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67" r:id="rId4"/>
    <p:sldId id="294" r:id="rId5"/>
    <p:sldId id="293" r:id="rId6"/>
    <p:sldId id="257" r:id="rId7"/>
    <p:sldId id="295" r:id="rId8"/>
    <p:sldId id="258" r:id="rId9"/>
    <p:sldId id="273" r:id="rId10"/>
    <p:sldId id="303" r:id="rId11"/>
    <p:sldId id="304" r:id="rId12"/>
    <p:sldId id="305" r:id="rId13"/>
    <p:sldId id="306" r:id="rId14"/>
    <p:sldId id="307" r:id="rId15"/>
    <p:sldId id="296" r:id="rId16"/>
    <p:sldId id="268" r:id="rId17"/>
    <p:sldId id="259" r:id="rId18"/>
    <p:sldId id="260" r:id="rId19"/>
    <p:sldId id="261" r:id="rId20"/>
    <p:sldId id="262" r:id="rId21"/>
    <p:sldId id="274" r:id="rId22"/>
    <p:sldId id="263" r:id="rId23"/>
    <p:sldId id="269" r:id="rId24"/>
    <p:sldId id="264" r:id="rId25"/>
    <p:sldId id="265" r:id="rId26"/>
    <p:sldId id="270" r:id="rId27"/>
    <p:sldId id="271" r:id="rId28"/>
    <p:sldId id="272" r:id="rId29"/>
    <p:sldId id="275" r:id="rId30"/>
    <p:sldId id="297" r:id="rId31"/>
    <p:sldId id="298" r:id="rId32"/>
    <p:sldId id="299" r:id="rId33"/>
    <p:sldId id="300" r:id="rId34"/>
    <p:sldId id="301" r:id="rId35"/>
    <p:sldId id="302" r:id="rId36"/>
    <p:sldId id="277" r:id="rId37"/>
    <p:sldId id="276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529" autoAdjust="0"/>
    <p:restoredTop sz="70025" autoAdjust="0"/>
  </p:normalViewPr>
  <p:slideViewPr>
    <p:cSldViewPr snapToGrid="0">
      <p:cViewPr varScale="1">
        <p:scale>
          <a:sx n="65" d="100"/>
          <a:sy n="65" d="100"/>
        </p:scale>
        <p:origin x="-102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07/11/17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07/11/17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Beyond Addiction Recovery: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537791" cy="1069848"/>
          </a:xfrm>
        </p:spPr>
        <p:txBody>
          <a:bodyPr>
            <a:noAutofit/>
          </a:bodyPr>
          <a:lstStyle/>
          <a:p>
            <a:r>
              <a:rPr lang="en-US" sz="3600" dirty="0" smtClean="0"/>
              <a:t>Growing into being a disciple of Christ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25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is not just…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Sobriety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15186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is not just…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Sobriety</a:t>
            </a:r>
          </a:p>
          <a:p>
            <a:r>
              <a:rPr lang="en-US" sz="3600" b="1" u="sng" dirty="0" smtClean="0"/>
              <a:t>Freedom from addiction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38605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is not just…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Sobriety</a:t>
            </a:r>
          </a:p>
          <a:p>
            <a:r>
              <a:rPr lang="en-US" sz="3600" dirty="0" smtClean="0"/>
              <a:t>Freedom from addiction</a:t>
            </a:r>
          </a:p>
          <a:p>
            <a:r>
              <a:rPr lang="en-US" sz="3600" b="1" u="sng" dirty="0" smtClean="0"/>
              <a:t>Attending meetings /doing the 12 Steps 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83295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is not just…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Sobriety</a:t>
            </a:r>
          </a:p>
          <a:p>
            <a:r>
              <a:rPr lang="en-US" sz="3600" dirty="0" smtClean="0"/>
              <a:t>Freedom from addiction</a:t>
            </a:r>
          </a:p>
          <a:p>
            <a:r>
              <a:rPr lang="en-US" sz="3600" dirty="0" smtClean="0"/>
              <a:t>Attending meetings /doing the 12 Steps</a:t>
            </a:r>
          </a:p>
          <a:p>
            <a:r>
              <a:rPr lang="en-US" sz="3600" b="1" u="sng" dirty="0" smtClean="0"/>
              <a:t>About drugs and alcohol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174374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is not just…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Sobriety</a:t>
            </a:r>
          </a:p>
          <a:p>
            <a:r>
              <a:rPr lang="en-US" sz="3600" dirty="0" smtClean="0"/>
              <a:t>Freedom from addiction</a:t>
            </a:r>
          </a:p>
          <a:p>
            <a:r>
              <a:rPr lang="en-US" sz="3600" dirty="0" smtClean="0"/>
              <a:t>Attending meetings /doing the 12 Steps</a:t>
            </a:r>
          </a:p>
          <a:p>
            <a:r>
              <a:rPr lang="en-US" sz="3600" dirty="0" smtClean="0"/>
              <a:t>About drugs and alcohol</a:t>
            </a:r>
          </a:p>
          <a:p>
            <a:r>
              <a:rPr lang="en-US" sz="3600" b="1" u="sng" dirty="0" smtClean="0"/>
              <a:t>Not sinning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185978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2" y="1999281"/>
            <a:ext cx="12171428" cy="30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7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Strength…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a</a:t>
            </a:r>
            <a:r>
              <a:rPr lang="en-US" sz="3600" dirty="0" smtClean="0"/>
              <a:t>nd what keeps people STAYING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71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Strengths of Recovery…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xmlns="" val="38724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Strengths of Recovery…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Safety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b="1" u="sng" dirty="0">
                <a:solidFill>
                  <a:prstClr val="black"/>
                </a:solidFill>
              </a:rPr>
              <a:t>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26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Strengths of Recovery…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Safety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Community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b="1" u="sng" dirty="0">
                <a:solidFill>
                  <a:prstClr val="black"/>
                </a:solidFill>
              </a:rPr>
              <a:t>Brokenness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94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59419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Autobiography in Five Short Chapters</a:t>
            </a:r>
            <a:br>
              <a:rPr lang="en-US" sz="4800" dirty="0" smtClean="0"/>
            </a:br>
            <a:r>
              <a:rPr lang="en-US" sz="4800" dirty="0" smtClean="0"/>
              <a:t>by Portia Nelson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“There’s a hole in my sidewalk”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1220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Strengths of Recovery…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Safety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Community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Brokenness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b="1" u="sng" dirty="0">
                <a:solidFill>
                  <a:prstClr val="black"/>
                </a:solidFill>
              </a:rPr>
              <a:t>A Process for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7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Hope Formula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037" y="2093976"/>
            <a:ext cx="6848828" cy="4051300"/>
          </a:xfrm>
        </p:spPr>
      </p:pic>
    </p:spTree>
    <p:extLst>
      <p:ext uri="{BB962C8B-B14F-4D97-AF65-F5344CB8AC3E}">
        <p14:creationId xmlns:p14="http://schemas.microsoft.com/office/powerpoint/2010/main" xmlns="" val="15929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Strengths of Recovery…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Safety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Community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Brokenness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A Process for Change</a:t>
            </a: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en-US" sz="3600" b="1" u="sng" dirty="0">
                <a:solidFill>
                  <a:prstClr val="black"/>
                </a:solidFill>
              </a:rPr>
              <a:t>A Front Door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9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Wisdom…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4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RECOVERY’S SIMPLE WISDOM…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r>
              <a:rPr lang="en-US" sz="3600" dirty="0" smtClean="0"/>
              <a:t>Nothing goes away until it’s </a:t>
            </a:r>
            <a:r>
              <a:rPr lang="en-US" sz="3600" b="1" u="sng" dirty="0" smtClean="0"/>
              <a:t>RESOLVED.</a:t>
            </a:r>
          </a:p>
          <a:p>
            <a:pPr marL="742950" indent="-742950">
              <a:buFont typeface="+mj-lt"/>
              <a:buAutoNum type="arabicPeriod"/>
            </a:pPr>
            <a:endParaRPr lang="en-US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16713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Recovery’s Simple Wisdom…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r>
              <a:rPr lang="en-US" sz="3600" dirty="0" smtClean="0"/>
              <a:t>God </a:t>
            </a:r>
            <a:r>
              <a:rPr lang="en-US" sz="3600" dirty="0"/>
              <a:t>uses </a:t>
            </a:r>
            <a:r>
              <a:rPr lang="en-US" sz="3600" b="1" u="sng" dirty="0"/>
              <a:t>PAIN.</a:t>
            </a:r>
            <a:r>
              <a:rPr lang="en-US" sz="3600" dirty="0"/>
              <a:t> </a:t>
            </a:r>
            <a:r>
              <a:rPr lang="en-US" sz="2800" dirty="0"/>
              <a:t>(Hebrews 12:7-11, Galatians 6:7-8)</a:t>
            </a:r>
            <a:endParaRPr lang="en-US" sz="2800" b="1" u="sng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301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Recovery’s Simple Wisdom…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800" b="1" u="sng" dirty="0">
              <a:solidFill>
                <a:prstClr val="black"/>
              </a:solidFill>
            </a:endParaRP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sz="3600" dirty="0" smtClean="0">
              <a:solidFill>
                <a:prstClr val="black"/>
              </a:solidFill>
            </a:endParaRPr>
          </a:p>
          <a:p>
            <a:pPr>
              <a:buClr>
                <a:srgbClr val="D34817">
                  <a:lumMod val="75000"/>
                </a:srgbClr>
              </a:buClr>
            </a:pPr>
            <a:r>
              <a:rPr lang="en-US" sz="3600" dirty="0" smtClean="0">
                <a:solidFill>
                  <a:prstClr val="black"/>
                </a:solidFill>
              </a:rPr>
              <a:t>Definition </a:t>
            </a:r>
            <a:r>
              <a:rPr lang="en-US" sz="3600" dirty="0">
                <a:solidFill>
                  <a:prstClr val="black"/>
                </a:solidFill>
              </a:rPr>
              <a:t>of </a:t>
            </a:r>
            <a:r>
              <a:rPr lang="en-US" sz="3600" b="1" u="sng" dirty="0">
                <a:solidFill>
                  <a:prstClr val="black"/>
                </a:solidFill>
              </a:rPr>
              <a:t>INSANITY</a:t>
            </a:r>
            <a:r>
              <a:rPr lang="en-US" sz="3600" dirty="0" smtClean="0">
                <a:solidFill>
                  <a:prstClr val="black"/>
                </a:solidFill>
              </a:rPr>
              <a:t>: </a:t>
            </a:r>
            <a:r>
              <a:rPr lang="en-US" sz="3000" dirty="0" smtClean="0">
                <a:solidFill>
                  <a:prstClr val="black"/>
                </a:solidFill>
              </a:rPr>
              <a:t>“Doing the </a:t>
            </a:r>
            <a:r>
              <a:rPr lang="en-US" sz="3000" b="1" u="sng" dirty="0" smtClean="0">
                <a:solidFill>
                  <a:prstClr val="black"/>
                </a:solidFill>
              </a:rPr>
              <a:t>SAME</a:t>
            </a:r>
            <a:r>
              <a:rPr lang="en-US" sz="3000" dirty="0" smtClean="0">
                <a:solidFill>
                  <a:prstClr val="black"/>
                </a:solidFill>
              </a:rPr>
              <a:t> </a:t>
            </a:r>
            <a:r>
              <a:rPr lang="en-US" sz="3000" b="1" u="sng" dirty="0" smtClean="0">
                <a:solidFill>
                  <a:prstClr val="black"/>
                </a:solidFill>
              </a:rPr>
              <a:t>THING</a:t>
            </a:r>
            <a:r>
              <a:rPr lang="en-US" sz="3000" dirty="0" smtClean="0">
                <a:solidFill>
                  <a:prstClr val="black"/>
                </a:solidFill>
              </a:rPr>
              <a:t> over and over and expecting different results”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8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Recovery’s Simple Wisdom…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sz="3600" dirty="0">
              <a:solidFill>
                <a:prstClr val="black"/>
              </a:solidFill>
            </a:endParaRPr>
          </a:p>
          <a:p>
            <a:pPr>
              <a:buClr>
                <a:srgbClr val="D34817">
                  <a:lumMod val="75000"/>
                </a:srgbClr>
              </a:buClr>
            </a:pPr>
            <a:r>
              <a:rPr lang="en-US" sz="3600" dirty="0" smtClean="0">
                <a:solidFill>
                  <a:prstClr val="black"/>
                </a:solidFill>
              </a:rPr>
              <a:t>You </a:t>
            </a:r>
            <a:r>
              <a:rPr lang="en-US" sz="3600" dirty="0">
                <a:solidFill>
                  <a:prstClr val="black"/>
                </a:solidFill>
              </a:rPr>
              <a:t>cannot do Recovery </a:t>
            </a:r>
            <a:r>
              <a:rPr lang="en-US" sz="3600" b="1" u="sng" dirty="0">
                <a:solidFill>
                  <a:prstClr val="black"/>
                </a:solidFill>
              </a:rPr>
              <a:t>ALONE!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7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Recovery’s Simple Wisdom…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sz="3400" dirty="0" smtClean="0">
              <a:solidFill>
                <a:prstClr val="black"/>
              </a:solidFill>
            </a:endParaRPr>
          </a:p>
          <a:p>
            <a:pPr marL="742950" lvl="0" indent="-7429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sz="3400" dirty="0">
              <a:solidFill>
                <a:prstClr val="black"/>
              </a:solidFill>
            </a:endParaRPr>
          </a:p>
          <a:p>
            <a:pPr>
              <a:buClr>
                <a:srgbClr val="D34817">
                  <a:lumMod val="75000"/>
                </a:srgbClr>
              </a:buClr>
            </a:pPr>
            <a:r>
              <a:rPr lang="en-US" sz="3600" dirty="0" smtClean="0">
                <a:solidFill>
                  <a:prstClr val="black"/>
                </a:solidFill>
              </a:rPr>
              <a:t>People </a:t>
            </a:r>
            <a:r>
              <a:rPr lang="en-US" sz="3600" dirty="0">
                <a:solidFill>
                  <a:prstClr val="black"/>
                </a:solidFill>
              </a:rPr>
              <a:t>do drugs for a reason…</a:t>
            </a:r>
            <a:r>
              <a:rPr lang="en-US" sz="3600" b="1" u="sng" dirty="0">
                <a:solidFill>
                  <a:prstClr val="black"/>
                </a:solidFill>
              </a:rPr>
              <a:t>THEY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b="1" u="sng" dirty="0">
                <a:solidFill>
                  <a:prstClr val="black"/>
                </a:solidFill>
              </a:rPr>
              <a:t>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2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weaknesses…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and what keeps people STUCK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94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Pat’s Story…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92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weaknesses of Recovery…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Blind leading the </a:t>
            </a:r>
            <a:r>
              <a:rPr lang="en-US" sz="3600" b="1" u="sng" dirty="0" smtClean="0"/>
              <a:t>blind</a:t>
            </a:r>
          </a:p>
        </p:txBody>
      </p:sp>
    </p:spTree>
    <p:extLst>
      <p:ext uri="{BB962C8B-B14F-4D97-AF65-F5344CB8AC3E}">
        <p14:creationId xmlns:p14="http://schemas.microsoft.com/office/powerpoint/2010/main" xmlns="" val="21472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weaknesses of Recovery…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Blind leading the blind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How we </a:t>
            </a:r>
            <a:r>
              <a:rPr lang="en-US" sz="3600" b="1" u="sng" dirty="0" smtClean="0"/>
              <a:t>identify</a:t>
            </a:r>
            <a:r>
              <a:rPr lang="en-US" sz="3600" dirty="0" smtClean="0"/>
              <a:t> ourselves</a:t>
            </a:r>
          </a:p>
        </p:txBody>
      </p:sp>
    </p:spTree>
    <p:extLst>
      <p:ext uri="{BB962C8B-B14F-4D97-AF65-F5344CB8AC3E}">
        <p14:creationId xmlns:p14="http://schemas.microsoft.com/office/powerpoint/2010/main" xmlns="" val="38556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weaknesses of Recovery…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Blind leading the blind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How we identify ourselves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Too focused on </a:t>
            </a:r>
            <a:r>
              <a:rPr lang="en-US" sz="3600" b="1" u="sng" dirty="0" smtClean="0"/>
              <a:t>behaviors</a:t>
            </a:r>
          </a:p>
        </p:txBody>
      </p:sp>
    </p:spTree>
    <p:extLst>
      <p:ext uri="{BB962C8B-B14F-4D97-AF65-F5344CB8AC3E}">
        <p14:creationId xmlns:p14="http://schemas.microsoft.com/office/powerpoint/2010/main" xmlns="" val="27005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weaknesses of Recovery…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Blind leading the blind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How we identify ourselves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Too focused on behaviors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Becoming an accidental </a:t>
            </a:r>
            <a:r>
              <a:rPr lang="en-US" sz="3600" b="1" u="sng" dirty="0" smtClean="0"/>
              <a:t>Pharisee</a:t>
            </a:r>
          </a:p>
        </p:txBody>
      </p:sp>
    </p:spTree>
    <p:extLst>
      <p:ext uri="{BB962C8B-B14F-4D97-AF65-F5344CB8AC3E}">
        <p14:creationId xmlns:p14="http://schemas.microsoft.com/office/powerpoint/2010/main" xmlns="" val="38919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weaknesses of Recovery…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Blind leading the blind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How we identify ourselves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Too focused on behaviors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Becoming an accidental Pharisee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Allowing a </a:t>
            </a:r>
            <a:r>
              <a:rPr lang="en-US" sz="3600" b="1" u="sng" dirty="0" smtClean="0"/>
              <a:t>victim</a:t>
            </a:r>
            <a:r>
              <a:rPr lang="en-US" sz="3600" dirty="0" smtClean="0"/>
              <a:t> mentality</a:t>
            </a:r>
          </a:p>
        </p:txBody>
      </p:sp>
    </p:spTree>
    <p:extLst>
      <p:ext uri="{BB962C8B-B14F-4D97-AF65-F5344CB8AC3E}">
        <p14:creationId xmlns:p14="http://schemas.microsoft.com/office/powerpoint/2010/main" xmlns="" val="12802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weaknesses of Recovery…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Blind leading the blind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How we identify ourselves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Too focused on behaviors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Becoming an accidental Pharisee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Allowing a victim mentality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Recovery first, </a:t>
            </a:r>
            <a:r>
              <a:rPr lang="en-US" sz="3600" b="1" u="sng" dirty="0" smtClean="0"/>
              <a:t>Christianity</a:t>
            </a:r>
            <a:r>
              <a:rPr lang="en-US" sz="3600" dirty="0" smtClean="0"/>
              <a:t> second</a:t>
            </a:r>
          </a:p>
        </p:txBody>
      </p:sp>
    </p:spTree>
    <p:extLst>
      <p:ext uri="{BB962C8B-B14F-4D97-AF65-F5344CB8AC3E}">
        <p14:creationId xmlns:p14="http://schemas.microsoft.com/office/powerpoint/2010/main" xmlns="" val="28961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783" y="321973"/>
            <a:ext cx="4466596" cy="624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8594" y="587062"/>
            <a:ext cx="5749344" cy="57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5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Strengths…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relating to Recovery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278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strengths…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Biblical </a:t>
            </a:r>
            <a:r>
              <a:rPr lang="en-US" sz="3600" b="1" u="sng" dirty="0" smtClean="0"/>
              <a:t>VISION</a:t>
            </a:r>
          </a:p>
          <a:p>
            <a:pPr marL="0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51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4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strengths…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Biblical </a:t>
            </a:r>
            <a:r>
              <a:rPr lang="en-US" sz="3600" b="1" u="sng" dirty="0" smtClean="0"/>
              <a:t>VISION</a:t>
            </a:r>
          </a:p>
          <a:p>
            <a:r>
              <a:rPr lang="en-US" sz="3600" dirty="0" smtClean="0"/>
              <a:t>Biblical </a:t>
            </a:r>
            <a:r>
              <a:rPr lang="en-US" sz="3600" b="1" u="sng" dirty="0" smtClean="0"/>
              <a:t>FAMILY</a:t>
            </a:r>
          </a:p>
          <a:p>
            <a:pPr marL="0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16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strengths…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Biblical </a:t>
            </a:r>
            <a:r>
              <a:rPr lang="en-US" sz="3600" b="1" u="sng" dirty="0" smtClean="0"/>
              <a:t>VISION</a:t>
            </a:r>
          </a:p>
          <a:p>
            <a:r>
              <a:rPr lang="en-US" sz="3600" dirty="0" smtClean="0"/>
              <a:t>Biblical </a:t>
            </a:r>
            <a:r>
              <a:rPr lang="en-US" sz="3600" b="1" u="sng" dirty="0" smtClean="0"/>
              <a:t>FAMILY</a:t>
            </a:r>
          </a:p>
          <a:p>
            <a:r>
              <a:rPr lang="en-US" sz="3600" dirty="0" smtClean="0"/>
              <a:t>Biblical </a:t>
            </a:r>
            <a:r>
              <a:rPr lang="en-US" sz="3600" b="1" u="sng" dirty="0" smtClean="0"/>
              <a:t>IDENTITY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1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weaknesses…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relating to Recovery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445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weaknesses…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Not </a:t>
            </a:r>
            <a:r>
              <a:rPr lang="en-US" sz="3600" b="1" u="sng" dirty="0" smtClean="0"/>
              <a:t>HONEST</a:t>
            </a:r>
          </a:p>
          <a:p>
            <a:pPr marL="0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5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weaknesses…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Not </a:t>
            </a:r>
            <a:r>
              <a:rPr lang="en-US" sz="3600" b="1" u="sng" dirty="0" smtClean="0"/>
              <a:t>HONEST</a:t>
            </a:r>
          </a:p>
          <a:p>
            <a:r>
              <a:rPr lang="en-US" sz="3600" dirty="0" smtClean="0"/>
              <a:t>Accidental </a:t>
            </a:r>
            <a:r>
              <a:rPr lang="en-US" sz="3600" b="1" u="sng" dirty="0" smtClean="0"/>
              <a:t>PHARISEES</a:t>
            </a:r>
          </a:p>
          <a:p>
            <a:pPr marL="0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83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weaknesses…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Not </a:t>
            </a:r>
            <a:r>
              <a:rPr lang="en-US" sz="3600" b="1" u="sng" dirty="0" smtClean="0"/>
              <a:t>HONEST</a:t>
            </a:r>
          </a:p>
          <a:p>
            <a:r>
              <a:rPr lang="en-US" sz="3600" dirty="0" smtClean="0"/>
              <a:t>Accidental </a:t>
            </a:r>
            <a:r>
              <a:rPr lang="en-US" sz="3600" b="1" u="sng" dirty="0" smtClean="0"/>
              <a:t>PHARISEES</a:t>
            </a:r>
          </a:p>
          <a:p>
            <a:r>
              <a:rPr lang="en-US" sz="3600" dirty="0" smtClean="0"/>
              <a:t>Not </a:t>
            </a:r>
            <a:r>
              <a:rPr lang="en-US" sz="3600" b="1" u="sng" dirty="0" smtClean="0"/>
              <a:t>SAFE</a:t>
            </a:r>
          </a:p>
          <a:p>
            <a:pPr marL="0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7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goal…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33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Goal of Recovery is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35066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 people </a:t>
            </a:r>
            <a:r>
              <a:rPr lang="en-US" sz="3600" b="1" u="sng" dirty="0" smtClean="0"/>
              <a:t>become who God made them </a:t>
            </a:r>
            <a:r>
              <a:rPr lang="en-US" sz="3600" dirty="0" smtClean="0"/>
              <a:t>to be.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191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Goal of Recovery is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35066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 people </a:t>
            </a:r>
            <a:r>
              <a:rPr lang="en-US" sz="3600" b="1" u="sng" dirty="0" smtClean="0"/>
              <a:t>become who God made them </a:t>
            </a:r>
            <a:r>
              <a:rPr lang="en-US" sz="3600" dirty="0" smtClean="0"/>
              <a:t>to be.</a:t>
            </a:r>
          </a:p>
          <a:p>
            <a:endParaRPr lang="en-US" sz="3600" dirty="0"/>
          </a:p>
          <a:p>
            <a:pPr lvl="2"/>
            <a:r>
              <a:rPr lang="en-US" sz="3600" dirty="0"/>
              <a:t>Who God has </a:t>
            </a:r>
            <a:r>
              <a:rPr lang="en-US" sz="3600" b="1" u="sng" dirty="0"/>
              <a:t>DESIGNED</a:t>
            </a:r>
            <a:r>
              <a:rPr lang="en-US" sz="3600" dirty="0"/>
              <a:t> them to be</a:t>
            </a:r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923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Goal of Recovery is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35066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 people </a:t>
            </a:r>
            <a:r>
              <a:rPr lang="en-US" sz="3600" b="1" u="sng" dirty="0" smtClean="0"/>
              <a:t>become who God made them </a:t>
            </a:r>
            <a:r>
              <a:rPr lang="en-US" sz="3600" dirty="0" smtClean="0"/>
              <a:t>to be.</a:t>
            </a:r>
          </a:p>
          <a:p>
            <a:endParaRPr lang="en-US" sz="3600" dirty="0"/>
          </a:p>
          <a:p>
            <a:pPr lvl="2"/>
            <a:r>
              <a:rPr lang="en-US" sz="3600" dirty="0"/>
              <a:t>Who God has </a:t>
            </a:r>
            <a:r>
              <a:rPr lang="en-US" sz="3600" b="1" u="sng" dirty="0" smtClean="0"/>
              <a:t>CALLED</a:t>
            </a:r>
            <a:r>
              <a:rPr lang="en-US" sz="3600" b="1" dirty="0" smtClean="0"/>
              <a:t> </a:t>
            </a:r>
            <a:r>
              <a:rPr lang="en-US" sz="3600" dirty="0" smtClean="0"/>
              <a:t>them </a:t>
            </a:r>
            <a:r>
              <a:rPr lang="en-US" sz="3600" dirty="0"/>
              <a:t>to </a:t>
            </a:r>
            <a:r>
              <a:rPr lang="en-US" sz="3600" dirty="0" smtClean="0"/>
              <a:t>do</a:t>
            </a:r>
            <a:endParaRPr lang="en-US" sz="3600" dirty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699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Pat’s Story…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20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Goal of Recovery is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35066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 people </a:t>
            </a:r>
            <a:r>
              <a:rPr lang="en-US" sz="3600" b="1" u="sng" dirty="0" smtClean="0"/>
              <a:t>become who God made them </a:t>
            </a:r>
            <a:r>
              <a:rPr lang="en-US" sz="3600" dirty="0" smtClean="0"/>
              <a:t>to be.</a:t>
            </a:r>
          </a:p>
          <a:p>
            <a:endParaRPr lang="en-US" sz="3600" dirty="0"/>
          </a:p>
          <a:p>
            <a:pPr lvl="2"/>
            <a:r>
              <a:rPr lang="en-US" sz="3600" b="1" u="sng" dirty="0" smtClean="0"/>
              <a:t>FREE</a:t>
            </a:r>
            <a:r>
              <a:rPr lang="en-US" sz="3600" dirty="0" smtClean="0"/>
              <a:t> from what’s kept them lost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069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Goal of Recovery is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35066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Help people </a:t>
            </a:r>
            <a:r>
              <a:rPr lang="en-US" sz="3600" b="1" u="sng" dirty="0" smtClean="0"/>
              <a:t>become who God made them </a:t>
            </a:r>
            <a:r>
              <a:rPr lang="en-US" sz="3600" dirty="0" smtClean="0"/>
              <a:t>to be.</a:t>
            </a:r>
          </a:p>
          <a:p>
            <a:endParaRPr lang="en-US" sz="3600" b="1" u="sng" dirty="0"/>
          </a:p>
          <a:p>
            <a:pPr lvl="2"/>
            <a:r>
              <a:rPr lang="en-US" sz="3400" b="1" u="sng" dirty="0" smtClean="0"/>
              <a:t>LIVING</a:t>
            </a:r>
            <a:r>
              <a:rPr lang="en-US" sz="3400" dirty="0" smtClean="0"/>
              <a:t> </a:t>
            </a:r>
            <a:r>
              <a:rPr lang="en-US" sz="3400" b="1" u="sng" dirty="0" smtClean="0"/>
              <a:t>OUT</a:t>
            </a:r>
            <a:r>
              <a:rPr lang="en-US" sz="3400" dirty="0" smtClean="0"/>
              <a:t> their design, calling, &amp; freedom</a:t>
            </a:r>
            <a:endParaRPr lang="en-US" sz="3400" dirty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870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Live it out…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and don’t forget where you came from!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42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“Recovery” is defined 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79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“Recovery” is defined 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to </a:t>
            </a:r>
            <a:r>
              <a:rPr lang="en-US" sz="3600" b="1" u="sng" dirty="0" smtClean="0"/>
              <a:t>RETURN</a:t>
            </a:r>
            <a:r>
              <a:rPr lang="en-US" sz="3600" dirty="0" smtClean="0"/>
              <a:t> to a </a:t>
            </a:r>
            <a:r>
              <a:rPr lang="en-US" sz="3600" b="1" u="sng" dirty="0" smtClean="0"/>
              <a:t>NORMAL</a:t>
            </a:r>
            <a:r>
              <a:rPr lang="en-US" sz="3600" dirty="0" smtClean="0"/>
              <a:t> state of health, mind, or strength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9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“Recovery” is defined 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to </a:t>
            </a:r>
            <a:r>
              <a:rPr lang="en-US" sz="3600" b="1" u="sng" dirty="0" smtClean="0"/>
              <a:t>RETURN</a:t>
            </a:r>
            <a:r>
              <a:rPr lang="en-US" sz="3600" dirty="0" smtClean="0"/>
              <a:t> to </a:t>
            </a:r>
            <a:r>
              <a:rPr lang="en-US" sz="3600" dirty="0"/>
              <a:t>a </a:t>
            </a:r>
            <a:r>
              <a:rPr lang="en-US" sz="3600" b="1" u="sng" dirty="0" smtClean="0"/>
              <a:t>NORMAL</a:t>
            </a:r>
            <a:r>
              <a:rPr lang="en-US" sz="3600" dirty="0" smtClean="0"/>
              <a:t> state </a:t>
            </a:r>
            <a:r>
              <a:rPr lang="en-US" sz="3600" dirty="0"/>
              <a:t>of health, mind, or </a:t>
            </a:r>
            <a:r>
              <a:rPr lang="en-US" sz="3600" dirty="0" smtClean="0"/>
              <a:t>strength</a:t>
            </a:r>
          </a:p>
          <a:p>
            <a:endParaRPr lang="en-US" sz="3600" dirty="0"/>
          </a:p>
          <a:p>
            <a:r>
              <a:rPr lang="en-US" sz="3600" dirty="0" smtClean="0"/>
              <a:t>To find or regain possession of something </a:t>
            </a:r>
            <a:r>
              <a:rPr lang="en-US" sz="3600" b="1" u="sng" dirty="0" smtClean="0"/>
              <a:t>STOLEN</a:t>
            </a:r>
            <a:r>
              <a:rPr lang="en-US" sz="3600" dirty="0" smtClean="0"/>
              <a:t> or </a:t>
            </a:r>
            <a:r>
              <a:rPr lang="en-US" sz="3600" b="1" u="sng" dirty="0" smtClean="0"/>
              <a:t>LOST</a:t>
            </a:r>
            <a:endParaRPr lang="en-US" sz="36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58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is not just…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68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282</TotalTime>
  <Words>600</Words>
  <Application>Microsoft Office PowerPoint</Application>
  <PresentationFormat>Custom</PresentationFormat>
  <Paragraphs>154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Wood Type</vt:lpstr>
      <vt:lpstr>Beyond Addiction Recovery:</vt:lpstr>
      <vt:lpstr>Autobiography in Five Short Chapters by Portia Nelson  “There’s a hole in my sidewalk”</vt:lpstr>
      <vt:lpstr>Pat’s Story…</vt:lpstr>
      <vt:lpstr>Slide 4</vt:lpstr>
      <vt:lpstr>Pat’s Story…</vt:lpstr>
      <vt:lpstr>“Recovery” is defined as…</vt:lpstr>
      <vt:lpstr>“Recovery” is defined as…</vt:lpstr>
      <vt:lpstr>“Recovery” is defined as…</vt:lpstr>
      <vt:lpstr>Recovery is not just…</vt:lpstr>
      <vt:lpstr>Recovery is not just…</vt:lpstr>
      <vt:lpstr>Recovery is not just…</vt:lpstr>
      <vt:lpstr>Recovery is not just…</vt:lpstr>
      <vt:lpstr>Recovery is not just…</vt:lpstr>
      <vt:lpstr>Recovery is not just…</vt:lpstr>
      <vt:lpstr>Slide 15</vt:lpstr>
      <vt:lpstr>Greatest Strength…</vt:lpstr>
      <vt:lpstr>Greatest Strengths of Recovery…</vt:lpstr>
      <vt:lpstr>Greatest Strengths of Recovery…</vt:lpstr>
      <vt:lpstr>Greatest Strengths of Recovery…</vt:lpstr>
      <vt:lpstr>Greatest Strengths of Recovery…</vt:lpstr>
      <vt:lpstr>Hope Formula</vt:lpstr>
      <vt:lpstr>Greatest Strengths of Recovery…</vt:lpstr>
      <vt:lpstr>Simple Wisdom…</vt:lpstr>
      <vt:lpstr>RECOVERY’S SIMPLE WISDOM…</vt:lpstr>
      <vt:lpstr>Recovery’s Simple Wisdom…</vt:lpstr>
      <vt:lpstr>Recovery’s Simple Wisdom…</vt:lpstr>
      <vt:lpstr>Recovery’s Simple Wisdom…</vt:lpstr>
      <vt:lpstr>Recovery’s Simple Wisdom…</vt:lpstr>
      <vt:lpstr>Greatest weaknesses…</vt:lpstr>
      <vt:lpstr>Greatest weaknesses of Recovery…</vt:lpstr>
      <vt:lpstr>Greatest weaknesses of Recovery…</vt:lpstr>
      <vt:lpstr>Greatest weaknesses of Recovery…</vt:lpstr>
      <vt:lpstr>Greatest weaknesses of Recovery…</vt:lpstr>
      <vt:lpstr>Greatest weaknesses of Recovery…</vt:lpstr>
      <vt:lpstr>Greatest weaknesses of Recovery…</vt:lpstr>
      <vt:lpstr>Slide 36</vt:lpstr>
      <vt:lpstr>Slide 37</vt:lpstr>
      <vt:lpstr>Church Strengths…</vt:lpstr>
      <vt:lpstr>Church strengths…</vt:lpstr>
      <vt:lpstr>Church strengths…</vt:lpstr>
      <vt:lpstr>Church strengths…</vt:lpstr>
      <vt:lpstr>Church weaknesses…</vt:lpstr>
      <vt:lpstr>Church weaknesses…</vt:lpstr>
      <vt:lpstr>Church weaknesses…</vt:lpstr>
      <vt:lpstr>Church weaknesses…</vt:lpstr>
      <vt:lpstr>The end goal…</vt:lpstr>
      <vt:lpstr>The end Goal of Recovery is to…</vt:lpstr>
      <vt:lpstr>The end Goal of Recovery is to…</vt:lpstr>
      <vt:lpstr>The end Goal of Recovery is to…</vt:lpstr>
      <vt:lpstr>The end Goal of Recovery is to…</vt:lpstr>
      <vt:lpstr>The end Goal of Recovery is to…</vt:lpstr>
      <vt:lpstr>Go Live it out…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Addiction Recovery:</dc:title>
  <dc:creator>Pat Lessard</dc:creator>
  <cp:lastModifiedBy>richs</cp:lastModifiedBy>
  <cp:revision>21</cp:revision>
  <dcterms:created xsi:type="dcterms:W3CDTF">2017-07-06T23:36:16Z</dcterms:created>
  <dcterms:modified xsi:type="dcterms:W3CDTF">2017-07-11T13:58:04Z</dcterms:modified>
</cp:coreProperties>
</file>