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2" r:id="rId1"/>
    <p:sldMasterId id="2147483655" r:id="rId2"/>
  </p:sldMasterIdLst>
  <p:notesMasterIdLst>
    <p:notesMasterId r:id="rId87"/>
  </p:notesMasterIdLst>
  <p:sldIdLst>
    <p:sldId id="298" r:id="rId3"/>
    <p:sldId id="527" r:id="rId4"/>
    <p:sldId id="432" r:id="rId5"/>
    <p:sldId id="514" r:id="rId6"/>
    <p:sldId id="416" r:id="rId7"/>
    <p:sldId id="444" r:id="rId8"/>
    <p:sldId id="489" r:id="rId9"/>
    <p:sldId id="495" r:id="rId10"/>
    <p:sldId id="496" r:id="rId11"/>
    <p:sldId id="497" r:id="rId12"/>
    <p:sldId id="498" r:id="rId13"/>
    <p:sldId id="417" r:id="rId14"/>
    <p:sldId id="445" r:id="rId15"/>
    <p:sldId id="500" r:id="rId16"/>
    <p:sldId id="515" r:id="rId17"/>
    <p:sldId id="516" r:id="rId18"/>
    <p:sldId id="299" r:id="rId19"/>
    <p:sldId id="301" r:id="rId20"/>
    <p:sldId id="433" r:id="rId21"/>
    <p:sldId id="528" r:id="rId22"/>
    <p:sldId id="452" r:id="rId23"/>
    <p:sldId id="398" r:id="rId24"/>
    <p:sldId id="502" r:id="rId25"/>
    <p:sldId id="453" r:id="rId26"/>
    <p:sldId id="503" r:id="rId27"/>
    <p:sldId id="506" r:id="rId28"/>
    <p:sldId id="507" r:id="rId29"/>
    <p:sldId id="510" r:id="rId30"/>
    <p:sldId id="512" r:id="rId31"/>
    <p:sldId id="511" r:id="rId32"/>
    <p:sldId id="311" r:id="rId33"/>
    <p:sldId id="368" r:id="rId34"/>
    <p:sldId id="370" r:id="rId35"/>
    <p:sldId id="517" r:id="rId36"/>
    <p:sldId id="415" r:id="rId37"/>
    <p:sldId id="471" r:id="rId38"/>
    <p:sldId id="374" r:id="rId39"/>
    <p:sldId id="400" r:id="rId40"/>
    <p:sldId id="375" r:id="rId41"/>
    <p:sldId id="455" r:id="rId42"/>
    <p:sldId id="367" r:id="rId43"/>
    <p:sldId id="473" r:id="rId44"/>
    <p:sldId id="474" r:id="rId45"/>
    <p:sldId id="472" r:id="rId46"/>
    <p:sldId id="529" r:id="rId47"/>
    <p:sldId id="401" r:id="rId48"/>
    <p:sldId id="407" r:id="rId49"/>
    <p:sldId id="462" r:id="rId50"/>
    <p:sldId id="423" r:id="rId51"/>
    <p:sldId id="424" r:id="rId52"/>
    <p:sldId id="426" r:id="rId53"/>
    <p:sldId id="476" r:id="rId54"/>
    <p:sldId id="402" r:id="rId55"/>
    <p:sldId id="477" r:id="rId56"/>
    <p:sldId id="478" r:id="rId57"/>
    <p:sldId id="518" r:id="rId58"/>
    <p:sldId id="403" r:id="rId59"/>
    <p:sldId id="479" r:id="rId60"/>
    <p:sldId id="480" r:id="rId61"/>
    <p:sldId id="482" r:id="rId62"/>
    <p:sldId id="483" r:id="rId63"/>
    <p:sldId id="484" r:id="rId64"/>
    <p:sldId id="481" r:id="rId65"/>
    <p:sldId id="485" r:id="rId66"/>
    <p:sldId id="488" r:id="rId67"/>
    <p:sldId id="486" r:id="rId68"/>
    <p:sldId id="487" r:id="rId69"/>
    <p:sldId id="404" r:id="rId70"/>
    <p:sldId id="408" r:id="rId71"/>
    <p:sldId id="519" r:id="rId72"/>
    <p:sldId id="521" r:id="rId73"/>
    <p:sldId id="523" r:id="rId74"/>
    <p:sldId id="524" r:id="rId75"/>
    <p:sldId id="467" r:id="rId76"/>
    <p:sldId id="468" r:id="rId77"/>
    <p:sldId id="448" r:id="rId78"/>
    <p:sldId id="520" r:id="rId79"/>
    <p:sldId id="440" r:id="rId80"/>
    <p:sldId id="505" r:id="rId81"/>
    <p:sldId id="525" r:id="rId82"/>
    <p:sldId id="526" r:id="rId83"/>
    <p:sldId id="431" r:id="rId84"/>
    <p:sldId id="530" r:id="rId85"/>
    <p:sldId id="296" r:id="rId86"/>
  </p:sldIdLst>
  <p:sldSz cx="9144000" cy="6858000" type="screen4x3"/>
  <p:notesSz cx="6858000" cy="9144000"/>
  <p:defaultTextStyle>
    <a:defPPr>
      <a:defRPr lang="en-US"/>
    </a:defPPr>
    <a:lvl1pPr algn="r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r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r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r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r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A"/>
    <a:srgbClr val="7E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3849" autoAdjust="0"/>
    <p:restoredTop sz="94660"/>
  </p:normalViewPr>
  <p:slideViewPr>
    <p:cSldViewPr>
      <p:cViewPr varScale="1">
        <p:scale>
          <a:sx n="90" d="100"/>
          <a:sy n="90" d="100"/>
        </p:scale>
        <p:origin x="859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-17947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slide" Target="slides/slide82.xml"/><Relationship Id="rId89" Type="http://schemas.openxmlformats.org/officeDocument/2006/relationships/viewProps" Target="view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theme" Target="theme/theme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50995A-5A0A-4E56-B8AA-8B8893E32753}" type="datetimeFigureOut">
              <a:rPr lang="en-US" smtClean="0"/>
              <a:pPr/>
              <a:t>12/16/2019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A577E5-5127-4173-8581-FF8FD484DA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566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577E5-5127-4173-8581-FF8FD484DAA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6581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577E5-5127-4173-8581-FF8FD484DAA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2038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577E5-5127-4173-8581-FF8FD484DAA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0271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577E5-5127-4173-8581-FF8FD484DAA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4992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577E5-5127-4173-8581-FF8FD484DAA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3922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577E5-5127-4173-8581-FF8FD484DAA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383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577E5-5127-4173-8581-FF8FD484DAA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6509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577E5-5127-4173-8581-FF8FD484DAA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6439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577E5-5127-4173-8581-FF8FD484DAA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1735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577E5-5127-4173-8581-FF8FD484DAA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7565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577E5-5127-4173-8581-FF8FD484DAA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577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577E5-5127-4173-8581-FF8FD484DAA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3132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577E5-5127-4173-8581-FF8FD484DAA8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5620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577E5-5127-4173-8581-FF8FD484DAA8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6092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577E5-5127-4173-8581-FF8FD484DAA8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1289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577E5-5127-4173-8581-FF8FD484DAA8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8405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577E5-5127-4173-8581-FF8FD484DAA8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9190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577E5-5127-4173-8581-FF8FD484DAA8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6203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6D036CF-8A2E-455C-A5D5-3FA1836724D8}" type="slidenum">
              <a:rPr lang="en-US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538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249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D90D921-9A8E-4B44-A2A2-7E2F599377CC}" type="slidenum">
              <a:rPr lang="en-US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08636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280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8D93ACB-CA3C-4916-829B-621DB285B953}" type="slidenum">
              <a:rPr lang="en-US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57781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280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8D93ACB-CA3C-4916-829B-621DB285B953}" type="slidenum">
              <a:rPr lang="en-US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4601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577E5-5127-4173-8581-FF8FD484DAA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51772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280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8D93ACB-CA3C-4916-829B-621DB285B953}" type="slidenum">
              <a:rPr lang="en-US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02115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577E5-5127-4173-8581-FF8FD484DAA8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65056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577E5-5127-4173-8581-FF8FD484DAA8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98800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577E5-5127-4173-8581-FF8FD484DAA8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44760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577E5-5127-4173-8581-FF8FD484DAA8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3608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577E5-5127-4173-8581-FF8FD484DAA8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37202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577E5-5127-4173-8581-FF8FD484DAA8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78936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577E5-5127-4173-8581-FF8FD484DAA8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26927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577E5-5127-4173-8581-FF8FD484DAA8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7011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577E5-5127-4173-8581-FF8FD484DAA8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80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577E5-5127-4173-8581-FF8FD484DAA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22989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577E5-5127-4173-8581-FF8FD484DAA8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44405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577E5-5127-4173-8581-FF8FD484DAA8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15738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577E5-5127-4173-8581-FF8FD484DAA8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17825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577E5-5127-4173-8581-FF8FD484DAA8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12376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577E5-5127-4173-8581-FF8FD484DAA8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78082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577E5-5127-4173-8581-FF8FD484DAA8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52482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577E5-5127-4173-8581-FF8FD484DAA8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70894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577E5-5127-4173-8581-FF8FD484DAA8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30835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577E5-5127-4173-8581-FF8FD484DAA8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87094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577E5-5127-4173-8581-FF8FD484DAA8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5589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577E5-5127-4173-8581-FF8FD484DAA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56312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577E5-5127-4173-8581-FF8FD484DAA8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55929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577E5-5127-4173-8581-FF8FD484DAA8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76376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577E5-5127-4173-8581-FF8FD484DAA8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08582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577E5-5127-4173-8581-FF8FD484DAA8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1050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577E5-5127-4173-8581-FF8FD484DAA8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6421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577E5-5127-4173-8581-FF8FD484DAA8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18897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577E5-5127-4173-8581-FF8FD484DAA8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29375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577E5-5127-4173-8581-FF8FD484DAA8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65386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577E5-5127-4173-8581-FF8FD484DAA8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38859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577E5-5127-4173-8581-FF8FD484DAA8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44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577E5-5127-4173-8581-FF8FD484DAA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327469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577E5-5127-4173-8581-FF8FD484DAA8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330852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577E5-5127-4173-8581-FF8FD484DAA8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495462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577E5-5127-4173-8581-FF8FD484DAA8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325658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577E5-5127-4173-8581-FF8FD484DAA8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496756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577E5-5127-4173-8581-FF8FD484DAA8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255422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577E5-5127-4173-8581-FF8FD484DAA8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035554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577E5-5127-4173-8581-FF8FD484DAA8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215926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577E5-5127-4173-8581-FF8FD484DAA8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906790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577E5-5127-4173-8581-FF8FD484DAA8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360378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577E5-5127-4173-8581-FF8FD484DAA8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2226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577E5-5127-4173-8581-FF8FD484DAA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002539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577E5-5127-4173-8581-FF8FD484DAA8}" type="slidenum">
              <a:rPr lang="en-US" smtClean="0"/>
              <a:pPr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262106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577E5-5127-4173-8581-FF8FD484DAA8}" type="slidenum">
              <a:rPr lang="en-US" smtClean="0"/>
              <a:pPr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69447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577E5-5127-4173-8581-FF8FD484DAA8}" type="slidenum">
              <a:rPr lang="en-US" smtClean="0"/>
              <a:pPr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57988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577E5-5127-4173-8581-FF8FD484DAA8}" type="slidenum">
              <a:rPr lang="en-US" smtClean="0"/>
              <a:pPr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423804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577E5-5127-4173-8581-FF8FD484DAA8}" type="slidenum">
              <a:rPr lang="en-US" smtClean="0"/>
              <a:pPr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49586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577E5-5127-4173-8581-FF8FD484DAA8}" type="slidenum">
              <a:rPr lang="en-US" smtClean="0"/>
              <a:pPr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008686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577E5-5127-4173-8581-FF8FD484DAA8}" type="slidenum">
              <a:rPr lang="en-US" smtClean="0"/>
              <a:pPr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967718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577E5-5127-4173-8581-FF8FD484DAA8}" type="slidenum">
              <a:rPr lang="en-US" smtClean="0"/>
              <a:pPr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443228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577E5-5127-4173-8581-FF8FD484DAA8}" type="slidenum">
              <a:rPr lang="en-US" smtClean="0"/>
              <a:pPr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219031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577E5-5127-4173-8581-FF8FD484DAA8}" type="slidenum">
              <a:rPr lang="en-US" smtClean="0"/>
              <a:pPr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6119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577E5-5127-4173-8581-FF8FD484DAA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215920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577E5-5127-4173-8581-FF8FD484DAA8}" type="slidenum">
              <a:rPr lang="en-US" smtClean="0"/>
              <a:pPr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295535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577E5-5127-4173-8581-FF8FD484DAA8}" type="slidenum">
              <a:rPr lang="en-US" smtClean="0"/>
              <a:pPr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097331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577E5-5127-4173-8581-FF8FD484DAA8}" type="slidenum">
              <a:rPr lang="en-US" smtClean="0"/>
              <a:pPr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981531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577E5-5127-4173-8581-FF8FD484DAA8}" type="slidenum">
              <a:rPr lang="en-US" smtClean="0"/>
              <a:pPr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4356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A577E5-5127-4173-8581-FF8FD484DAA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031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7B6A5F7-A888-4A4C-BB8D-9B53D2CA1CB8}" type="datetimeFigureOut">
              <a:rPr lang="en-US"/>
              <a:pPr>
                <a:defRPr/>
              </a:pPr>
              <a:t>12/16/2019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DE34E64-EFE1-46E2-B7F2-1F450B6562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668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2CA7845-8B6F-4EB0-9C1A-604010479E09}" type="datetimeFigureOut">
              <a:rPr lang="en-US"/>
              <a:pPr>
                <a:defRPr/>
              </a:pPr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2873C8F-AC72-4394-B655-0B8B2F9D9B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4950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71FA4DF-F969-4501-8A29-8989D4CDDB67}" type="datetimeFigureOut">
              <a:rPr lang="en-US"/>
              <a:pPr>
                <a:defRPr/>
              </a:pPr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504DB6A-B75C-49BD-86CF-ED7394FB59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680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25E1817-8337-41E4-8076-7A6723415AB3}" type="datetimeFigureOut">
              <a:rPr lang="en-US"/>
              <a:pPr>
                <a:defRPr/>
              </a:pPr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A7F2978-1DE5-4662-9E7E-2B78360C6E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5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B7B1069-8092-4CCD-A866-50E791F7C283}" type="datetimeFigureOut">
              <a:rPr lang="en-US"/>
              <a:pPr>
                <a:defRPr/>
              </a:pPr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74FE565-BD72-4E00-86A7-847BAB98E1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229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7390FA5-AD2B-46DA-A3AD-7E7E88690C8D}" type="datetimeFigureOut">
              <a:rPr lang="en-US"/>
              <a:pPr>
                <a:defRPr/>
              </a:pPr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6C08AE2-7D3A-4C64-A649-8221F13497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197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E0540C4-AD96-4014-8450-55A39D77F6DD}" type="datetimeFigureOut">
              <a:rPr lang="en-US"/>
              <a:pPr>
                <a:defRPr/>
              </a:pPr>
              <a:t>12/16/2019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BD8AC55-2E38-459E-9639-CB56724F05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884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B643C4B-24F5-4B86-88B5-FB25098ED2ED}" type="datetimeFigureOut">
              <a:rPr lang="en-US"/>
              <a:pPr>
                <a:defRPr/>
              </a:pPr>
              <a:t>12/16/2019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3B9C524-BE9D-40B4-A8A6-9DBA9FAF86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201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12CD8C7-2E78-4E76-A9E4-20FF1AFD88B5}" type="datetimeFigureOut">
              <a:rPr lang="en-US"/>
              <a:pPr>
                <a:defRPr/>
              </a:pPr>
              <a:t>12/16/2019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170FE99-3098-4E74-8D46-62BDC30807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260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F6639B3-31F1-41FF-99C7-59E2695BA4DD}" type="datetimeFigureOut">
              <a:rPr lang="en-US"/>
              <a:pPr>
                <a:defRPr/>
              </a:pPr>
              <a:t>12/16/2019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8C91B2B-8944-43DB-B0F0-325E6C4850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651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7B711B7-EBF8-43D2-8EBA-0E48D6D68EC4}" type="datetimeFigureOut">
              <a:rPr lang="en-US"/>
              <a:pPr>
                <a:defRPr/>
              </a:pPr>
              <a:t>12/16/2019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B55F4CF-3BE7-40E0-B41A-D693A12151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753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004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Slide Title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524000"/>
            <a:ext cx="9144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Body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</p:sldLayoutIdLst>
  <p:transition>
    <p:wipe dir="r"/>
  </p:transition>
  <p:txStyles>
    <p:titleStyle>
      <a:lvl1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6000" b="0">
          <a:solidFill>
            <a:srgbClr val="E3F7FB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6000" b="1">
          <a:solidFill>
            <a:srgbClr val="E3F7FB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6000" b="1">
          <a:solidFill>
            <a:srgbClr val="E3F7FB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6000" b="1">
          <a:solidFill>
            <a:srgbClr val="E3F7FB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6000" b="1">
          <a:solidFill>
            <a:srgbClr val="E3F7FB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6000" b="1">
          <a:solidFill>
            <a:srgbClr val="E3F7FB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6000" b="1">
          <a:solidFill>
            <a:srgbClr val="E3F7FB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6000" b="1">
          <a:solidFill>
            <a:srgbClr val="E3F7FB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6000" b="1">
          <a:solidFill>
            <a:srgbClr val="E3F7FB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285750" indent="-285750" algn="l" rtl="0" eaLnBrk="0" fontAlgn="base" hangingPunct="0">
        <a:lnSpc>
          <a:spcPct val="70000"/>
        </a:lnSpc>
        <a:spcBef>
          <a:spcPct val="15000"/>
        </a:spcBef>
        <a:spcAft>
          <a:spcPct val="0"/>
        </a:spcAft>
        <a:buClr>
          <a:schemeClr val="tx2"/>
        </a:buClr>
        <a:buSzPct val="100000"/>
        <a:buFont typeface="Wingdings" pitchFamily="2" charset="2"/>
        <a:buChar char="Ø"/>
        <a:defRPr sz="4400" b="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70000"/>
        </a:lnSpc>
        <a:spcBef>
          <a:spcPct val="15000"/>
        </a:spcBef>
        <a:spcAft>
          <a:spcPct val="0"/>
        </a:spcAft>
        <a:buSzPct val="100000"/>
        <a:buChar char="–"/>
        <a:defRPr sz="3600" b="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lnSpc>
          <a:spcPct val="70000"/>
        </a:lnSpc>
        <a:spcBef>
          <a:spcPct val="15000"/>
        </a:spcBef>
        <a:spcAft>
          <a:spcPct val="0"/>
        </a:spcAft>
        <a:buSzPct val="100000"/>
        <a:buChar char="»"/>
        <a:defRPr b="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543050" indent="-171450" algn="l" rtl="0" eaLnBrk="0" fontAlgn="base" hangingPunct="0">
        <a:lnSpc>
          <a:spcPct val="70000"/>
        </a:lnSpc>
        <a:spcBef>
          <a:spcPct val="15000"/>
        </a:spcBef>
        <a:spcAft>
          <a:spcPct val="0"/>
        </a:spcAft>
        <a:buSzPct val="100000"/>
        <a:buChar char="•"/>
        <a:defRPr sz="1400" b="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00250" indent="-171450" algn="l" rtl="0" eaLnBrk="0" fontAlgn="base" hangingPunct="0">
        <a:lnSpc>
          <a:spcPct val="70000"/>
        </a:lnSpc>
        <a:spcBef>
          <a:spcPct val="15000"/>
        </a:spcBef>
        <a:spcAft>
          <a:spcPct val="0"/>
        </a:spcAft>
        <a:buSzPct val="100000"/>
        <a:buChar char="–"/>
        <a:defRPr sz="1400" b="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457450" indent="-171450" algn="l" rtl="0" eaLnBrk="0" fontAlgn="base" hangingPunct="0">
        <a:lnSpc>
          <a:spcPct val="70000"/>
        </a:lnSpc>
        <a:spcBef>
          <a:spcPct val="15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14650" indent="-171450" algn="l" rtl="0" eaLnBrk="0" fontAlgn="base" hangingPunct="0">
        <a:lnSpc>
          <a:spcPct val="70000"/>
        </a:lnSpc>
        <a:spcBef>
          <a:spcPct val="15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371850" indent="-171450" algn="l" rtl="0" eaLnBrk="0" fontAlgn="base" hangingPunct="0">
        <a:lnSpc>
          <a:spcPct val="70000"/>
        </a:lnSpc>
        <a:spcBef>
          <a:spcPct val="15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29050" indent="-171450" algn="l" rtl="0" eaLnBrk="0" fontAlgn="base" hangingPunct="0">
        <a:lnSpc>
          <a:spcPct val="70000"/>
        </a:lnSpc>
        <a:spcBef>
          <a:spcPct val="15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 eaLnBrk="1" hangingPunct="1">
              <a:defRPr/>
            </a:pPr>
            <a:fld id="{98C0AF6E-96DC-4AB5-9DEB-4CB3F6A32C2A}" type="datetimeFigureOut">
              <a:rPr lang="en-US"/>
              <a:pPr eaLnBrk="1" hangingPunct="1">
                <a:defRPr/>
              </a:pPr>
              <a:t>12/16/2019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 eaLnBrk="1" hangingPunct="1">
              <a:defRPr/>
            </a:pPr>
            <a:fld id="{46851042-62FF-4F87-841B-1CA2C2ACBC14}" type="slidenum">
              <a:rPr lang="en-US"/>
              <a:pPr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087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0600" dirty="0" smtClean="0"/>
              <a:t>James 1</a:t>
            </a:r>
            <a:endParaRPr lang="en-US" sz="106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0600"/>
              <a:t>James 1</a:t>
            </a:r>
          </a:p>
        </p:txBody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5400"/>
              <a:t>Vs. 1 “James, a bond-servant of God and of the Lord Jesus Christ, to the twelve tribes who are dispersed abroad: Greetings.”</a:t>
            </a:r>
          </a:p>
          <a:p>
            <a:r>
              <a:rPr lang="en-US" sz="5400"/>
              <a:t>Who is he?</a:t>
            </a:r>
          </a:p>
        </p:txBody>
      </p:sp>
      <p:sp>
        <p:nvSpPr>
          <p:cNvPr id="231429" name="Rectangle 5"/>
          <p:cNvSpPr>
            <a:spLocks noChangeArrowheads="1"/>
          </p:cNvSpPr>
          <p:nvPr/>
        </p:nvSpPr>
        <p:spPr bwMode="auto">
          <a:xfrm>
            <a:off x="4876800" y="1676400"/>
            <a:ext cx="4114800" cy="29718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7E0000"/>
              </a:gs>
              <a:gs pos="100000">
                <a:srgbClr val="000000"/>
              </a:gs>
            </a:gsLst>
            <a:lin ang="5400000" scaled="1"/>
          </a:gradFill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l">
              <a:lnSpc>
                <a:spcPct val="75000"/>
              </a:lnSpc>
              <a:spcBef>
                <a:spcPct val="5000"/>
              </a:spcBef>
            </a:pPr>
            <a:r>
              <a:rPr lang="en-US" sz="6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John 7:1-9</a:t>
            </a:r>
          </a:p>
          <a:p>
            <a:pPr algn="l">
              <a:lnSpc>
                <a:spcPct val="75000"/>
              </a:lnSpc>
              <a:spcBef>
                <a:spcPct val="5000"/>
              </a:spcBef>
            </a:pPr>
            <a:r>
              <a:rPr lang="en-US" sz="6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1 Cor. 15:7</a:t>
            </a:r>
          </a:p>
          <a:p>
            <a:pPr algn="l">
              <a:lnSpc>
                <a:spcPct val="75000"/>
              </a:lnSpc>
              <a:spcBef>
                <a:spcPct val="5000"/>
              </a:spcBef>
            </a:pPr>
            <a:r>
              <a:rPr lang="en-US" sz="6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Acts </a:t>
            </a:r>
            <a:r>
              <a:rPr lang="en-US" sz="60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15:13ff</a:t>
            </a:r>
            <a:endParaRPr lang="en-US" sz="6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>
              <a:lnSpc>
                <a:spcPct val="75000"/>
              </a:lnSpc>
              <a:spcBef>
                <a:spcPct val="5000"/>
              </a:spcBef>
            </a:pPr>
            <a:r>
              <a:rPr lang="en-US" sz="6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Josephus</a:t>
            </a:r>
          </a:p>
        </p:txBody>
      </p:sp>
      <p:cxnSp>
        <p:nvCxnSpPr>
          <p:cNvPr id="9" name="Straight Arrow Connector 8"/>
          <p:cNvCxnSpPr/>
          <p:nvPr/>
        </p:nvCxnSpPr>
        <p:spPr bwMode="auto">
          <a:xfrm flipV="1">
            <a:off x="2971800" y="3429000"/>
            <a:ext cx="2133600" cy="1219200"/>
          </a:xfrm>
          <a:prstGeom prst="straightConnector1">
            <a:avLst/>
          </a:prstGeom>
          <a:gradFill rotWithShape="1">
            <a:gsLst>
              <a:gs pos="0">
                <a:srgbClr val="000000"/>
              </a:gs>
              <a:gs pos="50000">
                <a:srgbClr val="000076"/>
              </a:gs>
              <a:gs pos="100000">
                <a:srgbClr val="000000"/>
              </a:gs>
            </a:gsLst>
            <a:lin ang="5400000" scaled="1"/>
          </a:gra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28600" y="4419600"/>
            <a:ext cx="5257800" cy="16764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7E0000"/>
              </a:gs>
              <a:gs pos="100000">
                <a:srgbClr val="000000"/>
              </a:gs>
            </a:gsLst>
            <a:lin ang="5400000" scaled="1"/>
          </a:gradFill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l">
              <a:lnSpc>
                <a:spcPct val="75000"/>
              </a:lnSpc>
              <a:spcBef>
                <a:spcPct val="5000"/>
              </a:spcBef>
            </a:pPr>
            <a:r>
              <a:rPr lang="en-US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After they had stopped speaking, James answered, saying, “Brethren, listen to me…”</a:t>
            </a:r>
          </a:p>
        </p:txBody>
      </p:sp>
      <p:sp>
        <p:nvSpPr>
          <p:cNvPr id="8" name="Oval 4"/>
          <p:cNvSpPr>
            <a:spLocks noChangeArrowheads="1"/>
          </p:cNvSpPr>
          <p:nvPr/>
        </p:nvSpPr>
        <p:spPr bwMode="auto">
          <a:xfrm>
            <a:off x="1775933" y="1432884"/>
            <a:ext cx="2057400" cy="707066"/>
          </a:xfrm>
          <a:prstGeom prst="ellipse">
            <a:avLst/>
          </a:prstGeom>
          <a:noFill/>
          <a:ln w="571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0600"/>
              <a:t>James 1</a:t>
            </a:r>
          </a:p>
        </p:txBody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5400"/>
              <a:t>Vs. 1 “James, a bond-servant of God and of the Lord Jesus Christ, to the twelve tribes who are dispersed abroad: Greetings.”</a:t>
            </a:r>
          </a:p>
          <a:p>
            <a:r>
              <a:rPr lang="en-US" sz="5400"/>
              <a:t>Who is he?</a:t>
            </a:r>
          </a:p>
        </p:txBody>
      </p:sp>
      <p:sp>
        <p:nvSpPr>
          <p:cNvPr id="231429" name="Rectangle 5"/>
          <p:cNvSpPr>
            <a:spLocks noChangeArrowheads="1"/>
          </p:cNvSpPr>
          <p:nvPr/>
        </p:nvSpPr>
        <p:spPr bwMode="auto">
          <a:xfrm>
            <a:off x="4876800" y="1676400"/>
            <a:ext cx="4114800" cy="29718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7E0000"/>
              </a:gs>
              <a:gs pos="100000">
                <a:srgbClr val="000000"/>
              </a:gs>
            </a:gsLst>
            <a:lin ang="5400000" scaled="1"/>
          </a:gradFill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l">
              <a:lnSpc>
                <a:spcPct val="75000"/>
              </a:lnSpc>
              <a:spcBef>
                <a:spcPct val="5000"/>
              </a:spcBef>
            </a:pPr>
            <a:r>
              <a:rPr lang="en-US" sz="6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John 7:1-9</a:t>
            </a:r>
          </a:p>
          <a:p>
            <a:pPr algn="l">
              <a:lnSpc>
                <a:spcPct val="75000"/>
              </a:lnSpc>
              <a:spcBef>
                <a:spcPct val="5000"/>
              </a:spcBef>
            </a:pPr>
            <a:r>
              <a:rPr lang="en-US" sz="6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1 Cor. 15:7</a:t>
            </a:r>
          </a:p>
          <a:p>
            <a:pPr algn="l">
              <a:lnSpc>
                <a:spcPct val="75000"/>
              </a:lnSpc>
              <a:spcBef>
                <a:spcPct val="5000"/>
              </a:spcBef>
            </a:pPr>
            <a:r>
              <a:rPr lang="en-US" sz="6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Acts </a:t>
            </a:r>
            <a:r>
              <a:rPr lang="en-US" sz="60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15:13ff</a:t>
            </a:r>
            <a:endParaRPr lang="en-US" sz="6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>
              <a:lnSpc>
                <a:spcPct val="75000"/>
              </a:lnSpc>
              <a:spcBef>
                <a:spcPct val="5000"/>
              </a:spcBef>
            </a:pPr>
            <a:r>
              <a:rPr lang="en-US" sz="6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Josephus</a:t>
            </a:r>
          </a:p>
        </p:txBody>
      </p:sp>
      <p:cxnSp>
        <p:nvCxnSpPr>
          <p:cNvPr id="9" name="Straight Arrow Connector 8"/>
          <p:cNvCxnSpPr/>
          <p:nvPr/>
        </p:nvCxnSpPr>
        <p:spPr bwMode="auto">
          <a:xfrm flipV="1">
            <a:off x="2895600" y="4114800"/>
            <a:ext cx="2133600" cy="1219200"/>
          </a:xfrm>
          <a:prstGeom prst="straightConnector1">
            <a:avLst/>
          </a:prstGeom>
          <a:gradFill rotWithShape="1">
            <a:gsLst>
              <a:gs pos="0">
                <a:srgbClr val="000000"/>
              </a:gs>
              <a:gs pos="50000">
                <a:srgbClr val="000076"/>
              </a:gs>
              <a:gs pos="100000">
                <a:srgbClr val="000000"/>
              </a:gs>
            </a:gsLst>
            <a:lin ang="5400000" scaled="1"/>
          </a:gra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52400" y="4800600"/>
            <a:ext cx="7620000" cy="19050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7E0000"/>
              </a:gs>
              <a:gs pos="100000">
                <a:srgbClr val="000000"/>
              </a:gs>
            </a:gsLst>
            <a:lin ang="5400000" scaled="1"/>
          </a:gradFill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l">
              <a:lnSpc>
                <a:spcPct val="75000"/>
              </a:lnSpc>
              <a:spcBef>
                <a:spcPct val="5000"/>
              </a:spcBef>
            </a:pPr>
            <a:r>
              <a:rPr lang="en-US" sz="3200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Antiquities</a:t>
            </a:r>
            <a:r>
              <a:rPr 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20:9 [Albinus] assembled the Sanhedrin of judges, and brought before them the </a:t>
            </a:r>
            <a:r>
              <a:rPr lang="en-US" sz="3200" u="sng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brother of Jesus, who was called Christ, whose name was James</a:t>
            </a:r>
            <a:r>
              <a:rPr 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, and … delivered them to be stoned…</a:t>
            </a:r>
          </a:p>
        </p:txBody>
      </p:sp>
      <p:sp>
        <p:nvSpPr>
          <p:cNvPr id="8" name="Oval 4"/>
          <p:cNvSpPr>
            <a:spLocks noChangeArrowheads="1"/>
          </p:cNvSpPr>
          <p:nvPr/>
        </p:nvSpPr>
        <p:spPr bwMode="auto">
          <a:xfrm>
            <a:off x="1775933" y="1432884"/>
            <a:ext cx="2057400" cy="707066"/>
          </a:xfrm>
          <a:prstGeom prst="ellipse">
            <a:avLst/>
          </a:prstGeom>
          <a:noFill/>
          <a:ln w="571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0600"/>
              <a:t>James 1</a:t>
            </a:r>
          </a:p>
        </p:txBody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5400"/>
              <a:t>Vs. 1 “James, a bond-servant of God and of the Lord Jesus Christ, to the twelve tribes who are dispersed abroad: Greetings.”</a:t>
            </a:r>
          </a:p>
          <a:p>
            <a:r>
              <a:rPr lang="en-US" sz="5400"/>
              <a:t>Who is he?</a:t>
            </a:r>
          </a:p>
          <a:p>
            <a:r>
              <a:rPr lang="en-US" sz="5400"/>
              <a:t>Who is the audience?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0600"/>
              <a:t>James 1</a:t>
            </a:r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5400" dirty="0"/>
              <a:t>Vs. 1 “James, a bond-servant of God and of the Lord Jesus Christ, to </a:t>
            </a:r>
            <a:r>
              <a:rPr lang="en-US" sz="5400" u="sng" dirty="0"/>
              <a:t>the twelve tribes who are dispersed abroad</a:t>
            </a:r>
            <a:r>
              <a:rPr lang="en-US" sz="5400" dirty="0"/>
              <a:t>: Greetings.”</a:t>
            </a:r>
          </a:p>
          <a:p>
            <a:r>
              <a:rPr lang="en-US" sz="5400" dirty="0"/>
              <a:t>Who is he?</a:t>
            </a:r>
          </a:p>
          <a:p>
            <a:r>
              <a:rPr lang="en-US" sz="5400" dirty="0"/>
              <a:t>Who is the audience?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0600"/>
              <a:t>James 1</a:t>
            </a:r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5400" dirty="0"/>
              <a:t>Vs. 1 “James, a bond-servant of God and of the Lord Jesus Christ, to </a:t>
            </a:r>
            <a:r>
              <a:rPr lang="en-US" sz="5400" u="sng" dirty="0"/>
              <a:t>the twelve tribes who are dispersed abroad</a:t>
            </a:r>
            <a:r>
              <a:rPr lang="en-US" sz="5400" dirty="0"/>
              <a:t>: Greetings.”</a:t>
            </a:r>
          </a:p>
          <a:p>
            <a:r>
              <a:rPr lang="en-US" sz="5400" dirty="0"/>
              <a:t>Who is he?</a:t>
            </a:r>
          </a:p>
          <a:p>
            <a:r>
              <a:rPr lang="en-US" sz="5400" dirty="0"/>
              <a:t>Who is the audience?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066800" y="152400"/>
            <a:ext cx="7924800" cy="25908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7E0000"/>
              </a:gs>
              <a:gs pos="100000">
                <a:srgbClr val="0000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l">
              <a:lnSpc>
                <a:spcPct val="75000"/>
              </a:lnSpc>
              <a:spcBef>
                <a:spcPct val="10000"/>
              </a:spcBef>
            </a:pPr>
            <a:r>
              <a:rPr lang="en-US" sz="4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Acts 8:1…a great persecution began against the church in Jerusalem, and they were all scattered throughout the regions of Judea and Samaria</a:t>
            </a:r>
            <a:endParaRPr lang="en-US" sz="4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0600"/>
              <a:t>James 1</a:t>
            </a:r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5400" dirty="0"/>
              <a:t>Vs. 1 “James, a bond-servant of God and of the Lord Jesus Christ, to </a:t>
            </a:r>
            <a:r>
              <a:rPr lang="en-US" sz="5400" u="sng" dirty="0"/>
              <a:t>the twelve tribes who are dispersed abroad</a:t>
            </a:r>
            <a:r>
              <a:rPr lang="en-US" sz="5400" dirty="0"/>
              <a:t>: Greetings.”</a:t>
            </a:r>
          </a:p>
          <a:p>
            <a:r>
              <a:rPr lang="en-US" sz="5400" dirty="0"/>
              <a:t>Who is he?</a:t>
            </a:r>
          </a:p>
          <a:p>
            <a:r>
              <a:rPr lang="en-US" sz="5400" dirty="0"/>
              <a:t>Who is the audience</a:t>
            </a:r>
            <a:r>
              <a:rPr lang="en-US" sz="5400" dirty="0" smtClean="0"/>
              <a:t>?</a:t>
            </a:r>
          </a:p>
          <a:p>
            <a:r>
              <a:rPr lang="en-US" sz="5400" dirty="0" smtClean="0"/>
              <a:t>Date?</a:t>
            </a:r>
            <a:endParaRPr lang="en-US" sz="54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0600"/>
              <a:t>James 1</a:t>
            </a:r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5400" dirty="0"/>
              <a:t>Vs. 1 “James, a bond-servant of God and of the Lord Jesus Christ, to </a:t>
            </a:r>
            <a:r>
              <a:rPr lang="en-US" sz="5400" u="sng" dirty="0"/>
              <a:t>the twelve tribes who are dispersed abroad</a:t>
            </a:r>
            <a:r>
              <a:rPr lang="en-US" sz="5400" dirty="0"/>
              <a:t>: Greetings.”</a:t>
            </a:r>
          </a:p>
          <a:p>
            <a:r>
              <a:rPr lang="en-US" sz="5400" dirty="0"/>
              <a:t>Who is he?</a:t>
            </a:r>
          </a:p>
          <a:p>
            <a:r>
              <a:rPr lang="en-US" sz="5400" dirty="0"/>
              <a:t>Who is the audience</a:t>
            </a:r>
            <a:r>
              <a:rPr lang="en-US" sz="5400" dirty="0" smtClean="0"/>
              <a:t>?</a:t>
            </a:r>
          </a:p>
          <a:p>
            <a:r>
              <a:rPr lang="en-US" sz="5400" dirty="0" smtClean="0"/>
              <a:t>Date?</a:t>
            </a:r>
            <a:endParaRPr lang="en-US" sz="5400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133600" y="4191000"/>
            <a:ext cx="6629400" cy="15240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7E0000"/>
              </a:gs>
              <a:gs pos="100000">
                <a:srgbClr val="0000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l">
              <a:lnSpc>
                <a:spcPct val="75000"/>
              </a:lnSpc>
              <a:spcBef>
                <a:spcPct val="10000"/>
              </a:spcBef>
            </a:pPr>
            <a:r>
              <a:rPr lang="en-US" sz="4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James doesn’t seem to know about the Jerusalem council in Acts 15. AD 49.</a:t>
            </a:r>
            <a:endParaRPr lang="en-US" sz="4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0600"/>
              <a:t>James 1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4724400" cy="4876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6000"/>
              <a:t>2 “Consider it all joy, my brethren, when you encounter various trials”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0600"/>
              <a:t>James 1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4724400" cy="4876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6000" dirty="0"/>
              <a:t>2 “Consider it all joy, my brethren, </a:t>
            </a:r>
            <a:r>
              <a:rPr lang="en-US" sz="6000" u="sng" dirty="0"/>
              <a:t>when</a:t>
            </a:r>
            <a:r>
              <a:rPr lang="en-US" sz="6000" dirty="0"/>
              <a:t> you encounter various trials”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0600"/>
              <a:t>James 1</a:t>
            </a:r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4724400" cy="4876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6000" dirty="0"/>
              <a:t>2 “Consider it all joy, my brethren, </a:t>
            </a:r>
            <a:r>
              <a:rPr lang="en-US" sz="6000" u="sng" dirty="0"/>
              <a:t>when</a:t>
            </a:r>
            <a:r>
              <a:rPr lang="en-US" sz="6000" dirty="0"/>
              <a:t> you encounter various trials”</a:t>
            </a:r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>
            <a:off x="1981200" y="2133600"/>
            <a:ext cx="3048000" cy="1600200"/>
          </a:xfrm>
          <a:prstGeom prst="straightConnector1">
            <a:avLst/>
          </a:prstGeom>
          <a:gradFill rotWithShape="1">
            <a:gsLst>
              <a:gs pos="0">
                <a:srgbClr val="000000"/>
              </a:gs>
              <a:gs pos="50000">
                <a:srgbClr val="000076"/>
              </a:gs>
              <a:gs pos="100000">
                <a:srgbClr val="000000"/>
              </a:gs>
            </a:gsLst>
            <a:lin ang="5400000" scaled="1"/>
          </a:gra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3717" name="Rectangle 5"/>
          <p:cNvSpPr>
            <a:spLocks noChangeArrowheads="1"/>
          </p:cNvSpPr>
          <p:nvPr/>
        </p:nvSpPr>
        <p:spPr bwMode="auto">
          <a:xfrm>
            <a:off x="4724400" y="1143000"/>
            <a:ext cx="4267200" cy="16002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00006A"/>
              </a:gs>
              <a:gs pos="100000">
                <a:srgbClr val="0000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l">
              <a:lnSpc>
                <a:spcPct val="75000"/>
              </a:lnSpc>
              <a:spcBef>
                <a:spcPct val="10000"/>
              </a:spcBef>
            </a:pPr>
            <a:r>
              <a:rPr lang="en-US" sz="7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Believers will </a:t>
            </a:r>
            <a:r>
              <a:rPr lang="en-US" sz="7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suffer!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0600" dirty="0" smtClean="0"/>
              <a:t>James 1</a:t>
            </a:r>
            <a:endParaRPr lang="en-US" sz="10600" dirty="0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743200"/>
            <a:ext cx="7086600" cy="2438400"/>
          </a:xfrm>
        </p:spPr>
        <p:txBody>
          <a:bodyPr/>
          <a:lstStyle/>
          <a:p>
            <a:r>
              <a:rPr lang="en-US" sz="7200" dirty="0" smtClean="0"/>
              <a:t>Spiritual Growth</a:t>
            </a:r>
            <a:br>
              <a:rPr lang="en-US" sz="7200" dirty="0" smtClean="0"/>
            </a:br>
            <a:r>
              <a:rPr lang="en-US" sz="7200" dirty="0" smtClean="0"/>
              <a:t>   Under Trial</a:t>
            </a:r>
            <a:endParaRPr lang="en-US" sz="72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0600"/>
              <a:t>James 1</a:t>
            </a:r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4724400" cy="4876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6000" dirty="0"/>
              <a:t>2 “Consider it all joy, my brethren, </a:t>
            </a:r>
            <a:r>
              <a:rPr lang="en-US" sz="6000" u="sng" dirty="0"/>
              <a:t>when</a:t>
            </a:r>
            <a:r>
              <a:rPr lang="en-US" sz="6000" dirty="0"/>
              <a:t> you encounter various trials”</a:t>
            </a:r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>
            <a:off x="1981200" y="2133600"/>
            <a:ext cx="3048000" cy="1600200"/>
          </a:xfrm>
          <a:prstGeom prst="straightConnector1">
            <a:avLst/>
          </a:prstGeom>
          <a:gradFill rotWithShape="1">
            <a:gsLst>
              <a:gs pos="0">
                <a:srgbClr val="000000"/>
              </a:gs>
              <a:gs pos="50000">
                <a:srgbClr val="000076"/>
              </a:gs>
              <a:gs pos="100000">
                <a:srgbClr val="000000"/>
              </a:gs>
            </a:gsLst>
            <a:lin ang="5400000" scaled="1"/>
          </a:gra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3717" name="Rectangle 5"/>
          <p:cNvSpPr>
            <a:spLocks noChangeArrowheads="1"/>
          </p:cNvSpPr>
          <p:nvPr/>
        </p:nvSpPr>
        <p:spPr bwMode="auto">
          <a:xfrm>
            <a:off x="4724400" y="1143000"/>
            <a:ext cx="4267200" cy="16002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00006A"/>
              </a:gs>
              <a:gs pos="100000">
                <a:srgbClr val="0000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l">
              <a:lnSpc>
                <a:spcPct val="75000"/>
              </a:lnSpc>
              <a:spcBef>
                <a:spcPct val="10000"/>
              </a:spcBef>
            </a:pPr>
            <a:r>
              <a:rPr lang="en-US" sz="7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Believers will </a:t>
            </a:r>
            <a:r>
              <a:rPr lang="en-US" sz="7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suffer!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85800" y="3352800"/>
            <a:ext cx="8305800" cy="33528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7E0000"/>
              </a:gs>
              <a:gs pos="100000">
                <a:srgbClr val="000000"/>
              </a:gs>
            </a:gsLst>
            <a:lin ang="5400000" scaled="1"/>
          </a:gradFill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l">
              <a:lnSpc>
                <a:spcPct val="75000"/>
              </a:lnSpc>
              <a:spcBef>
                <a:spcPct val="5000"/>
              </a:spcBef>
            </a:pPr>
            <a:r>
              <a:rPr lang="en-US" sz="4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Jesus: John 16: 33 “I have told you all this so that you may have peace in me. </a:t>
            </a:r>
            <a:r>
              <a:rPr lang="en-US" sz="4800" u="sng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In the world you will have tribulations</a:t>
            </a:r>
            <a:r>
              <a:rPr lang="en-US" sz="4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. But take heart, because I have overcome the world.”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0600"/>
              <a:t>James 1</a:t>
            </a:r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4724400" cy="4876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6000"/>
              <a:t>2 “Consider it all joy, my brethren, when you encounter </a:t>
            </a:r>
            <a:r>
              <a:rPr lang="en-US" sz="6000" u="sng"/>
              <a:t>various</a:t>
            </a:r>
            <a:r>
              <a:rPr lang="en-US" sz="6000"/>
              <a:t> trials”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0600"/>
              <a:t>James 1</a:t>
            </a:r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4724400" cy="4876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6000"/>
              <a:t>2 “Consider it all joy, my brethren, when you encounter </a:t>
            </a:r>
            <a:r>
              <a:rPr lang="en-US" sz="6000" u="sng"/>
              <a:t>various</a:t>
            </a:r>
            <a:r>
              <a:rPr lang="en-US" sz="6000"/>
              <a:t> trials”</a:t>
            </a:r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>
            <a:off x="2590800" y="1676400"/>
            <a:ext cx="2514600" cy="3276600"/>
          </a:xfrm>
          <a:prstGeom prst="straightConnector1">
            <a:avLst/>
          </a:prstGeom>
          <a:gradFill rotWithShape="1">
            <a:gsLst>
              <a:gs pos="0">
                <a:srgbClr val="000000"/>
              </a:gs>
              <a:gs pos="50000">
                <a:srgbClr val="000076"/>
              </a:gs>
              <a:gs pos="100000">
                <a:srgbClr val="000000"/>
              </a:gs>
            </a:gsLst>
            <a:lin ang="5400000" scaled="1"/>
          </a:gra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7877" name="Rectangle 5"/>
          <p:cNvSpPr>
            <a:spLocks noChangeArrowheads="1"/>
          </p:cNvSpPr>
          <p:nvPr/>
        </p:nvSpPr>
        <p:spPr bwMode="auto">
          <a:xfrm>
            <a:off x="4724400" y="228600"/>
            <a:ext cx="4267200" cy="54102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00006A"/>
              </a:gs>
              <a:gs pos="100000">
                <a:srgbClr val="0000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l">
              <a:lnSpc>
                <a:spcPct val="75000"/>
              </a:lnSpc>
              <a:spcBef>
                <a:spcPct val="10000"/>
              </a:spcBef>
            </a:pPr>
            <a:r>
              <a:rPr lang="en-US" sz="5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Job/school </a:t>
            </a:r>
            <a:endParaRPr lang="en-US" sz="54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>
              <a:lnSpc>
                <a:spcPct val="75000"/>
              </a:lnSpc>
              <a:spcBef>
                <a:spcPct val="10000"/>
              </a:spcBef>
            </a:pPr>
            <a:r>
              <a:rPr lang="en-US" sz="5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Romance</a:t>
            </a:r>
            <a:endParaRPr lang="en-US" sz="5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>
              <a:lnSpc>
                <a:spcPct val="75000"/>
              </a:lnSpc>
              <a:spcBef>
                <a:spcPct val="10000"/>
              </a:spcBef>
            </a:pPr>
            <a:r>
              <a:rPr lang="en-US" sz="5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Financial</a:t>
            </a:r>
          </a:p>
          <a:p>
            <a:pPr algn="l">
              <a:lnSpc>
                <a:spcPct val="75000"/>
              </a:lnSpc>
              <a:spcBef>
                <a:spcPct val="10000"/>
              </a:spcBef>
            </a:pPr>
            <a:r>
              <a:rPr lang="en-US" sz="5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Ministry </a:t>
            </a:r>
            <a:br>
              <a:rPr lang="en-US" sz="54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5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frustration</a:t>
            </a:r>
            <a:endParaRPr lang="en-US" sz="5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>
              <a:lnSpc>
                <a:spcPct val="75000"/>
              </a:lnSpc>
              <a:spcBef>
                <a:spcPct val="10000"/>
              </a:spcBef>
            </a:pPr>
            <a:r>
              <a:rPr lang="en-US" sz="5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Relationships</a:t>
            </a:r>
          </a:p>
          <a:p>
            <a:pPr algn="l">
              <a:lnSpc>
                <a:spcPct val="75000"/>
              </a:lnSpc>
              <a:spcBef>
                <a:spcPct val="10000"/>
              </a:spcBef>
            </a:pPr>
            <a:r>
              <a:rPr lang="en-US" sz="5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Bad choices</a:t>
            </a:r>
          </a:p>
          <a:p>
            <a:pPr algn="l">
              <a:lnSpc>
                <a:spcPct val="75000"/>
              </a:lnSpc>
              <a:spcBef>
                <a:spcPct val="10000"/>
              </a:spcBef>
            </a:pPr>
            <a:r>
              <a:rPr lang="en-US" sz="5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Persecution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78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78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78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78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78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78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0600"/>
              <a:t>James 1</a:t>
            </a:r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4724400" cy="4876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6000"/>
              <a:t>2 “Consider it all joy, my brethren, when you encounter </a:t>
            </a:r>
            <a:r>
              <a:rPr lang="en-US" sz="6000" u="sng"/>
              <a:t>various</a:t>
            </a:r>
            <a:r>
              <a:rPr lang="en-US" sz="6000"/>
              <a:t> trials”</a:t>
            </a:r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>
            <a:off x="2590800" y="1676400"/>
            <a:ext cx="2514600" cy="3276600"/>
          </a:xfrm>
          <a:prstGeom prst="straightConnector1">
            <a:avLst/>
          </a:prstGeom>
          <a:gradFill rotWithShape="1">
            <a:gsLst>
              <a:gs pos="0">
                <a:srgbClr val="000000"/>
              </a:gs>
              <a:gs pos="50000">
                <a:srgbClr val="000076"/>
              </a:gs>
              <a:gs pos="100000">
                <a:srgbClr val="000000"/>
              </a:gs>
            </a:gsLst>
            <a:lin ang="5400000" scaled="1"/>
          </a:gra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7877" name="Rectangle 5"/>
          <p:cNvSpPr>
            <a:spLocks noChangeArrowheads="1"/>
          </p:cNvSpPr>
          <p:nvPr/>
        </p:nvSpPr>
        <p:spPr bwMode="auto">
          <a:xfrm>
            <a:off x="4724400" y="228600"/>
            <a:ext cx="4267200" cy="54102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00006A"/>
              </a:gs>
              <a:gs pos="100000">
                <a:srgbClr val="0000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l">
              <a:lnSpc>
                <a:spcPct val="75000"/>
              </a:lnSpc>
              <a:spcBef>
                <a:spcPct val="10000"/>
              </a:spcBef>
            </a:pPr>
            <a:r>
              <a:rPr lang="en-US" sz="5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Job/school </a:t>
            </a:r>
            <a:endParaRPr lang="en-US" sz="54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>
              <a:lnSpc>
                <a:spcPct val="75000"/>
              </a:lnSpc>
              <a:spcBef>
                <a:spcPct val="10000"/>
              </a:spcBef>
            </a:pPr>
            <a:r>
              <a:rPr lang="en-US" sz="5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Romance</a:t>
            </a:r>
            <a:endParaRPr lang="en-US" sz="5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>
              <a:lnSpc>
                <a:spcPct val="75000"/>
              </a:lnSpc>
              <a:spcBef>
                <a:spcPct val="10000"/>
              </a:spcBef>
            </a:pPr>
            <a:r>
              <a:rPr lang="en-US" sz="5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Financial</a:t>
            </a:r>
          </a:p>
          <a:p>
            <a:pPr algn="l">
              <a:lnSpc>
                <a:spcPct val="75000"/>
              </a:lnSpc>
              <a:spcBef>
                <a:spcPct val="10000"/>
              </a:spcBef>
            </a:pPr>
            <a:r>
              <a:rPr lang="en-US" sz="5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Ministry </a:t>
            </a:r>
            <a:br>
              <a:rPr lang="en-US" sz="54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5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frustration</a:t>
            </a:r>
            <a:endParaRPr lang="en-US" sz="5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>
              <a:lnSpc>
                <a:spcPct val="75000"/>
              </a:lnSpc>
              <a:spcBef>
                <a:spcPct val="10000"/>
              </a:spcBef>
            </a:pPr>
            <a:r>
              <a:rPr lang="en-US" sz="5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Relationships</a:t>
            </a:r>
          </a:p>
          <a:p>
            <a:pPr algn="l">
              <a:lnSpc>
                <a:spcPct val="75000"/>
              </a:lnSpc>
              <a:spcBef>
                <a:spcPct val="10000"/>
              </a:spcBef>
            </a:pPr>
            <a:r>
              <a:rPr lang="en-US" sz="5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Bad choices</a:t>
            </a:r>
          </a:p>
          <a:p>
            <a:pPr algn="l">
              <a:lnSpc>
                <a:spcPct val="75000"/>
              </a:lnSpc>
              <a:spcBef>
                <a:spcPct val="10000"/>
              </a:spcBef>
            </a:pPr>
            <a:r>
              <a:rPr lang="en-US" sz="5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Persecution</a:t>
            </a:r>
          </a:p>
        </p:txBody>
      </p:sp>
      <p:sp>
        <p:nvSpPr>
          <p:cNvPr id="6" name="Oval 5"/>
          <p:cNvSpPr/>
          <p:nvPr/>
        </p:nvSpPr>
        <p:spPr bwMode="auto">
          <a:xfrm>
            <a:off x="4398334" y="4921101"/>
            <a:ext cx="4038600" cy="838200"/>
          </a:xfrm>
          <a:prstGeom prst="ellips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0600"/>
              <a:t>James 1</a:t>
            </a:r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4724400" cy="4876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6000"/>
              <a:t>2 “Consider it all joy, my brethren, when you encounter </a:t>
            </a:r>
            <a:r>
              <a:rPr lang="en-US" sz="6000" u="sng"/>
              <a:t>various</a:t>
            </a:r>
            <a:r>
              <a:rPr lang="en-US" sz="6000"/>
              <a:t> trials”</a:t>
            </a:r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>
            <a:off x="2590800" y="1676400"/>
            <a:ext cx="2514600" cy="3276600"/>
          </a:xfrm>
          <a:prstGeom prst="straightConnector1">
            <a:avLst/>
          </a:prstGeom>
          <a:gradFill rotWithShape="1">
            <a:gsLst>
              <a:gs pos="0">
                <a:srgbClr val="000000"/>
              </a:gs>
              <a:gs pos="50000">
                <a:srgbClr val="000076"/>
              </a:gs>
              <a:gs pos="100000">
                <a:srgbClr val="000000"/>
              </a:gs>
            </a:gsLst>
            <a:lin ang="5400000" scaled="1"/>
          </a:gra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7877" name="Rectangle 5"/>
          <p:cNvSpPr>
            <a:spLocks noChangeArrowheads="1"/>
          </p:cNvSpPr>
          <p:nvPr/>
        </p:nvSpPr>
        <p:spPr bwMode="auto">
          <a:xfrm>
            <a:off x="4724400" y="228600"/>
            <a:ext cx="4267200" cy="54102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00006A"/>
              </a:gs>
              <a:gs pos="100000">
                <a:srgbClr val="0000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l">
              <a:lnSpc>
                <a:spcPct val="75000"/>
              </a:lnSpc>
              <a:spcBef>
                <a:spcPct val="10000"/>
              </a:spcBef>
            </a:pPr>
            <a:r>
              <a:rPr lang="en-US" sz="5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Includes suffering from </a:t>
            </a:r>
            <a:br>
              <a:rPr lang="en-US" sz="5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5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memories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0600"/>
              <a:t>James 1</a:t>
            </a:r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4724400" cy="4876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6000"/>
              <a:t>2 “Consider it all joy, my brethren, when you encounter </a:t>
            </a:r>
            <a:r>
              <a:rPr lang="en-US" sz="6000" u="sng"/>
              <a:t>various</a:t>
            </a:r>
            <a:r>
              <a:rPr lang="en-US" sz="6000"/>
              <a:t> trials”</a:t>
            </a:r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>
            <a:off x="2590800" y="1676400"/>
            <a:ext cx="2514600" cy="3276600"/>
          </a:xfrm>
          <a:prstGeom prst="straightConnector1">
            <a:avLst/>
          </a:prstGeom>
          <a:gradFill rotWithShape="1">
            <a:gsLst>
              <a:gs pos="0">
                <a:srgbClr val="000000"/>
              </a:gs>
              <a:gs pos="50000">
                <a:srgbClr val="000076"/>
              </a:gs>
              <a:gs pos="100000">
                <a:srgbClr val="000000"/>
              </a:gs>
            </a:gsLst>
            <a:lin ang="5400000" scaled="1"/>
          </a:gra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7877" name="Rectangle 5"/>
          <p:cNvSpPr>
            <a:spLocks noChangeArrowheads="1"/>
          </p:cNvSpPr>
          <p:nvPr/>
        </p:nvSpPr>
        <p:spPr bwMode="auto">
          <a:xfrm>
            <a:off x="4724400" y="228600"/>
            <a:ext cx="4267200" cy="54102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00006A"/>
              </a:gs>
              <a:gs pos="100000">
                <a:srgbClr val="0000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l">
              <a:lnSpc>
                <a:spcPct val="75000"/>
              </a:lnSpc>
              <a:spcBef>
                <a:spcPct val="10000"/>
              </a:spcBef>
            </a:pPr>
            <a:r>
              <a:rPr lang="en-US" sz="5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Includes suffering from </a:t>
            </a:r>
            <a:br>
              <a:rPr lang="en-US" sz="5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5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memories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429000" y="3962400"/>
            <a:ext cx="5257800" cy="13716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7E0000"/>
              </a:gs>
              <a:gs pos="100000">
                <a:srgbClr val="0000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l">
              <a:lnSpc>
                <a:spcPct val="75000"/>
              </a:lnSpc>
              <a:spcBef>
                <a:spcPct val="10000"/>
              </a:spcBef>
            </a:pPr>
            <a:r>
              <a:rPr lang="en-US" sz="5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We do avoid some </a:t>
            </a:r>
            <a:r>
              <a:rPr lang="en-US" sz="5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types of </a:t>
            </a:r>
            <a:r>
              <a:rPr lang="en-US" sz="5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suffering</a:t>
            </a:r>
            <a:endParaRPr lang="en-US" sz="8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10600" smtClean="0"/>
              <a:t>James 1</a:t>
            </a:r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4724400" cy="4876800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sz="6000" smtClean="0"/>
              <a:t>2 “</a:t>
            </a:r>
            <a:r>
              <a:rPr lang="en-US" sz="6000" u="sng" smtClean="0"/>
              <a:t>Consider it all joy</a:t>
            </a:r>
            <a:r>
              <a:rPr lang="en-US" sz="6000" smtClean="0"/>
              <a:t>, my brethren, when you encounter various trials”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10600" smtClean="0"/>
              <a:t>James 1</a:t>
            </a:r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4724400" cy="4876800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sz="6000" smtClean="0"/>
              <a:t>2 “</a:t>
            </a:r>
            <a:r>
              <a:rPr lang="en-US" sz="6000" u="sng" smtClean="0"/>
              <a:t>Consider it all joy</a:t>
            </a:r>
            <a:r>
              <a:rPr lang="en-US" sz="6000" smtClean="0"/>
              <a:t>, my brethren, when you encounter various trials”</a:t>
            </a:r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 flipV="1">
            <a:off x="3581400" y="2286000"/>
            <a:ext cx="1600200" cy="1676400"/>
          </a:xfrm>
          <a:prstGeom prst="straightConnector1">
            <a:avLst/>
          </a:prstGeom>
          <a:gradFill rotWithShape="1">
            <a:gsLst>
              <a:gs pos="0">
                <a:srgbClr val="000000"/>
              </a:gs>
              <a:gs pos="50000">
                <a:srgbClr val="000076"/>
              </a:gs>
              <a:gs pos="100000">
                <a:srgbClr val="000000"/>
              </a:gs>
            </a:gsLst>
            <a:lin ang="5400000" scaled="1"/>
          </a:gra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7397" name="Rectangle 5"/>
          <p:cNvSpPr>
            <a:spLocks noChangeArrowheads="1"/>
          </p:cNvSpPr>
          <p:nvPr/>
        </p:nvSpPr>
        <p:spPr bwMode="auto">
          <a:xfrm>
            <a:off x="3657600" y="3276600"/>
            <a:ext cx="5334000" cy="33528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7E0000"/>
              </a:gs>
              <a:gs pos="100000">
                <a:srgbClr val="000000"/>
              </a:gs>
            </a:gsLst>
            <a:lin ang="5400000" scaled="1"/>
          </a:gradFill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l">
              <a:lnSpc>
                <a:spcPct val="75000"/>
              </a:lnSpc>
              <a:spcBef>
                <a:spcPct val="10000"/>
              </a:spcBef>
              <a:defRPr/>
            </a:pPr>
            <a:r>
              <a:rPr lang="en-US" sz="5400">
                <a:effectLst>
                  <a:outerShdw blurRad="38100" dist="38100" dir="2700000" algn="tl">
                    <a:srgbClr val="000000"/>
                  </a:outerShdw>
                </a:effectLst>
              </a:rPr>
              <a:t>Not exaggerating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10600" smtClean="0"/>
              <a:t>James 1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4724400" cy="4876800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sz="6000" dirty="0" smtClean="0"/>
              <a:t>2 “</a:t>
            </a:r>
            <a:r>
              <a:rPr lang="en-US" sz="6000" u="sng" dirty="0" smtClean="0"/>
              <a:t>Consider it all joy</a:t>
            </a:r>
            <a:r>
              <a:rPr lang="en-US" sz="6000" dirty="0" smtClean="0"/>
              <a:t>, my brethren, when you encounter various trials”</a:t>
            </a:r>
          </a:p>
        </p:txBody>
      </p:sp>
      <p:sp>
        <p:nvSpPr>
          <p:cNvPr id="40966" name="Oval 6"/>
          <p:cNvSpPr>
            <a:spLocks noChangeArrowheads="1"/>
          </p:cNvSpPr>
          <p:nvPr/>
        </p:nvSpPr>
        <p:spPr bwMode="auto">
          <a:xfrm>
            <a:off x="457200" y="1447800"/>
            <a:ext cx="4267200" cy="990600"/>
          </a:xfrm>
          <a:prstGeom prst="ellipse">
            <a:avLst/>
          </a:prstGeom>
          <a:noFill/>
          <a:ln w="571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 flipV="1">
            <a:off x="3581400" y="2286000"/>
            <a:ext cx="1600200" cy="1676400"/>
          </a:xfrm>
          <a:prstGeom prst="straightConnector1">
            <a:avLst/>
          </a:prstGeom>
          <a:gradFill rotWithShape="1">
            <a:gsLst>
              <a:gs pos="0">
                <a:srgbClr val="000000"/>
              </a:gs>
              <a:gs pos="50000">
                <a:srgbClr val="000076"/>
              </a:gs>
              <a:gs pos="100000">
                <a:srgbClr val="000000"/>
              </a:gs>
            </a:gsLst>
            <a:lin ang="5400000" scaled="1"/>
          </a:gra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0469" name="Rectangle 5"/>
          <p:cNvSpPr>
            <a:spLocks noChangeArrowheads="1"/>
          </p:cNvSpPr>
          <p:nvPr/>
        </p:nvSpPr>
        <p:spPr bwMode="auto">
          <a:xfrm>
            <a:off x="3657600" y="3276600"/>
            <a:ext cx="5334000" cy="33528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7E0000"/>
              </a:gs>
              <a:gs pos="100000">
                <a:srgbClr val="0000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l">
              <a:lnSpc>
                <a:spcPct val="75000"/>
              </a:lnSpc>
              <a:spcBef>
                <a:spcPct val="10000"/>
              </a:spcBef>
              <a:defRPr/>
            </a:pPr>
            <a:r>
              <a:rPr lang="en-US" sz="5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Not </a:t>
            </a:r>
            <a:r>
              <a:rPr lang="en-US" sz="5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exaggerating</a:t>
            </a:r>
            <a:endParaRPr lang="en-US" sz="5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10600" smtClean="0"/>
              <a:t>James 1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4724400" cy="4876800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sz="6000" smtClean="0"/>
              <a:t>2 “</a:t>
            </a:r>
            <a:r>
              <a:rPr lang="en-US" sz="6000" u="sng" smtClean="0"/>
              <a:t>Consider it all joy</a:t>
            </a:r>
            <a:r>
              <a:rPr lang="en-US" sz="6000" smtClean="0"/>
              <a:t>, my brethren, when you encounter various trials”</a:t>
            </a:r>
          </a:p>
        </p:txBody>
      </p:sp>
      <p:sp>
        <p:nvSpPr>
          <p:cNvPr id="40966" name="Oval 6"/>
          <p:cNvSpPr>
            <a:spLocks noChangeArrowheads="1"/>
          </p:cNvSpPr>
          <p:nvPr/>
        </p:nvSpPr>
        <p:spPr bwMode="auto">
          <a:xfrm>
            <a:off x="457200" y="1447800"/>
            <a:ext cx="4267200" cy="990600"/>
          </a:xfrm>
          <a:prstGeom prst="ellipse">
            <a:avLst/>
          </a:prstGeom>
          <a:noFill/>
          <a:ln w="571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 flipV="1">
            <a:off x="3581400" y="2286000"/>
            <a:ext cx="1600200" cy="1676400"/>
          </a:xfrm>
          <a:prstGeom prst="straightConnector1">
            <a:avLst/>
          </a:prstGeom>
          <a:gradFill rotWithShape="1">
            <a:gsLst>
              <a:gs pos="0">
                <a:srgbClr val="000000"/>
              </a:gs>
              <a:gs pos="50000">
                <a:srgbClr val="000076"/>
              </a:gs>
              <a:gs pos="100000">
                <a:srgbClr val="000000"/>
              </a:gs>
            </a:gsLst>
            <a:lin ang="5400000" scaled="1"/>
          </a:gra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0469" name="Rectangle 5"/>
          <p:cNvSpPr>
            <a:spLocks noChangeArrowheads="1"/>
          </p:cNvSpPr>
          <p:nvPr/>
        </p:nvSpPr>
        <p:spPr bwMode="auto">
          <a:xfrm>
            <a:off x="3657600" y="3276600"/>
            <a:ext cx="5334000" cy="33528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7E0000"/>
              </a:gs>
              <a:gs pos="100000">
                <a:srgbClr val="0000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l">
              <a:lnSpc>
                <a:spcPct val="75000"/>
              </a:lnSpc>
              <a:spcBef>
                <a:spcPct val="10000"/>
              </a:spcBef>
              <a:defRPr/>
            </a:pPr>
            <a:r>
              <a:rPr lang="en-US" sz="5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Not exaggerating</a:t>
            </a:r>
          </a:p>
          <a:p>
            <a:pPr algn="l">
              <a:lnSpc>
                <a:spcPct val="75000"/>
              </a:lnSpc>
              <a:spcBef>
                <a:spcPct val="10000"/>
              </a:spcBef>
              <a:defRPr/>
            </a:pPr>
            <a:r>
              <a:rPr lang="en-US" sz="5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Not necessarily a </a:t>
            </a:r>
            <a:r>
              <a:rPr lang="en-US" sz="5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feeling</a:t>
            </a:r>
            <a:endParaRPr lang="en-US" sz="5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0600"/>
              <a:t>James 1</a:t>
            </a:r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895600"/>
            <a:ext cx="8763000" cy="3505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6000" dirty="0" smtClean="0"/>
              <a:t>What is spiritual growth?</a:t>
            </a:r>
            <a:endParaRPr lang="en-US" sz="60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10600" smtClean="0"/>
              <a:t>James 1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4724400" cy="4876800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sz="6000" smtClean="0"/>
              <a:t>2 “</a:t>
            </a:r>
            <a:r>
              <a:rPr lang="en-US" sz="6000" u="sng" smtClean="0"/>
              <a:t>Consider it all joy</a:t>
            </a:r>
            <a:r>
              <a:rPr lang="en-US" sz="6000" smtClean="0"/>
              <a:t>, my brethren, when you encounter various trials”</a:t>
            </a:r>
          </a:p>
        </p:txBody>
      </p:sp>
      <p:sp>
        <p:nvSpPr>
          <p:cNvPr id="40966" name="Oval 6"/>
          <p:cNvSpPr>
            <a:spLocks noChangeArrowheads="1"/>
          </p:cNvSpPr>
          <p:nvPr/>
        </p:nvSpPr>
        <p:spPr bwMode="auto">
          <a:xfrm>
            <a:off x="457200" y="1447800"/>
            <a:ext cx="4267200" cy="990600"/>
          </a:xfrm>
          <a:prstGeom prst="ellipse">
            <a:avLst/>
          </a:prstGeom>
          <a:noFill/>
          <a:ln w="5715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 flipV="1">
            <a:off x="3581400" y="2286000"/>
            <a:ext cx="1600200" cy="1676400"/>
          </a:xfrm>
          <a:prstGeom prst="straightConnector1">
            <a:avLst/>
          </a:prstGeom>
          <a:gradFill rotWithShape="1">
            <a:gsLst>
              <a:gs pos="0">
                <a:srgbClr val="000000"/>
              </a:gs>
              <a:gs pos="50000">
                <a:srgbClr val="000076"/>
              </a:gs>
              <a:gs pos="100000">
                <a:srgbClr val="000000"/>
              </a:gs>
            </a:gsLst>
            <a:lin ang="5400000" scaled="1"/>
          </a:gra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0469" name="Rectangle 5"/>
          <p:cNvSpPr>
            <a:spLocks noChangeArrowheads="1"/>
          </p:cNvSpPr>
          <p:nvPr/>
        </p:nvSpPr>
        <p:spPr bwMode="auto">
          <a:xfrm>
            <a:off x="3657600" y="3276600"/>
            <a:ext cx="5334000" cy="33528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7E0000"/>
              </a:gs>
              <a:gs pos="100000">
                <a:srgbClr val="0000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l">
              <a:lnSpc>
                <a:spcPct val="75000"/>
              </a:lnSpc>
              <a:spcBef>
                <a:spcPct val="10000"/>
              </a:spcBef>
              <a:defRPr/>
            </a:pPr>
            <a:r>
              <a:rPr lang="en-US" sz="5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Not exaggerating</a:t>
            </a:r>
          </a:p>
          <a:p>
            <a:pPr algn="l">
              <a:lnSpc>
                <a:spcPct val="75000"/>
              </a:lnSpc>
              <a:spcBef>
                <a:spcPct val="10000"/>
              </a:spcBef>
              <a:defRPr/>
            </a:pPr>
            <a:r>
              <a:rPr lang="en-US" sz="5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Not necessarily a feeling</a:t>
            </a:r>
          </a:p>
          <a:p>
            <a:pPr algn="l">
              <a:lnSpc>
                <a:spcPct val="75000"/>
              </a:lnSpc>
              <a:spcBef>
                <a:spcPct val="10000"/>
              </a:spcBef>
              <a:defRPr/>
            </a:pPr>
            <a:r>
              <a:rPr lang="en-US" sz="5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Usually followed by </a:t>
            </a:r>
            <a:r>
              <a:rPr lang="en-US" sz="5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feelings</a:t>
            </a:r>
            <a:endParaRPr lang="en-US" sz="5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0600"/>
              <a:t>James 1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47800"/>
            <a:ext cx="9144000" cy="4876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6000" dirty="0" smtClean="0"/>
              <a:t>3 because </a:t>
            </a:r>
            <a:r>
              <a:rPr lang="en-US" sz="6000" dirty="0"/>
              <a:t>you know that the testing of your faith develops perseverance.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0600"/>
              <a:t>James 1</a:t>
            </a:r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47800"/>
            <a:ext cx="9144000" cy="4876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6000" dirty="0" smtClean="0"/>
              <a:t>3 because </a:t>
            </a:r>
            <a:r>
              <a:rPr lang="en-US" sz="6000" dirty="0"/>
              <a:t>you know that the </a:t>
            </a:r>
            <a:r>
              <a:rPr lang="en-US" sz="6000" u="sng" dirty="0"/>
              <a:t>testing of your faith</a:t>
            </a:r>
            <a:r>
              <a:rPr lang="en-US" sz="6000" dirty="0"/>
              <a:t> develops perseverance.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0600"/>
              <a:t>James 1</a:t>
            </a: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47800"/>
            <a:ext cx="9144000" cy="4876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6000" dirty="0" smtClean="0"/>
              <a:t>3 because </a:t>
            </a:r>
            <a:r>
              <a:rPr lang="en-US" sz="6000" dirty="0"/>
              <a:t>you know that the </a:t>
            </a:r>
            <a:r>
              <a:rPr lang="en-US" sz="6000" u="sng" dirty="0"/>
              <a:t>testing of your faith</a:t>
            </a:r>
            <a:r>
              <a:rPr lang="en-US" sz="6000" dirty="0"/>
              <a:t> develops perseverance.</a:t>
            </a:r>
          </a:p>
        </p:txBody>
      </p:sp>
      <p:sp>
        <p:nvSpPr>
          <p:cNvPr id="179204" name="Rectangle 4"/>
          <p:cNvSpPr>
            <a:spLocks noChangeArrowheads="1"/>
          </p:cNvSpPr>
          <p:nvPr/>
        </p:nvSpPr>
        <p:spPr bwMode="auto">
          <a:xfrm>
            <a:off x="381000" y="3581400"/>
            <a:ext cx="8458200" cy="25908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7E0000"/>
              </a:gs>
              <a:gs pos="100000">
                <a:srgbClr val="0000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l">
              <a:lnSpc>
                <a:spcPct val="75000"/>
              </a:lnSpc>
              <a:spcBef>
                <a:spcPct val="10000"/>
              </a:spcBef>
            </a:pPr>
            <a:r>
              <a:rPr lang="en-US" sz="5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2 Cor. 1:8 …we were burdened excessively, beyond our strength, so that we despaired even of life;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0600"/>
              <a:t>James 1</a:t>
            </a: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47800"/>
            <a:ext cx="9144000" cy="4876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6000" dirty="0" smtClean="0"/>
              <a:t>3 because </a:t>
            </a:r>
            <a:r>
              <a:rPr lang="en-US" sz="6000" dirty="0"/>
              <a:t>you know that the </a:t>
            </a:r>
            <a:r>
              <a:rPr lang="en-US" sz="6000" u="sng" dirty="0"/>
              <a:t>testing of your faith</a:t>
            </a:r>
            <a:r>
              <a:rPr lang="en-US" sz="6000" dirty="0"/>
              <a:t> develops perseverance.</a:t>
            </a:r>
          </a:p>
        </p:txBody>
      </p:sp>
      <p:sp>
        <p:nvSpPr>
          <p:cNvPr id="179204" name="Rectangle 4"/>
          <p:cNvSpPr>
            <a:spLocks noChangeArrowheads="1"/>
          </p:cNvSpPr>
          <p:nvPr/>
        </p:nvSpPr>
        <p:spPr bwMode="auto">
          <a:xfrm>
            <a:off x="381000" y="3581400"/>
            <a:ext cx="8458200" cy="25908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7E0000"/>
              </a:gs>
              <a:gs pos="100000">
                <a:srgbClr val="0000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l">
              <a:lnSpc>
                <a:spcPct val="75000"/>
              </a:lnSpc>
              <a:spcBef>
                <a:spcPct val="10000"/>
              </a:spcBef>
            </a:pPr>
            <a:r>
              <a:rPr lang="en-US" sz="5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2 Cor. 1:8 …we were burdened excessively, </a:t>
            </a:r>
            <a:r>
              <a:rPr lang="en-US" sz="5400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beyond our strength</a:t>
            </a:r>
            <a:r>
              <a:rPr lang="en-US" sz="5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so that we despaired even of life;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0600"/>
              <a:t>James 1</a:t>
            </a:r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47800"/>
            <a:ext cx="9144000" cy="4876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6000" dirty="0" smtClean="0"/>
              <a:t>3 because </a:t>
            </a:r>
            <a:r>
              <a:rPr lang="en-US" sz="6000" dirty="0"/>
              <a:t>you know that the </a:t>
            </a:r>
            <a:r>
              <a:rPr lang="en-US" sz="6000" u="sng" dirty="0"/>
              <a:t>testing of your faith</a:t>
            </a:r>
            <a:r>
              <a:rPr lang="en-US" sz="6000" dirty="0"/>
              <a:t> develops perseverance.</a:t>
            </a:r>
          </a:p>
        </p:txBody>
      </p:sp>
      <p:sp>
        <p:nvSpPr>
          <p:cNvPr id="225284" name="Rectangle 4"/>
          <p:cNvSpPr>
            <a:spLocks noChangeArrowheads="1"/>
          </p:cNvSpPr>
          <p:nvPr/>
        </p:nvSpPr>
        <p:spPr bwMode="auto">
          <a:xfrm>
            <a:off x="381000" y="3581400"/>
            <a:ext cx="8458200" cy="31242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7E0000"/>
              </a:gs>
              <a:gs pos="100000">
                <a:srgbClr val="0000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l">
              <a:lnSpc>
                <a:spcPct val="75000"/>
              </a:lnSpc>
              <a:spcBef>
                <a:spcPct val="10000"/>
              </a:spcBef>
            </a:pPr>
            <a:r>
              <a:rPr lang="en-US" sz="5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9 indeed, we had the sentence of death within ourselves so that we would not trust in ourselves, but in God who raises the </a:t>
            </a:r>
            <a:r>
              <a:rPr lang="en-US" sz="5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dead </a:t>
            </a:r>
            <a:endParaRPr lang="en-US" sz="5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0600"/>
              <a:t>James 1</a:t>
            </a:r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47800"/>
            <a:ext cx="9144000" cy="4876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6000" dirty="0" smtClean="0"/>
              <a:t>3 because </a:t>
            </a:r>
            <a:r>
              <a:rPr lang="en-US" sz="6000" dirty="0"/>
              <a:t>you know that the </a:t>
            </a:r>
            <a:r>
              <a:rPr lang="en-US" sz="6000" u="sng" dirty="0"/>
              <a:t>testing of your faith</a:t>
            </a:r>
            <a:r>
              <a:rPr lang="en-US" sz="6000" dirty="0"/>
              <a:t> develops perseverance.</a:t>
            </a:r>
          </a:p>
        </p:txBody>
      </p:sp>
      <p:sp>
        <p:nvSpPr>
          <p:cNvPr id="225284" name="Rectangle 4"/>
          <p:cNvSpPr>
            <a:spLocks noChangeArrowheads="1"/>
          </p:cNvSpPr>
          <p:nvPr/>
        </p:nvSpPr>
        <p:spPr bwMode="auto">
          <a:xfrm>
            <a:off x="381000" y="3581400"/>
            <a:ext cx="8458200" cy="31242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7E0000"/>
              </a:gs>
              <a:gs pos="100000">
                <a:srgbClr val="0000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l">
              <a:lnSpc>
                <a:spcPct val="75000"/>
              </a:lnSpc>
              <a:spcBef>
                <a:spcPct val="10000"/>
              </a:spcBef>
            </a:pPr>
            <a:r>
              <a:rPr lang="en-US" sz="5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9 indeed, we had the sentence of death within ourselves </a:t>
            </a:r>
            <a:r>
              <a:rPr lang="en-US" sz="5400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so that we would not trust in ourselves, but in God</a:t>
            </a:r>
            <a:r>
              <a:rPr lang="en-US" sz="5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who raises the </a:t>
            </a:r>
            <a:r>
              <a:rPr lang="en-US" sz="5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dead </a:t>
            </a:r>
            <a:endParaRPr lang="en-US" sz="5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0600"/>
              <a:t>James 1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47800"/>
            <a:ext cx="9144000" cy="4876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6000" dirty="0" smtClean="0"/>
              <a:t>3 because </a:t>
            </a:r>
            <a:r>
              <a:rPr lang="en-US" sz="6000" dirty="0"/>
              <a:t>you know that the testing of your faith develops </a:t>
            </a:r>
            <a:r>
              <a:rPr lang="en-US" sz="6000" u="sng" dirty="0"/>
              <a:t>perseverance</a:t>
            </a:r>
            <a:r>
              <a:rPr lang="en-US" sz="6000" dirty="0"/>
              <a:t>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0600"/>
              <a:t>James 1</a:t>
            </a:r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47800"/>
            <a:ext cx="9144000" cy="4876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6000" dirty="0" smtClean="0"/>
              <a:t>3 because </a:t>
            </a:r>
            <a:r>
              <a:rPr lang="en-US" sz="6000" dirty="0"/>
              <a:t>you know that the testing of your faith develops </a:t>
            </a:r>
            <a:r>
              <a:rPr lang="en-US" sz="6000" u="sng" dirty="0"/>
              <a:t>perseverance</a:t>
            </a:r>
            <a:r>
              <a:rPr lang="en-US" sz="6000" dirty="0"/>
              <a:t>.</a:t>
            </a:r>
          </a:p>
        </p:txBody>
      </p:sp>
      <p:sp>
        <p:nvSpPr>
          <p:cNvPr id="209924" name="Rectangle 4"/>
          <p:cNvSpPr>
            <a:spLocks noChangeArrowheads="1"/>
          </p:cNvSpPr>
          <p:nvPr/>
        </p:nvSpPr>
        <p:spPr bwMode="auto">
          <a:xfrm>
            <a:off x="1295400" y="3581400"/>
            <a:ext cx="5257800" cy="7620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7E0000"/>
              </a:gs>
              <a:gs pos="100000">
                <a:srgbClr val="0000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l">
              <a:lnSpc>
                <a:spcPct val="75000"/>
              </a:lnSpc>
              <a:spcBef>
                <a:spcPct val="5000"/>
              </a:spcBef>
            </a:pPr>
            <a:r>
              <a:rPr lang="en-US" sz="6600">
                <a:effectLst>
                  <a:outerShdw blurRad="38100" dist="38100" dir="2700000" algn="tl">
                    <a:srgbClr val="000000"/>
                  </a:outerShdw>
                </a:effectLst>
              </a:rPr>
              <a:t>Steadfastness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0600"/>
              <a:t>James 1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47800"/>
            <a:ext cx="9144000" cy="4876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6000" dirty="0" smtClean="0"/>
              <a:t>3 because </a:t>
            </a:r>
            <a:r>
              <a:rPr lang="en-US" sz="6000" dirty="0"/>
              <a:t>you know that the testing of your faith develops </a:t>
            </a:r>
            <a:r>
              <a:rPr lang="en-US" sz="6000" u="sng" dirty="0"/>
              <a:t>perseverance</a:t>
            </a:r>
            <a:r>
              <a:rPr lang="en-US" sz="6000" dirty="0"/>
              <a:t>.</a:t>
            </a:r>
          </a:p>
        </p:txBody>
      </p:sp>
      <p:sp>
        <p:nvSpPr>
          <p:cNvPr id="184324" name="Rectangle 4"/>
          <p:cNvSpPr>
            <a:spLocks noChangeArrowheads="1"/>
          </p:cNvSpPr>
          <p:nvPr/>
        </p:nvSpPr>
        <p:spPr bwMode="auto">
          <a:xfrm>
            <a:off x="1295400" y="3581400"/>
            <a:ext cx="5257800" cy="7620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7E0000"/>
              </a:gs>
              <a:gs pos="100000">
                <a:srgbClr val="0000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l">
              <a:lnSpc>
                <a:spcPct val="75000"/>
              </a:lnSpc>
              <a:spcBef>
                <a:spcPct val="5000"/>
              </a:spcBef>
            </a:pPr>
            <a:r>
              <a:rPr lang="en-US" sz="6600">
                <a:effectLst>
                  <a:outerShdw blurRad="38100" dist="38100" dir="2700000" algn="tl">
                    <a:srgbClr val="000000"/>
                  </a:outerShdw>
                </a:effectLst>
              </a:rPr>
              <a:t>Steadfastness</a:t>
            </a:r>
          </a:p>
        </p:txBody>
      </p:sp>
      <p:sp>
        <p:nvSpPr>
          <p:cNvPr id="184325" name="Rectangle 5"/>
          <p:cNvSpPr>
            <a:spLocks noChangeArrowheads="1"/>
          </p:cNvSpPr>
          <p:nvPr/>
        </p:nvSpPr>
        <p:spPr bwMode="auto">
          <a:xfrm>
            <a:off x="2209800" y="4495800"/>
            <a:ext cx="5486400" cy="16002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7E0000"/>
              </a:gs>
              <a:gs pos="100000">
                <a:srgbClr val="0000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l">
              <a:lnSpc>
                <a:spcPct val="75000"/>
              </a:lnSpc>
              <a:spcBef>
                <a:spcPct val="5000"/>
              </a:spcBef>
            </a:pPr>
            <a:r>
              <a:rPr lang="en-US" sz="6600">
                <a:effectLst>
                  <a:outerShdw blurRad="38100" dist="38100" dir="2700000" algn="tl">
                    <a:srgbClr val="000000"/>
                  </a:outerShdw>
                </a:effectLst>
              </a:rPr>
              <a:t>Not a spiritual weakling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0600"/>
              <a:t>James 1</a:t>
            </a:r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5400"/>
              <a:t>Vs. 1 “James, a bond-servant of God and of the Lord Jesus Christ, to the twelve tribes who are dispersed abroad: Greetings.”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0600"/>
              <a:t>James 1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47800"/>
            <a:ext cx="9144000" cy="4876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6000" dirty="0" smtClean="0"/>
              <a:t>3 because </a:t>
            </a:r>
            <a:r>
              <a:rPr lang="en-US" sz="6000" dirty="0"/>
              <a:t>you know that the testing of your faith develops </a:t>
            </a:r>
            <a:r>
              <a:rPr lang="en-US" sz="6000" u="sng" dirty="0"/>
              <a:t>perseverance</a:t>
            </a:r>
            <a:r>
              <a:rPr lang="en-US" sz="6000" dirty="0"/>
              <a:t>.</a:t>
            </a:r>
          </a:p>
        </p:txBody>
      </p:sp>
      <p:sp>
        <p:nvSpPr>
          <p:cNvPr id="184324" name="Rectangle 4"/>
          <p:cNvSpPr>
            <a:spLocks noChangeArrowheads="1"/>
          </p:cNvSpPr>
          <p:nvPr/>
        </p:nvSpPr>
        <p:spPr bwMode="auto">
          <a:xfrm>
            <a:off x="1295400" y="3581400"/>
            <a:ext cx="5257800" cy="7620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7E0000"/>
              </a:gs>
              <a:gs pos="100000">
                <a:srgbClr val="0000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l">
              <a:lnSpc>
                <a:spcPct val="75000"/>
              </a:lnSpc>
              <a:spcBef>
                <a:spcPct val="5000"/>
              </a:spcBef>
            </a:pPr>
            <a:r>
              <a:rPr lang="en-US" sz="6600">
                <a:effectLst>
                  <a:outerShdw blurRad="38100" dist="38100" dir="2700000" algn="tl">
                    <a:srgbClr val="000000"/>
                  </a:outerShdw>
                </a:effectLst>
              </a:rPr>
              <a:t>Steadfastness</a:t>
            </a:r>
          </a:p>
        </p:txBody>
      </p:sp>
      <p:sp>
        <p:nvSpPr>
          <p:cNvPr id="184325" name="Rectangle 5"/>
          <p:cNvSpPr>
            <a:spLocks noChangeArrowheads="1"/>
          </p:cNvSpPr>
          <p:nvPr/>
        </p:nvSpPr>
        <p:spPr bwMode="auto">
          <a:xfrm>
            <a:off x="2209800" y="4495800"/>
            <a:ext cx="5486400" cy="16002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7E0000"/>
              </a:gs>
              <a:gs pos="100000">
                <a:srgbClr val="0000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l">
              <a:lnSpc>
                <a:spcPct val="75000"/>
              </a:lnSpc>
              <a:spcBef>
                <a:spcPct val="5000"/>
              </a:spcBef>
            </a:pPr>
            <a:r>
              <a:rPr lang="en-US" sz="6600">
                <a:effectLst>
                  <a:outerShdw blurRad="38100" dist="38100" dir="2700000" algn="tl">
                    <a:srgbClr val="000000"/>
                  </a:outerShdw>
                </a:effectLst>
              </a:rPr>
              <a:t>Not a spiritual weakling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181600" y="5943600"/>
            <a:ext cx="3352800" cy="7620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7E0000"/>
              </a:gs>
              <a:gs pos="100000">
                <a:srgbClr val="0000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l">
              <a:lnSpc>
                <a:spcPct val="75000"/>
              </a:lnSpc>
              <a:spcBef>
                <a:spcPct val="5000"/>
              </a:spcBef>
            </a:pPr>
            <a:r>
              <a:rPr lang="en-US" sz="6600">
                <a:effectLst>
                  <a:outerShdw blurRad="38100" dist="38100" dir="2700000" algn="tl">
                    <a:srgbClr val="000000"/>
                  </a:outerShdw>
                </a:effectLst>
              </a:rPr>
              <a:t>Stability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0600"/>
              <a:t>James 1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47800"/>
            <a:ext cx="9144000" cy="4876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6000" dirty="0" smtClean="0"/>
              <a:t>3 because </a:t>
            </a:r>
            <a:r>
              <a:rPr lang="en-US" sz="6000" dirty="0"/>
              <a:t>you know that the testing of your faith develops perseverance.</a:t>
            </a:r>
          </a:p>
          <a:p>
            <a:pPr>
              <a:buFont typeface="Wingdings" pitchFamily="2" charset="2"/>
              <a:buNone/>
            </a:pPr>
            <a:r>
              <a:rPr lang="en-US" sz="6000" dirty="0" smtClean="0"/>
              <a:t>4 Perseverance </a:t>
            </a:r>
            <a:r>
              <a:rPr lang="en-US" sz="6000" dirty="0"/>
              <a:t>must finish its work so that you may be mature and complete, not lacking anything.</a:t>
            </a:r>
            <a:br>
              <a:rPr lang="en-US" sz="6000" dirty="0"/>
            </a:br>
            <a:endParaRPr lang="en-US" sz="60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0600"/>
              <a:t>James 1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47800"/>
            <a:ext cx="9144000" cy="4876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6000" dirty="0" smtClean="0"/>
              <a:t>3 because </a:t>
            </a:r>
            <a:r>
              <a:rPr lang="en-US" sz="6000" dirty="0"/>
              <a:t>you know that the testing of your faith develops perseverance.</a:t>
            </a:r>
          </a:p>
          <a:p>
            <a:pPr>
              <a:buFont typeface="Wingdings" pitchFamily="2" charset="2"/>
              <a:buNone/>
            </a:pPr>
            <a:r>
              <a:rPr lang="en-US" sz="6000" dirty="0" smtClean="0"/>
              <a:t>4 Perseverance </a:t>
            </a:r>
            <a:r>
              <a:rPr lang="en-US" sz="6000" dirty="0"/>
              <a:t>must finish its work so that you may be mature and complete, not lacking anything.</a:t>
            </a:r>
            <a:br>
              <a:rPr lang="en-US" sz="6000" dirty="0"/>
            </a:br>
            <a:endParaRPr lang="en-US" sz="6000" dirty="0"/>
          </a:p>
        </p:txBody>
      </p:sp>
      <p:sp>
        <p:nvSpPr>
          <p:cNvPr id="4" name="Rectangle 3"/>
          <p:cNvSpPr/>
          <p:nvPr/>
        </p:nvSpPr>
        <p:spPr bwMode="auto">
          <a:xfrm>
            <a:off x="4800600" y="3505200"/>
            <a:ext cx="1600200" cy="685800"/>
          </a:xfrm>
          <a:prstGeom prst="rect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0600"/>
              <a:t>James 1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47800"/>
            <a:ext cx="9144000" cy="4876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6000" dirty="0" smtClean="0"/>
              <a:t>3 because </a:t>
            </a:r>
            <a:r>
              <a:rPr lang="en-US" sz="6000" dirty="0"/>
              <a:t>you know that the testing of your faith develops perseverance.</a:t>
            </a:r>
          </a:p>
          <a:p>
            <a:pPr>
              <a:buFont typeface="Wingdings" pitchFamily="2" charset="2"/>
              <a:buNone/>
            </a:pPr>
            <a:r>
              <a:rPr lang="en-US" sz="6000" dirty="0" smtClean="0"/>
              <a:t>4 Perseverance </a:t>
            </a:r>
            <a:r>
              <a:rPr lang="en-US" sz="6000" dirty="0"/>
              <a:t>must finish its work so that you may be mature and complete, not lacking anything.</a:t>
            </a:r>
            <a:br>
              <a:rPr lang="en-US" sz="6000" dirty="0"/>
            </a:br>
            <a:endParaRPr lang="en-US" sz="6000" dirty="0"/>
          </a:p>
        </p:txBody>
      </p:sp>
      <p:sp>
        <p:nvSpPr>
          <p:cNvPr id="4" name="Rectangle 3"/>
          <p:cNvSpPr/>
          <p:nvPr/>
        </p:nvSpPr>
        <p:spPr bwMode="auto">
          <a:xfrm>
            <a:off x="4800600" y="3505200"/>
            <a:ext cx="1600200" cy="685800"/>
          </a:xfrm>
          <a:prstGeom prst="rect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048000" y="4343400"/>
            <a:ext cx="4724400" cy="8382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7E0000"/>
              </a:gs>
              <a:gs pos="100000">
                <a:srgbClr val="0000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l">
              <a:lnSpc>
                <a:spcPct val="75000"/>
              </a:lnSpc>
              <a:spcBef>
                <a:spcPct val="5000"/>
              </a:spcBef>
            </a:pPr>
            <a:r>
              <a:rPr lang="en-US" sz="6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Not optional!</a:t>
            </a:r>
            <a:endParaRPr lang="en-US" sz="6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0600"/>
              <a:t>James 1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47800"/>
            <a:ext cx="9144000" cy="4876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6000" dirty="0" smtClean="0"/>
              <a:t>3 because </a:t>
            </a:r>
            <a:r>
              <a:rPr lang="en-US" sz="6000" dirty="0"/>
              <a:t>you know that the testing of your faith develops perseverance.</a:t>
            </a:r>
          </a:p>
          <a:p>
            <a:pPr>
              <a:buFont typeface="Wingdings" pitchFamily="2" charset="2"/>
              <a:buNone/>
            </a:pPr>
            <a:r>
              <a:rPr lang="en-US" sz="6000" dirty="0" smtClean="0"/>
              <a:t>4 Perseverance </a:t>
            </a:r>
            <a:r>
              <a:rPr lang="en-US" sz="6000" dirty="0"/>
              <a:t>must finish its work so that you may be </a:t>
            </a:r>
            <a:r>
              <a:rPr lang="en-US" sz="6000" u="sng" dirty="0"/>
              <a:t>mature and complete, not lacking anything</a:t>
            </a:r>
            <a:r>
              <a:rPr lang="en-US" sz="6000" dirty="0"/>
              <a:t>.</a:t>
            </a:r>
            <a:br>
              <a:rPr lang="en-US" sz="6000" dirty="0"/>
            </a:br>
            <a:endParaRPr lang="en-US" sz="60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0600"/>
              <a:t>James 1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47800"/>
            <a:ext cx="9144000" cy="4876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6000" dirty="0" smtClean="0"/>
              <a:t>3 because </a:t>
            </a:r>
            <a:r>
              <a:rPr lang="en-US" sz="6000" dirty="0"/>
              <a:t>you know that the testing of your faith develops perseverance.</a:t>
            </a:r>
          </a:p>
          <a:p>
            <a:pPr>
              <a:buFont typeface="Wingdings" pitchFamily="2" charset="2"/>
              <a:buNone/>
            </a:pPr>
            <a:r>
              <a:rPr lang="en-US" sz="6000" dirty="0" smtClean="0"/>
              <a:t>4 Perseverance </a:t>
            </a:r>
            <a:r>
              <a:rPr lang="en-US" sz="6000" dirty="0"/>
              <a:t>must finish its work so that you may be </a:t>
            </a:r>
            <a:r>
              <a:rPr lang="en-US" sz="6000" u="sng" dirty="0"/>
              <a:t>mature and complete, not lacking anything</a:t>
            </a:r>
            <a:r>
              <a:rPr lang="en-US" sz="6000" dirty="0"/>
              <a:t>.</a:t>
            </a:r>
            <a:br>
              <a:rPr lang="en-US" sz="6000" dirty="0"/>
            </a:br>
            <a:endParaRPr lang="en-US" sz="6000" dirty="0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3657600" y="76200"/>
            <a:ext cx="5410200" cy="48768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FF0000"/>
              </a:gs>
              <a:gs pos="100000">
                <a:srgbClr val="0000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l">
              <a:lnSpc>
                <a:spcPct val="70000"/>
              </a:lnSpc>
              <a:spcBef>
                <a:spcPct val="5000"/>
              </a:spcBef>
              <a:defRPr/>
            </a:pPr>
            <a:r>
              <a:rPr lang="en-US" sz="5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“No pain, </a:t>
            </a:r>
            <a:r>
              <a:rPr lang="en-US" sz="5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no gain</a:t>
            </a:r>
            <a:r>
              <a:rPr lang="en-US" sz="5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”</a:t>
            </a:r>
          </a:p>
          <a:p>
            <a:pPr algn="l">
              <a:lnSpc>
                <a:spcPct val="70000"/>
              </a:lnSpc>
              <a:spcBef>
                <a:spcPct val="5000"/>
              </a:spcBef>
              <a:defRPr/>
            </a:pPr>
            <a:r>
              <a:rPr lang="en-US" sz="5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Learning: </a:t>
            </a:r>
            <a:br>
              <a:rPr lang="en-US" sz="54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5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- patience</a:t>
            </a:r>
          </a:p>
          <a:p>
            <a:pPr algn="l">
              <a:lnSpc>
                <a:spcPct val="70000"/>
              </a:lnSpc>
              <a:spcBef>
                <a:spcPct val="5000"/>
              </a:spcBef>
              <a:defRPr/>
            </a:pPr>
            <a:r>
              <a:rPr lang="en-US" sz="5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- compassion</a:t>
            </a:r>
          </a:p>
          <a:p>
            <a:pPr algn="l">
              <a:lnSpc>
                <a:spcPct val="70000"/>
              </a:lnSpc>
              <a:spcBef>
                <a:spcPct val="5000"/>
              </a:spcBef>
              <a:defRPr/>
            </a:pPr>
            <a:r>
              <a:rPr lang="en-US" sz="5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- complacency</a:t>
            </a:r>
          </a:p>
          <a:p>
            <a:pPr algn="l">
              <a:lnSpc>
                <a:spcPct val="70000"/>
              </a:lnSpc>
              <a:spcBef>
                <a:spcPct val="5000"/>
              </a:spcBef>
              <a:defRPr/>
            </a:pPr>
            <a:r>
              <a:rPr lang="en-US" sz="5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- toughness</a:t>
            </a:r>
          </a:p>
          <a:p>
            <a:pPr algn="l">
              <a:lnSpc>
                <a:spcPct val="70000"/>
              </a:lnSpc>
              <a:spcBef>
                <a:spcPct val="5000"/>
              </a:spcBef>
              <a:defRPr/>
            </a:pPr>
            <a:r>
              <a:rPr lang="en-US" sz="5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- humility</a:t>
            </a:r>
          </a:p>
          <a:p>
            <a:pPr algn="l">
              <a:lnSpc>
                <a:spcPct val="70000"/>
              </a:lnSpc>
              <a:spcBef>
                <a:spcPct val="5000"/>
              </a:spcBef>
              <a:defRPr/>
            </a:pPr>
            <a:r>
              <a:rPr lang="en-US" sz="5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- wisdom</a:t>
            </a:r>
            <a:endParaRPr lang="en-US" sz="8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0600"/>
              <a:t>James 1</a:t>
            </a:r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5334000" cy="5257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6000" dirty="0"/>
              <a:t>5 If you need </a:t>
            </a:r>
            <a:r>
              <a:rPr lang="en-US" sz="6000" u="sng" dirty="0"/>
              <a:t>wisdom</a:t>
            </a:r>
            <a:r>
              <a:rPr lang="en-US" sz="6000" dirty="0"/>
              <a:t>, ask our generous God, and he will give it to you. He will not rebuke you for asking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0600"/>
              <a:t>James 1</a:t>
            </a:r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5334000" cy="5257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6000" dirty="0"/>
              <a:t>5 If you need </a:t>
            </a:r>
            <a:r>
              <a:rPr lang="en-US" sz="6000" u="sng" dirty="0"/>
              <a:t>wisdom</a:t>
            </a:r>
            <a:r>
              <a:rPr lang="en-US" sz="6000" dirty="0"/>
              <a:t>, ask our generous God, and he will give it to you. He will not rebuke you for asking</a:t>
            </a:r>
          </a:p>
        </p:txBody>
      </p:sp>
      <p:sp>
        <p:nvSpPr>
          <p:cNvPr id="217092" name="Rectangle 4"/>
          <p:cNvSpPr>
            <a:spLocks noChangeArrowheads="1"/>
          </p:cNvSpPr>
          <p:nvPr/>
        </p:nvSpPr>
        <p:spPr bwMode="auto">
          <a:xfrm>
            <a:off x="5105400" y="1219200"/>
            <a:ext cx="3962400" cy="44196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FF0000"/>
              </a:gs>
              <a:gs pos="100000">
                <a:srgbClr val="0000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l">
              <a:lnSpc>
                <a:spcPct val="75000"/>
              </a:lnSpc>
              <a:spcBef>
                <a:spcPct val="10000"/>
              </a:spcBef>
            </a:pPr>
            <a:r>
              <a:rPr lang="en-US" sz="5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Wisdom = seeing things from God’s point of </a:t>
            </a:r>
            <a:r>
              <a:rPr lang="en-US" sz="5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view</a:t>
            </a:r>
            <a:endParaRPr lang="en-US" sz="5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0600"/>
              <a:t>James 1</a:t>
            </a:r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5334000" cy="5257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6000" dirty="0"/>
              <a:t>5 If you need </a:t>
            </a:r>
            <a:r>
              <a:rPr lang="en-US" sz="6000" u="sng" dirty="0"/>
              <a:t>wisdom</a:t>
            </a:r>
            <a:r>
              <a:rPr lang="en-US" sz="6000" dirty="0"/>
              <a:t>, ask our generous God, and he will give it to you. He will not rebuke you for asking</a:t>
            </a:r>
          </a:p>
        </p:txBody>
      </p:sp>
      <p:sp>
        <p:nvSpPr>
          <p:cNvPr id="217092" name="Rectangle 4"/>
          <p:cNvSpPr>
            <a:spLocks noChangeArrowheads="1"/>
          </p:cNvSpPr>
          <p:nvPr/>
        </p:nvSpPr>
        <p:spPr bwMode="auto">
          <a:xfrm>
            <a:off x="5105400" y="1219200"/>
            <a:ext cx="3962400" cy="44196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FF0000"/>
              </a:gs>
              <a:gs pos="100000">
                <a:srgbClr val="0000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l">
              <a:lnSpc>
                <a:spcPct val="75000"/>
              </a:lnSpc>
              <a:spcBef>
                <a:spcPct val="10000"/>
              </a:spcBef>
            </a:pPr>
            <a:r>
              <a:rPr lang="en-US" sz="5400">
                <a:effectLst>
                  <a:outerShdw blurRad="38100" dist="38100" dir="2700000" algn="tl">
                    <a:srgbClr val="000000"/>
                  </a:outerShdw>
                </a:effectLst>
              </a:rPr>
              <a:t>Wisdom = seeing things from God’s point of view</a:t>
            </a:r>
          </a:p>
          <a:p>
            <a:pPr algn="l">
              <a:lnSpc>
                <a:spcPct val="75000"/>
              </a:lnSpc>
              <a:spcBef>
                <a:spcPct val="10000"/>
              </a:spcBef>
            </a:pPr>
            <a:r>
              <a:rPr lang="en-US" sz="5400">
                <a:effectLst>
                  <a:outerShdw blurRad="38100" dist="38100" dir="2700000" algn="tl">
                    <a:srgbClr val="000000"/>
                  </a:outerShdw>
                </a:effectLst>
              </a:rPr>
              <a:t>Possible to suffer apart from God</a:t>
            </a:r>
            <a:endParaRPr lang="en-US" sz="88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0600"/>
              <a:t>James 1</a:t>
            </a:r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5334000" cy="5257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6000" dirty="0"/>
              <a:t>5 If you need </a:t>
            </a:r>
            <a:r>
              <a:rPr lang="en-US" sz="6000" u="sng" dirty="0"/>
              <a:t>wisdom</a:t>
            </a:r>
            <a:r>
              <a:rPr lang="en-US" sz="6000" dirty="0"/>
              <a:t>, ask our generous God, and he will give it to you. He will not rebuke you for asking</a:t>
            </a:r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0" y="4267200"/>
            <a:ext cx="5410200" cy="2590800"/>
          </a:xfrm>
          <a:prstGeom prst="ellipse">
            <a:avLst/>
          </a:prstGeom>
          <a:noFill/>
          <a:ln w="762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0600"/>
              <a:t>James 1</a:t>
            </a:r>
          </a:p>
        </p:txBody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5400"/>
              <a:t>Vs. 1 “James, a bond-servant of God and of the Lord Jesus Christ, to the twelve tribes who are dispersed abroad: Greetings.”</a:t>
            </a:r>
          </a:p>
        </p:txBody>
      </p:sp>
      <p:sp>
        <p:nvSpPr>
          <p:cNvPr id="226308" name="Oval 4"/>
          <p:cNvSpPr>
            <a:spLocks noChangeArrowheads="1"/>
          </p:cNvSpPr>
          <p:nvPr/>
        </p:nvSpPr>
        <p:spPr bwMode="auto">
          <a:xfrm>
            <a:off x="1775933" y="1432884"/>
            <a:ext cx="2057400" cy="707066"/>
          </a:xfrm>
          <a:prstGeom prst="ellipse">
            <a:avLst/>
          </a:prstGeom>
          <a:noFill/>
          <a:ln w="571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0600"/>
              <a:t>James 1</a:t>
            </a:r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5334000" cy="5257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6000" dirty="0"/>
              <a:t>5 If you need </a:t>
            </a:r>
            <a:r>
              <a:rPr lang="en-US" sz="6000" u="sng" dirty="0"/>
              <a:t>wisdom</a:t>
            </a:r>
            <a:r>
              <a:rPr lang="en-US" sz="6000" dirty="0"/>
              <a:t>, ask our </a:t>
            </a:r>
            <a:r>
              <a:rPr lang="en-US" sz="6000" u="sng" dirty="0"/>
              <a:t>generous</a:t>
            </a:r>
            <a:r>
              <a:rPr lang="en-US" sz="6000" dirty="0"/>
              <a:t> God, and he will give it to you. He will not rebuke you for asking</a:t>
            </a:r>
          </a:p>
        </p:txBody>
      </p:sp>
      <p:sp>
        <p:nvSpPr>
          <p:cNvPr id="234500" name="Oval 4"/>
          <p:cNvSpPr>
            <a:spLocks noChangeArrowheads="1"/>
          </p:cNvSpPr>
          <p:nvPr/>
        </p:nvSpPr>
        <p:spPr bwMode="auto">
          <a:xfrm>
            <a:off x="0" y="4267200"/>
            <a:ext cx="5410200" cy="2590800"/>
          </a:xfrm>
          <a:prstGeom prst="ellipse">
            <a:avLst/>
          </a:prstGeom>
          <a:noFill/>
          <a:ln w="762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0600"/>
              <a:t>James 1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5334000" cy="5257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6000" dirty="0"/>
              <a:t>5 If you need </a:t>
            </a:r>
            <a:r>
              <a:rPr lang="en-US" sz="6000" u="sng" dirty="0"/>
              <a:t>wisdom</a:t>
            </a:r>
            <a:r>
              <a:rPr lang="en-US" sz="6000" dirty="0"/>
              <a:t>, ask our </a:t>
            </a:r>
            <a:r>
              <a:rPr lang="en-US" sz="6000" u="sng" dirty="0"/>
              <a:t>generous</a:t>
            </a:r>
            <a:r>
              <a:rPr lang="en-US" sz="6000" dirty="0"/>
              <a:t> God, and he will give it to you. He will not rebuke you for asking</a:t>
            </a:r>
          </a:p>
        </p:txBody>
      </p:sp>
      <p:sp>
        <p:nvSpPr>
          <p:cNvPr id="236548" name="Oval 4"/>
          <p:cNvSpPr>
            <a:spLocks noChangeArrowheads="1"/>
          </p:cNvSpPr>
          <p:nvPr/>
        </p:nvSpPr>
        <p:spPr bwMode="auto">
          <a:xfrm>
            <a:off x="0" y="4267200"/>
            <a:ext cx="5410200" cy="2590800"/>
          </a:xfrm>
          <a:prstGeom prst="ellipse">
            <a:avLst/>
          </a:prstGeom>
          <a:noFill/>
          <a:ln w="762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6549" name="Rectangle 5"/>
          <p:cNvSpPr>
            <a:spLocks noChangeArrowheads="1"/>
          </p:cNvSpPr>
          <p:nvPr/>
        </p:nvSpPr>
        <p:spPr bwMode="auto">
          <a:xfrm>
            <a:off x="5105400" y="1752600"/>
            <a:ext cx="3962400" cy="26670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FF0000"/>
              </a:gs>
              <a:gs pos="100000">
                <a:srgbClr val="0000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l">
              <a:lnSpc>
                <a:spcPct val="75000"/>
              </a:lnSpc>
              <a:spcBef>
                <a:spcPct val="10000"/>
              </a:spcBef>
            </a:pPr>
            <a:r>
              <a:rPr lang="en-US" sz="5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Grace</a:t>
            </a:r>
            <a:endParaRPr lang="en-US" sz="5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0600"/>
              <a:t>James 1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5334000" cy="5257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6000" dirty="0"/>
              <a:t>5 If you need </a:t>
            </a:r>
            <a:r>
              <a:rPr lang="en-US" sz="6000" u="sng" dirty="0"/>
              <a:t>wisdom</a:t>
            </a:r>
            <a:r>
              <a:rPr lang="en-US" sz="6000" dirty="0"/>
              <a:t>, ask our </a:t>
            </a:r>
            <a:r>
              <a:rPr lang="en-US" sz="6000" u="sng" dirty="0"/>
              <a:t>generous</a:t>
            </a:r>
            <a:r>
              <a:rPr lang="en-US" sz="6000" dirty="0"/>
              <a:t> God, and he will give it to you. He will not rebuke you for asking</a:t>
            </a:r>
          </a:p>
        </p:txBody>
      </p:sp>
      <p:sp>
        <p:nvSpPr>
          <p:cNvPr id="236548" name="Oval 4"/>
          <p:cNvSpPr>
            <a:spLocks noChangeArrowheads="1"/>
          </p:cNvSpPr>
          <p:nvPr/>
        </p:nvSpPr>
        <p:spPr bwMode="auto">
          <a:xfrm>
            <a:off x="0" y="4267200"/>
            <a:ext cx="5410200" cy="2590800"/>
          </a:xfrm>
          <a:prstGeom prst="ellipse">
            <a:avLst/>
          </a:prstGeom>
          <a:noFill/>
          <a:ln w="762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6549" name="Rectangle 5"/>
          <p:cNvSpPr>
            <a:spLocks noChangeArrowheads="1"/>
          </p:cNvSpPr>
          <p:nvPr/>
        </p:nvSpPr>
        <p:spPr bwMode="auto">
          <a:xfrm>
            <a:off x="5105400" y="1752600"/>
            <a:ext cx="3962400" cy="26670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FF0000"/>
              </a:gs>
              <a:gs pos="100000">
                <a:srgbClr val="0000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l">
              <a:lnSpc>
                <a:spcPct val="75000"/>
              </a:lnSpc>
              <a:spcBef>
                <a:spcPct val="10000"/>
              </a:spcBef>
            </a:pPr>
            <a:r>
              <a:rPr lang="en-US" sz="5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Grace</a:t>
            </a:r>
          </a:p>
          <a:p>
            <a:pPr algn="l">
              <a:lnSpc>
                <a:spcPct val="75000"/>
              </a:lnSpc>
              <a:spcBef>
                <a:spcPct val="10000"/>
              </a:spcBef>
            </a:pPr>
            <a:r>
              <a:rPr lang="en-US" sz="5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 God who is </a:t>
            </a:r>
            <a:r>
              <a:rPr lang="en-US" sz="5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eager to give…</a:t>
            </a:r>
            <a:endParaRPr lang="en-US" sz="8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0600"/>
              <a:t>James 1</a:t>
            </a:r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5334000" cy="5257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6000"/>
              <a:t>6 But when you ask him, be sure that your faith is in God alone.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0600"/>
              <a:t>James 1</a:t>
            </a:r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5334000" cy="5257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6000"/>
              <a:t>6 But when you ask him, be sure that your faith is in God alone. </a:t>
            </a:r>
          </a:p>
        </p:txBody>
      </p:sp>
      <p:sp>
        <p:nvSpPr>
          <p:cNvPr id="4" name="Oval 3"/>
          <p:cNvSpPr/>
          <p:nvPr/>
        </p:nvSpPr>
        <p:spPr bwMode="auto">
          <a:xfrm>
            <a:off x="228600" y="3048000"/>
            <a:ext cx="1752600" cy="914400"/>
          </a:xfrm>
          <a:prstGeom prst="ellips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0600"/>
              <a:t>James 1</a:t>
            </a:r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5334000" cy="5257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6000"/>
              <a:t>6 But when you ask him, be sure that your faith is in God alone. </a:t>
            </a:r>
          </a:p>
        </p:txBody>
      </p:sp>
      <p:sp>
        <p:nvSpPr>
          <p:cNvPr id="4" name="Oval 3"/>
          <p:cNvSpPr/>
          <p:nvPr/>
        </p:nvSpPr>
        <p:spPr bwMode="auto">
          <a:xfrm>
            <a:off x="228600" y="3048000"/>
            <a:ext cx="1752600" cy="914400"/>
          </a:xfrm>
          <a:prstGeom prst="ellips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rot="10800000">
            <a:off x="1905000" y="3733800"/>
            <a:ext cx="3962400" cy="1371600"/>
          </a:xfrm>
          <a:prstGeom prst="straightConnector1">
            <a:avLst/>
          </a:prstGeom>
          <a:gradFill rotWithShape="1">
            <a:gsLst>
              <a:gs pos="0">
                <a:srgbClr val="000000"/>
              </a:gs>
              <a:gs pos="50000">
                <a:srgbClr val="000076"/>
              </a:gs>
              <a:gs pos="100000">
                <a:srgbClr val="000000"/>
              </a:gs>
            </a:gsLst>
            <a:lin ang="5400000" scaled="1"/>
          </a:gra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876800" y="4724400"/>
            <a:ext cx="2514600" cy="7620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FF0000"/>
              </a:gs>
              <a:gs pos="100000">
                <a:srgbClr val="0000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l">
              <a:lnSpc>
                <a:spcPct val="75000"/>
              </a:lnSpc>
              <a:spcBef>
                <a:spcPct val="10000"/>
              </a:spcBef>
            </a:pPr>
            <a:r>
              <a:rPr lang="en-US" sz="6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= trust</a:t>
            </a:r>
            <a:endParaRPr lang="en-US" sz="115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0600"/>
              <a:t>James 1</a:t>
            </a:r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5334000" cy="5257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6000"/>
              <a:t>6 But when you ask him, be sure that your faith is in God alone. </a:t>
            </a:r>
          </a:p>
        </p:txBody>
      </p:sp>
      <p:sp>
        <p:nvSpPr>
          <p:cNvPr id="4" name="Oval 3"/>
          <p:cNvSpPr/>
          <p:nvPr/>
        </p:nvSpPr>
        <p:spPr bwMode="auto">
          <a:xfrm>
            <a:off x="281765" y="3733800"/>
            <a:ext cx="1752600" cy="914400"/>
          </a:xfrm>
          <a:prstGeom prst="ellips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7" name="Straight Arrow Connector 6"/>
          <p:cNvCxnSpPr>
            <a:endCxn id="4" idx="6"/>
          </p:cNvCxnSpPr>
          <p:nvPr/>
        </p:nvCxnSpPr>
        <p:spPr bwMode="auto">
          <a:xfrm flipH="1" flipV="1">
            <a:off x="2034365" y="4191000"/>
            <a:ext cx="3854301" cy="914400"/>
          </a:xfrm>
          <a:prstGeom prst="straightConnector1">
            <a:avLst/>
          </a:prstGeom>
          <a:gradFill rotWithShape="1">
            <a:gsLst>
              <a:gs pos="0">
                <a:srgbClr val="000000"/>
              </a:gs>
              <a:gs pos="50000">
                <a:srgbClr val="000076"/>
              </a:gs>
              <a:gs pos="100000">
                <a:srgbClr val="000000"/>
              </a:gs>
            </a:gsLst>
            <a:lin ang="5400000" scaled="1"/>
          </a:gra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876800" y="4724400"/>
            <a:ext cx="2514600" cy="7620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FF0000"/>
              </a:gs>
              <a:gs pos="100000">
                <a:srgbClr val="0000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l">
              <a:lnSpc>
                <a:spcPct val="75000"/>
              </a:lnSpc>
              <a:spcBef>
                <a:spcPct val="10000"/>
              </a:spcBef>
            </a:pPr>
            <a:r>
              <a:rPr lang="en-US" sz="6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= trust</a:t>
            </a:r>
            <a:endParaRPr lang="en-US" sz="115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0600"/>
              <a:t>James 1</a:t>
            </a:r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5105400" cy="5257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5400"/>
              <a:t>Do not waver, for a person with divided loyalty is as unsettled as a wave of the sea that is blown and tossed by the wind.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0600"/>
              <a:t>James 1</a:t>
            </a:r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5105400" cy="5257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5400" dirty="0"/>
              <a:t>Do not waver, for a person with </a:t>
            </a:r>
            <a:r>
              <a:rPr lang="en-US" sz="5400" u="sng" dirty="0"/>
              <a:t>divided loyalty</a:t>
            </a:r>
            <a:r>
              <a:rPr lang="en-US" sz="5400" dirty="0"/>
              <a:t> is as unsettled as a wave of the sea that is blown and tossed by the wind.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0600"/>
              <a:t>James 1</a:t>
            </a:r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5105400" cy="5257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5400" dirty="0"/>
              <a:t>Do not waver, for a person with </a:t>
            </a:r>
            <a:r>
              <a:rPr lang="en-US" sz="5400" u="sng" dirty="0"/>
              <a:t>divided loyalty</a:t>
            </a:r>
            <a:r>
              <a:rPr lang="en-US" sz="5400" dirty="0"/>
              <a:t> is as unsettled as a wave of the sea that is blown and tossed by the wind. </a:t>
            </a:r>
          </a:p>
        </p:txBody>
      </p:sp>
      <p:cxnSp>
        <p:nvCxnSpPr>
          <p:cNvPr id="5" name="Straight Arrow Connector 4"/>
          <p:cNvCxnSpPr/>
          <p:nvPr/>
        </p:nvCxnSpPr>
        <p:spPr bwMode="auto">
          <a:xfrm rot="10800000">
            <a:off x="4343400" y="2819400"/>
            <a:ext cx="2667000" cy="1981200"/>
          </a:xfrm>
          <a:prstGeom prst="straightConnector1">
            <a:avLst/>
          </a:prstGeom>
          <a:gradFill rotWithShape="1">
            <a:gsLst>
              <a:gs pos="0">
                <a:srgbClr val="000000"/>
              </a:gs>
              <a:gs pos="50000">
                <a:srgbClr val="000076"/>
              </a:gs>
              <a:gs pos="100000">
                <a:srgbClr val="000000"/>
              </a:gs>
            </a:gsLst>
            <a:lin ang="5400000" scaled="1"/>
          </a:gra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524000" y="4114800"/>
            <a:ext cx="7467600" cy="25146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FF0000"/>
              </a:gs>
              <a:gs pos="100000">
                <a:srgbClr val="0000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l">
              <a:lnSpc>
                <a:spcPct val="75000"/>
              </a:lnSpc>
              <a:spcBef>
                <a:spcPts val="0"/>
              </a:spcBef>
            </a:pPr>
            <a:r>
              <a:rPr lang="en-US" sz="5400" i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diakrinomai</a:t>
            </a:r>
            <a:r>
              <a:rPr lang="en-US" sz="5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0600"/>
              <a:t>James 1</a:t>
            </a:r>
          </a:p>
        </p:txBody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5400"/>
              <a:t>Vs. 1 “James, a bond-servant of God and of the Lord Jesus Christ, to the twelve tribes who are dispersed abroad: Greetings.”</a:t>
            </a:r>
          </a:p>
          <a:p>
            <a:r>
              <a:rPr lang="en-US" sz="5400"/>
              <a:t>Who is he?</a:t>
            </a:r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1775933" y="1432884"/>
            <a:ext cx="2057400" cy="707066"/>
          </a:xfrm>
          <a:prstGeom prst="ellipse">
            <a:avLst/>
          </a:prstGeom>
          <a:noFill/>
          <a:ln w="571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0600"/>
              <a:t>James 1</a:t>
            </a:r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5105400" cy="5257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5400" dirty="0"/>
              <a:t>Do not waver, for a person with </a:t>
            </a:r>
            <a:r>
              <a:rPr lang="en-US" sz="5400" u="sng" dirty="0"/>
              <a:t>divided loyalty</a:t>
            </a:r>
            <a:r>
              <a:rPr lang="en-US" sz="5400" dirty="0"/>
              <a:t> is as unsettled as a wave of the sea that is blown and tossed by the wind. </a:t>
            </a:r>
          </a:p>
        </p:txBody>
      </p:sp>
      <p:cxnSp>
        <p:nvCxnSpPr>
          <p:cNvPr id="5" name="Straight Arrow Connector 4"/>
          <p:cNvCxnSpPr/>
          <p:nvPr/>
        </p:nvCxnSpPr>
        <p:spPr bwMode="auto">
          <a:xfrm rot="10800000">
            <a:off x="4343400" y="2819400"/>
            <a:ext cx="2667000" cy="1981200"/>
          </a:xfrm>
          <a:prstGeom prst="straightConnector1">
            <a:avLst/>
          </a:prstGeom>
          <a:gradFill rotWithShape="1">
            <a:gsLst>
              <a:gs pos="0">
                <a:srgbClr val="000000"/>
              </a:gs>
              <a:gs pos="50000">
                <a:srgbClr val="000076"/>
              </a:gs>
              <a:gs pos="100000">
                <a:srgbClr val="000000"/>
              </a:gs>
            </a:gsLst>
            <a:lin ang="5400000" scaled="1"/>
          </a:gra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524000" y="4114800"/>
            <a:ext cx="7467600" cy="25146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FF0000"/>
              </a:gs>
              <a:gs pos="100000">
                <a:srgbClr val="0000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l">
              <a:lnSpc>
                <a:spcPct val="75000"/>
              </a:lnSpc>
              <a:spcBef>
                <a:spcPts val="0"/>
              </a:spcBef>
            </a:pPr>
            <a:r>
              <a:rPr lang="en-US" sz="5400" i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diakrinomai</a:t>
            </a:r>
            <a:r>
              <a:rPr lang="en-US" sz="5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algn="l">
              <a:lnSpc>
                <a:spcPct val="75000"/>
              </a:lnSpc>
              <a:spcBef>
                <a:spcPts val="0"/>
              </a:spcBef>
            </a:pPr>
            <a:r>
              <a:rPr lang="en-US" sz="5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Base meaning = to divide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0600"/>
              <a:t>James 1</a:t>
            </a:r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5105400" cy="5257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5400" dirty="0"/>
              <a:t>Do not waver, for a person with </a:t>
            </a:r>
            <a:r>
              <a:rPr lang="en-US" sz="5400" u="sng" dirty="0"/>
              <a:t>divided loyalty</a:t>
            </a:r>
            <a:r>
              <a:rPr lang="en-US" sz="5400" dirty="0"/>
              <a:t> is as unsettled as a wave of the sea that is blown and tossed by the wind. </a:t>
            </a:r>
          </a:p>
        </p:txBody>
      </p:sp>
      <p:cxnSp>
        <p:nvCxnSpPr>
          <p:cNvPr id="6" name="Straight Arrow Connector 5"/>
          <p:cNvCxnSpPr/>
          <p:nvPr/>
        </p:nvCxnSpPr>
        <p:spPr bwMode="auto">
          <a:xfrm rot="10800000">
            <a:off x="4343400" y="2819400"/>
            <a:ext cx="2667000" cy="1981200"/>
          </a:xfrm>
          <a:prstGeom prst="straightConnector1">
            <a:avLst/>
          </a:prstGeom>
          <a:gradFill rotWithShape="1">
            <a:gsLst>
              <a:gs pos="0">
                <a:srgbClr val="000000"/>
              </a:gs>
              <a:gs pos="50000">
                <a:srgbClr val="000076"/>
              </a:gs>
              <a:gs pos="100000">
                <a:srgbClr val="000000"/>
              </a:gs>
            </a:gsLst>
            <a:lin ang="5400000" scaled="1"/>
          </a:gra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524000" y="4114800"/>
            <a:ext cx="7467600" cy="25146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FF0000"/>
              </a:gs>
              <a:gs pos="100000">
                <a:srgbClr val="0000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l">
              <a:lnSpc>
                <a:spcPct val="75000"/>
              </a:lnSpc>
              <a:spcBef>
                <a:spcPts val="0"/>
              </a:spcBef>
            </a:pPr>
            <a:r>
              <a:rPr lang="en-US" sz="5400" i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diakrinomai</a:t>
            </a:r>
            <a:r>
              <a:rPr lang="en-US" sz="5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algn="l">
              <a:lnSpc>
                <a:spcPct val="75000"/>
              </a:lnSpc>
              <a:spcBef>
                <a:spcPts val="0"/>
              </a:spcBef>
            </a:pPr>
            <a:r>
              <a:rPr lang="en-US" sz="5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Base meaning = to divide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0600"/>
              <a:t>James 1</a:t>
            </a:r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5105400" cy="5257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5400" dirty="0"/>
              <a:t>Do not waver, for a person with </a:t>
            </a:r>
            <a:r>
              <a:rPr lang="en-US" sz="5400" u="sng" dirty="0"/>
              <a:t>divided loyalty</a:t>
            </a:r>
            <a:r>
              <a:rPr lang="en-US" sz="5400" dirty="0"/>
              <a:t> is as unsettled as a wave of the sea that is blown and tossed by the wind. </a:t>
            </a:r>
          </a:p>
        </p:txBody>
      </p:sp>
      <p:cxnSp>
        <p:nvCxnSpPr>
          <p:cNvPr id="6" name="Straight Arrow Connector 5"/>
          <p:cNvCxnSpPr/>
          <p:nvPr/>
        </p:nvCxnSpPr>
        <p:spPr bwMode="auto">
          <a:xfrm rot="10800000">
            <a:off x="4343400" y="2819400"/>
            <a:ext cx="2667000" cy="1981200"/>
          </a:xfrm>
          <a:prstGeom prst="straightConnector1">
            <a:avLst/>
          </a:prstGeom>
          <a:gradFill rotWithShape="1">
            <a:gsLst>
              <a:gs pos="0">
                <a:srgbClr val="000000"/>
              </a:gs>
              <a:gs pos="50000">
                <a:srgbClr val="000076"/>
              </a:gs>
              <a:gs pos="100000">
                <a:srgbClr val="000000"/>
              </a:gs>
            </a:gsLst>
            <a:lin ang="5400000" scaled="1"/>
          </a:gra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5181600" y="1447800"/>
            <a:ext cx="3581400" cy="16764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000094"/>
              </a:gs>
              <a:gs pos="100000">
                <a:srgbClr val="0000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l">
              <a:lnSpc>
                <a:spcPct val="75000"/>
              </a:lnSpc>
              <a:spcBef>
                <a:spcPct val="10000"/>
              </a:spcBef>
              <a:defRPr/>
            </a:pPr>
            <a:r>
              <a:rPr lang="en-US" sz="4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Not sure who or what you trust in</a:t>
            </a:r>
            <a:endParaRPr lang="en-US" sz="4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524000" y="4114800"/>
            <a:ext cx="7467600" cy="25146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FF0000"/>
              </a:gs>
              <a:gs pos="100000">
                <a:srgbClr val="0000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l">
              <a:lnSpc>
                <a:spcPct val="75000"/>
              </a:lnSpc>
              <a:spcBef>
                <a:spcPts val="0"/>
              </a:spcBef>
            </a:pPr>
            <a:r>
              <a:rPr lang="en-US" sz="5400" i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diakrinomai</a:t>
            </a:r>
            <a:r>
              <a:rPr lang="en-US" sz="5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algn="l">
              <a:lnSpc>
                <a:spcPct val="75000"/>
              </a:lnSpc>
              <a:spcBef>
                <a:spcPts val="0"/>
              </a:spcBef>
            </a:pPr>
            <a:r>
              <a:rPr lang="en-US" sz="5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Base meaning = to divide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0600"/>
              <a:t>James 1</a:t>
            </a:r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5105400" cy="5257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5400" dirty="0"/>
              <a:t>Do not waver, for a person with </a:t>
            </a:r>
            <a:r>
              <a:rPr lang="en-US" sz="5400" u="sng" dirty="0"/>
              <a:t>divided loyalty</a:t>
            </a:r>
            <a:r>
              <a:rPr lang="en-US" sz="5400" dirty="0"/>
              <a:t> is as unsettled as a wave of the sea that is blown and tossed by the wind. </a:t>
            </a:r>
          </a:p>
        </p:txBody>
      </p:sp>
      <p:cxnSp>
        <p:nvCxnSpPr>
          <p:cNvPr id="5" name="Straight Arrow Connector 4"/>
          <p:cNvCxnSpPr/>
          <p:nvPr/>
        </p:nvCxnSpPr>
        <p:spPr bwMode="auto">
          <a:xfrm rot="10800000">
            <a:off x="4343400" y="2819400"/>
            <a:ext cx="2667000" cy="1981200"/>
          </a:xfrm>
          <a:prstGeom prst="straightConnector1">
            <a:avLst/>
          </a:prstGeom>
          <a:gradFill rotWithShape="1">
            <a:gsLst>
              <a:gs pos="0">
                <a:srgbClr val="000000"/>
              </a:gs>
              <a:gs pos="50000">
                <a:srgbClr val="000076"/>
              </a:gs>
              <a:gs pos="100000">
                <a:srgbClr val="000000"/>
              </a:gs>
            </a:gsLst>
            <a:lin ang="5400000" scaled="1"/>
          </a:gra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524000" y="4114800"/>
            <a:ext cx="7467600" cy="25146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FF0000"/>
              </a:gs>
              <a:gs pos="100000">
                <a:srgbClr val="0000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l">
              <a:lnSpc>
                <a:spcPct val="75000"/>
              </a:lnSpc>
              <a:spcBef>
                <a:spcPts val="0"/>
              </a:spcBef>
            </a:pPr>
            <a:r>
              <a:rPr lang="en-US" sz="5400" i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diakrinomai</a:t>
            </a:r>
            <a:r>
              <a:rPr lang="en-US" sz="5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algn="l">
              <a:lnSpc>
                <a:spcPct val="75000"/>
              </a:lnSpc>
              <a:spcBef>
                <a:spcPts val="0"/>
              </a:spcBef>
            </a:pPr>
            <a:r>
              <a:rPr lang="en-US" sz="5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Base meaning = to divide</a:t>
            </a:r>
          </a:p>
          <a:p>
            <a:pPr algn="l">
              <a:lnSpc>
                <a:spcPct val="75000"/>
              </a:lnSpc>
              <a:spcBef>
                <a:spcPts val="0"/>
              </a:spcBef>
            </a:pPr>
            <a:r>
              <a:rPr lang="en-US" sz="5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Or to have a divided mind in the sense of “doubt”</a:t>
            </a:r>
            <a:endParaRPr lang="en-US" sz="8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0600"/>
              <a:t>James 1</a:t>
            </a:r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5105400" cy="5257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5400" dirty="0"/>
              <a:t>Do not waver, for a person with </a:t>
            </a:r>
            <a:r>
              <a:rPr lang="en-US" sz="5400" u="sng" dirty="0"/>
              <a:t>divided loyalty</a:t>
            </a:r>
            <a:r>
              <a:rPr lang="en-US" sz="5400" dirty="0"/>
              <a:t> is as unsettled as a wave of the sea that is blown and tossed by the wind. 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114800" y="838200"/>
            <a:ext cx="4876800" cy="16764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000094"/>
              </a:gs>
              <a:gs pos="100000">
                <a:srgbClr val="0000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l">
              <a:lnSpc>
                <a:spcPct val="75000"/>
              </a:lnSpc>
              <a:spcBef>
                <a:spcPct val="10000"/>
              </a:spcBef>
              <a:defRPr/>
            </a:pPr>
            <a:r>
              <a:rPr lang="en-US" sz="4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NASB must ask in faith without any doubting</a:t>
            </a:r>
            <a:endParaRPr lang="en-US" sz="4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rot="5400000" flipH="1" flipV="1">
            <a:off x="3619500" y="4076700"/>
            <a:ext cx="3581400" cy="304800"/>
          </a:xfrm>
          <a:prstGeom prst="straightConnector1">
            <a:avLst/>
          </a:prstGeom>
          <a:gradFill rotWithShape="1">
            <a:gsLst>
              <a:gs pos="0">
                <a:srgbClr val="000000"/>
              </a:gs>
              <a:gs pos="50000">
                <a:srgbClr val="000076"/>
              </a:gs>
              <a:gs pos="100000">
                <a:srgbClr val="000000"/>
              </a:gs>
            </a:gsLst>
            <a:lin ang="5400000" scaled="1"/>
          </a:gra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524000" y="4114800"/>
            <a:ext cx="7467600" cy="25146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FF0000"/>
              </a:gs>
              <a:gs pos="100000">
                <a:srgbClr val="0000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l">
              <a:lnSpc>
                <a:spcPct val="75000"/>
              </a:lnSpc>
              <a:spcBef>
                <a:spcPts val="0"/>
              </a:spcBef>
            </a:pPr>
            <a:r>
              <a:rPr lang="en-US" sz="5400" i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diakrinomai</a:t>
            </a:r>
            <a:r>
              <a:rPr lang="en-US" sz="5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algn="l">
              <a:lnSpc>
                <a:spcPct val="75000"/>
              </a:lnSpc>
              <a:spcBef>
                <a:spcPts val="0"/>
              </a:spcBef>
            </a:pPr>
            <a:r>
              <a:rPr lang="en-US" sz="5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Base meaning = to divide</a:t>
            </a:r>
          </a:p>
          <a:p>
            <a:pPr algn="l">
              <a:lnSpc>
                <a:spcPct val="75000"/>
              </a:lnSpc>
              <a:spcBef>
                <a:spcPts val="0"/>
              </a:spcBef>
            </a:pPr>
            <a:r>
              <a:rPr lang="en-US" sz="5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Or to have a divided mind in the sense of “doubt”</a:t>
            </a:r>
            <a:endParaRPr lang="en-US" sz="8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0600"/>
              <a:t>James 1</a:t>
            </a:r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5105400" cy="5257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5400" dirty="0"/>
              <a:t>Do not waver, for a person with </a:t>
            </a:r>
            <a:r>
              <a:rPr lang="en-US" sz="5400" u="sng" dirty="0"/>
              <a:t>divided loyalty</a:t>
            </a:r>
            <a:r>
              <a:rPr lang="en-US" sz="5400" dirty="0"/>
              <a:t> is as unsettled as a wave of the sea that is blown and tossed by the wind. 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114800" y="838200"/>
            <a:ext cx="4876800" cy="16764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000094"/>
              </a:gs>
              <a:gs pos="100000">
                <a:srgbClr val="0000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l">
              <a:lnSpc>
                <a:spcPct val="75000"/>
              </a:lnSpc>
              <a:spcBef>
                <a:spcPct val="10000"/>
              </a:spcBef>
              <a:defRPr/>
            </a:pPr>
            <a:r>
              <a:rPr lang="en-US" sz="4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NASB must ask in faith without any doubting</a:t>
            </a:r>
            <a:endParaRPr lang="en-US" sz="4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rot="5400000" flipH="1" flipV="1">
            <a:off x="3619500" y="4076700"/>
            <a:ext cx="3581400" cy="304800"/>
          </a:xfrm>
          <a:prstGeom prst="straightConnector1">
            <a:avLst/>
          </a:prstGeom>
          <a:gradFill rotWithShape="1">
            <a:gsLst>
              <a:gs pos="0">
                <a:srgbClr val="000000"/>
              </a:gs>
              <a:gs pos="50000">
                <a:srgbClr val="000076"/>
              </a:gs>
              <a:gs pos="100000">
                <a:srgbClr val="000000"/>
              </a:gs>
            </a:gsLst>
            <a:lin ang="5400000" scaled="1"/>
          </a:gra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4114800" y="838200"/>
            <a:ext cx="4876800" cy="1600200"/>
          </a:xfrm>
          <a:prstGeom prst="line">
            <a:avLst/>
          </a:prstGeom>
          <a:gradFill rotWithShape="1">
            <a:gsLst>
              <a:gs pos="0">
                <a:srgbClr val="000000"/>
              </a:gs>
              <a:gs pos="50000">
                <a:srgbClr val="000076"/>
              </a:gs>
              <a:gs pos="100000">
                <a:srgbClr val="000000"/>
              </a:gs>
            </a:gsLst>
            <a:lin ang="5400000" scaled="1"/>
          </a:gradFill>
          <a:ln w="666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 flipV="1">
            <a:off x="4114800" y="838200"/>
            <a:ext cx="4876800" cy="1600200"/>
          </a:xfrm>
          <a:prstGeom prst="line">
            <a:avLst/>
          </a:prstGeom>
          <a:gradFill rotWithShape="1">
            <a:gsLst>
              <a:gs pos="0">
                <a:srgbClr val="000000"/>
              </a:gs>
              <a:gs pos="50000">
                <a:srgbClr val="000076"/>
              </a:gs>
              <a:gs pos="100000">
                <a:srgbClr val="000000"/>
              </a:gs>
            </a:gsLst>
            <a:lin ang="5400000" scaled="1"/>
          </a:gradFill>
          <a:ln w="666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524000" y="4114800"/>
            <a:ext cx="7467600" cy="25146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FF0000"/>
              </a:gs>
              <a:gs pos="100000">
                <a:srgbClr val="0000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l">
              <a:lnSpc>
                <a:spcPct val="75000"/>
              </a:lnSpc>
              <a:spcBef>
                <a:spcPts val="0"/>
              </a:spcBef>
            </a:pPr>
            <a:r>
              <a:rPr lang="en-US" sz="5400" i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diakrinomai</a:t>
            </a:r>
            <a:r>
              <a:rPr lang="en-US" sz="5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algn="l">
              <a:lnSpc>
                <a:spcPct val="75000"/>
              </a:lnSpc>
              <a:spcBef>
                <a:spcPts val="0"/>
              </a:spcBef>
            </a:pPr>
            <a:r>
              <a:rPr lang="en-US" sz="5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Base meaning = to divide</a:t>
            </a:r>
          </a:p>
          <a:p>
            <a:pPr algn="l">
              <a:lnSpc>
                <a:spcPct val="75000"/>
              </a:lnSpc>
              <a:spcBef>
                <a:spcPts val="0"/>
              </a:spcBef>
            </a:pPr>
            <a:r>
              <a:rPr lang="en-US" sz="5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Or to have a divided mind in the sense of “doubt”</a:t>
            </a:r>
            <a:endParaRPr lang="en-US" sz="8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0600"/>
              <a:t>James 1</a:t>
            </a:r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5105400" cy="5257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5400" dirty="0"/>
              <a:t>Do not waver, for a person with </a:t>
            </a:r>
            <a:r>
              <a:rPr lang="en-US" sz="5400" u="sng" dirty="0"/>
              <a:t>divided loyalty</a:t>
            </a:r>
            <a:r>
              <a:rPr lang="en-US" sz="5400" dirty="0"/>
              <a:t> is as unsettled as a wave of the sea that is blown and tossed by the wind.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0600"/>
              <a:t>James 1</a:t>
            </a:r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5105400" cy="5257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5400" dirty="0"/>
              <a:t>Do not waver, for a person with </a:t>
            </a:r>
            <a:r>
              <a:rPr lang="en-US" sz="5400" u="sng" dirty="0"/>
              <a:t>divided loyalty</a:t>
            </a:r>
            <a:r>
              <a:rPr lang="en-US" sz="5400" dirty="0"/>
              <a:t> is as unsettled as a wave of the sea that is blown and tossed by the wind. </a:t>
            </a:r>
          </a:p>
        </p:txBody>
      </p:sp>
      <p:sp>
        <p:nvSpPr>
          <p:cNvPr id="4" name="Oval 3"/>
          <p:cNvSpPr/>
          <p:nvPr/>
        </p:nvSpPr>
        <p:spPr bwMode="auto">
          <a:xfrm>
            <a:off x="0" y="2819400"/>
            <a:ext cx="5105400" cy="3581400"/>
          </a:xfrm>
          <a:prstGeom prst="ellipse">
            <a:avLst/>
          </a:pr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0600"/>
              <a:t>James 1</a:t>
            </a:r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5105400" cy="5257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6000"/>
              <a:t>7 Such people should not expect to receive anything from the Lord.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0600"/>
              <a:t>James 1</a:t>
            </a:r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5105400" cy="5257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6000"/>
              <a:t>7 Such people should not expect to receive </a:t>
            </a:r>
            <a:r>
              <a:rPr lang="en-US" sz="6000" u="sng"/>
              <a:t>anything</a:t>
            </a:r>
            <a:r>
              <a:rPr lang="en-US" sz="6000"/>
              <a:t> from the Lord.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0600"/>
              <a:t>James 1</a:t>
            </a:r>
          </a:p>
        </p:txBody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5400"/>
              <a:t>Vs. 1 “James, a bond-servant of God and of the Lord Jesus Christ, to the twelve tribes who are dispersed abroad: Greetings.”</a:t>
            </a:r>
          </a:p>
          <a:p>
            <a:r>
              <a:rPr lang="en-US" sz="5400"/>
              <a:t>Who is he?</a:t>
            </a:r>
          </a:p>
        </p:txBody>
      </p:sp>
      <p:sp>
        <p:nvSpPr>
          <p:cNvPr id="231429" name="Rectangle 5"/>
          <p:cNvSpPr>
            <a:spLocks noChangeArrowheads="1"/>
          </p:cNvSpPr>
          <p:nvPr/>
        </p:nvSpPr>
        <p:spPr bwMode="auto">
          <a:xfrm>
            <a:off x="4876800" y="1676400"/>
            <a:ext cx="4114800" cy="29718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7E0000"/>
              </a:gs>
              <a:gs pos="100000">
                <a:srgbClr val="000000"/>
              </a:gs>
            </a:gsLst>
            <a:lin ang="5400000" scaled="1"/>
          </a:gradFill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l">
              <a:lnSpc>
                <a:spcPct val="75000"/>
              </a:lnSpc>
              <a:spcBef>
                <a:spcPct val="5000"/>
              </a:spcBef>
            </a:pPr>
            <a:r>
              <a:rPr lang="en-US" sz="6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John 7:1-9</a:t>
            </a:r>
          </a:p>
          <a:p>
            <a:pPr algn="l">
              <a:lnSpc>
                <a:spcPct val="75000"/>
              </a:lnSpc>
              <a:spcBef>
                <a:spcPct val="5000"/>
              </a:spcBef>
            </a:pPr>
            <a:r>
              <a:rPr lang="en-US" sz="6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1 Cor. 15:7</a:t>
            </a:r>
          </a:p>
          <a:p>
            <a:pPr algn="l">
              <a:lnSpc>
                <a:spcPct val="75000"/>
              </a:lnSpc>
              <a:spcBef>
                <a:spcPct val="5000"/>
              </a:spcBef>
            </a:pPr>
            <a:r>
              <a:rPr lang="en-US" sz="6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Acts </a:t>
            </a:r>
            <a:r>
              <a:rPr lang="en-US" sz="60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15:13ff</a:t>
            </a:r>
            <a:endParaRPr lang="en-US" sz="6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>
              <a:lnSpc>
                <a:spcPct val="75000"/>
              </a:lnSpc>
              <a:spcBef>
                <a:spcPct val="5000"/>
              </a:spcBef>
            </a:pPr>
            <a:r>
              <a:rPr lang="en-US" sz="6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Josephus</a:t>
            </a:r>
          </a:p>
        </p:txBody>
      </p:sp>
      <p:sp>
        <p:nvSpPr>
          <p:cNvPr id="12" name="Oval 4"/>
          <p:cNvSpPr>
            <a:spLocks noChangeArrowheads="1"/>
          </p:cNvSpPr>
          <p:nvPr/>
        </p:nvSpPr>
        <p:spPr bwMode="auto">
          <a:xfrm>
            <a:off x="1775933" y="1432884"/>
            <a:ext cx="2057400" cy="707066"/>
          </a:xfrm>
          <a:prstGeom prst="ellipse">
            <a:avLst/>
          </a:prstGeom>
          <a:noFill/>
          <a:ln w="571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0600"/>
              <a:t>James 1</a:t>
            </a:r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5105400" cy="5257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6000" dirty="0"/>
              <a:t>7 Such people </a:t>
            </a:r>
            <a:r>
              <a:rPr lang="en-US" sz="6000" u="sng" dirty="0"/>
              <a:t>should not expect</a:t>
            </a:r>
            <a:r>
              <a:rPr lang="en-US" sz="6000" dirty="0"/>
              <a:t> to receive </a:t>
            </a:r>
            <a:r>
              <a:rPr lang="en-US" sz="6000" u="sng" dirty="0"/>
              <a:t>anything</a:t>
            </a:r>
            <a:r>
              <a:rPr lang="en-US" sz="6000" dirty="0"/>
              <a:t> from the Lord. 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0600"/>
              <a:t>James 1</a:t>
            </a:r>
          </a:p>
        </p:txBody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5334000" cy="5257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6000"/>
              <a:t>8 Their loyalty is divided between God and the world, and they are unstable in everything they do.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0600"/>
              <a:t>James 1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5334000" cy="5257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6000"/>
              <a:t>8 Their loyalty is divided between God and the world, and they are unstable in everything they do.</a:t>
            </a:r>
          </a:p>
        </p:txBody>
      </p:sp>
      <p:sp>
        <p:nvSpPr>
          <p:cNvPr id="252932" name="Rectangle 4"/>
          <p:cNvSpPr>
            <a:spLocks noChangeArrowheads="1"/>
          </p:cNvSpPr>
          <p:nvPr/>
        </p:nvSpPr>
        <p:spPr bwMode="auto">
          <a:xfrm>
            <a:off x="5105400" y="1066800"/>
            <a:ext cx="3886200" cy="41910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7E0000"/>
              </a:gs>
              <a:gs pos="100000">
                <a:srgbClr val="0000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l">
              <a:lnSpc>
                <a:spcPct val="70000"/>
              </a:lnSpc>
              <a:spcBef>
                <a:spcPct val="5000"/>
              </a:spcBef>
            </a:pPr>
            <a:r>
              <a:rPr lang="en-US" sz="5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dipsychos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l">
              <a:lnSpc>
                <a:spcPct val="70000"/>
              </a:lnSpc>
              <a:spcBef>
                <a:spcPct val="5000"/>
              </a:spcBef>
            </a:pP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‘with divided 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soul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</a:t>
            </a:r>
          </a:p>
          <a:p>
            <a:pPr algn="l">
              <a:lnSpc>
                <a:spcPct val="70000"/>
              </a:lnSpc>
              <a:spcBef>
                <a:spcPct val="5000"/>
              </a:spcBef>
            </a:pP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“two-faced, but facing both ways”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29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29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0600"/>
              <a:t>James 1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5334000" cy="5257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6000"/>
              <a:t>8 Their loyalty is divided between God and the world, and they are unstable in everything they do.</a:t>
            </a:r>
          </a:p>
        </p:txBody>
      </p:sp>
      <p:sp>
        <p:nvSpPr>
          <p:cNvPr id="252932" name="Rectangle 4"/>
          <p:cNvSpPr>
            <a:spLocks noChangeArrowheads="1"/>
          </p:cNvSpPr>
          <p:nvPr/>
        </p:nvSpPr>
        <p:spPr bwMode="auto">
          <a:xfrm>
            <a:off x="5105400" y="1066800"/>
            <a:ext cx="3886200" cy="41910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7E0000"/>
              </a:gs>
              <a:gs pos="100000">
                <a:srgbClr val="0000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l">
              <a:lnSpc>
                <a:spcPct val="70000"/>
              </a:lnSpc>
              <a:spcBef>
                <a:spcPct val="5000"/>
              </a:spcBef>
            </a:pPr>
            <a:r>
              <a:rPr lang="en-US" sz="5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dipsychos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l">
              <a:lnSpc>
                <a:spcPct val="70000"/>
              </a:lnSpc>
              <a:spcBef>
                <a:spcPct val="5000"/>
              </a:spcBef>
            </a:pP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‘with divided 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soul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</a:t>
            </a:r>
          </a:p>
          <a:p>
            <a:pPr algn="l">
              <a:lnSpc>
                <a:spcPct val="70000"/>
              </a:lnSpc>
              <a:spcBef>
                <a:spcPct val="5000"/>
              </a:spcBef>
            </a:pP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deception, but indecision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0600"/>
              <a:t>James 1</a:t>
            </a:r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5334000" cy="5257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6000" dirty="0"/>
              <a:t>8 Their </a:t>
            </a:r>
            <a:r>
              <a:rPr lang="en-US" sz="6000" u="sng" dirty="0"/>
              <a:t>loyalty is divided</a:t>
            </a:r>
            <a:r>
              <a:rPr lang="en-US" sz="6000" dirty="0"/>
              <a:t> between God and the world, and they are unstable in everything they do.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0600"/>
              <a:t>James 1</a:t>
            </a:r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5334000" cy="5257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6000" dirty="0"/>
              <a:t>8 Their </a:t>
            </a:r>
            <a:r>
              <a:rPr lang="en-US" sz="6000" u="sng" dirty="0"/>
              <a:t>loyalty is divided</a:t>
            </a:r>
            <a:r>
              <a:rPr lang="en-US" sz="6000" dirty="0"/>
              <a:t> between God and the world, and they are unstable in everything they do.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495800" y="1981200"/>
            <a:ext cx="4495800" cy="11430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7E0000"/>
              </a:gs>
              <a:gs pos="100000">
                <a:srgbClr val="0000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l">
              <a:lnSpc>
                <a:spcPct val="70000"/>
              </a:lnSpc>
              <a:spcBef>
                <a:spcPct val="5000"/>
              </a:spcBef>
            </a:pPr>
            <a:r>
              <a:rPr lang="en-US" sz="5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being a double-minded man</a:t>
            </a:r>
            <a:endParaRPr lang="en-US" sz="5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7467600" y="3124200"/>
            <a:ext cx="1447800" cy="3810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7E0000"/>
              </a:gs>
              <a:gs pos="100000">
                <a:srgbClr val="0000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l">
              <a:lnSpc>
                <a:spcPct val="70000"/>
              </a:lnSpc>
              <a:spcBef>
                <a:spcPct val="5000"/>
              </a:spcBef>
            </a:pPr>
            <a:r>
              <a:rPr lang="en-US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NASB</a:t>
            </a:r>
            <a:endParaRPr lang="en-US" sz="36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0600"/>
              <a:t>James 1</a:t>
            </a:r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5334000" cy="5257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6000" dirty="0"/>
              <a:t>8 Their </a:t>
            </a:r>
            <a:r>
              <a:rPr lang="en-US" sz="6000" u="sng" dirty="0"/>
              <a:t>loyalty is divided</a:t>
            </a:r>
            <a:r>
              <a:rPr lang="en-US" sz="6000" dirty="0"/>
              <a:t> between God and the world, and they are unstable in everything they do.</a:t>
            </a:r>
          </a:p>
        </p:txBody>
      </p:sp>
      <p:sp>
        <p:nvSpPr>
          <p:cNvPr id="259076" name="Rectangle 4"/>
          <p:cNvSpPr>
            <a:spLocks noChangeArrowheads="1"/>
          </p:cNvSpPr>
          <p:nvPr/>
        </p:nvSpPr>
        <p:spPr bwMode="auto">
          <a:xfrm>
            <a:off x="4800600" y="762000"/>
            <a:ext cx="4191000" cy="44958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7E0000"/>
              </a:gs>
              <a:gs pos="100000">
                <a:srgbClr val="0000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l">
              <a:lnSpc>
                <a:spcPct val="75000"/>
              </a:lnSpc>
              <a:spcBef>
                <a:spcPct val="5000"/>
              </a:spcBef>
            </a:pPr>
            <a:r>
              <a:rPr lang="en-US" sz="5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Involves a </a:t>
            </a:r>
            <a:r>
              <a:rPr lang="en-US" sz="5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choice</a:t>
            </a:r>
          </a:p>
          <a:p>
            <a:pPr algn="l">
              <a:lnSpc>
                <a:spcPct val="75000"/>
              </a:lnSpc>
              <a:spcBef>
                <a:spcPct val="5000"/>
              </a:spcBef>
            </a:pPr>
            <a:r>
              <a:rPr lang="en-US" sz="5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Can God be trusted?</a:t>
            </a:r>
            <a:endParaRPr lang="en-US" sz="5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>
              <a:lnSpc>
                <a:spcPct val="75000"/>
              </a:lnSpc>
              <a:spcBef>
                <a:spcPct val="5000"/>
              </a:spcBef>
            </a:pPr>
            <a:r>
              <a:rPr lang="en-US" sz="5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Why not have </a:t>
            </a:r>
            <a:r>
              <a:rPr lang="en-US" sz="5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 foot in each </a:t>
            </a:r>
            <a:r>
              <a:rPr lang="en-US" sz="5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camp?</a:t>
            </a:r>
            <a:endParaRPr lang="en-US" sz="5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9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9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0600"/>
              <a:t>James 1</a:t>
            </a:r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5334000" cy="5257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6000" dirty="0"/>
              <a:t>8 Their </a:t>
            </a:r>
            <a:r>
              <a:rPr lang="en-US" sz="6000" u="sng" dirty="0"/>
              <a:t>loyalty is divided</a:t>
            </a:r>
            <a:r>
              <a:rPr lang="en-US" sz="6000" dirty="0"/>
              <a:t> between God and the world, and they are unstable in everything they do.</a:t>
            </a:r>
          </a:p>
        </p:txBody>
      </p:sp>
      <p:sp>
        <p:nvSpPr>
          <p:cNvPr id="259076" name="Rectangle 4"/>
          <p:cNvSpPr>
            <a:spLocks noChangeArrowheads="1"/>
          </p:cNvSpPr>
          <p:nvPr/>
        </p:nvSpPr>
        <p:spPr bwMode="auto">
          <a:xfrm>
            <a:off x="4800600" y="762000"/>
            <a:ext cx="4191000" cy="44958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7E0000"/>
              </a:gs>
              <a:gs pos="100000">
                <a:srgbClr val="0000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l">
              <a:lnSpc>
                <a:spcPct val="75000"/>
              </a:lnSpc>
              <a:spcBef>
                <a:spcPct val="5000"/>
              </a:spcBef>
            </a:pPr>
            <a:r>
              <a:rPr lang="en-US" sz="5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Involves a </a:t>
            </a:r>
            <a:r>
              <a:rPr lang="en-US" sz="5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choice</a:t>
            </a:r>
          </a:p>
          <a:p>
            <a:pPr algn="l">
              <a:lnSpc>
                <a:spcPct val="75000"/>
              </a:lnSpc>
              <a:spcBef>
                <a:spcPct val="5000"/>
              </a:spcBef>
            </a:pPr>
            <a:r>
              <a:rPr lang="en-US" sz="5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Can God be trusted?</a:t>
            </a:r>
            <a:endParaRPr lang="en-US" sz="5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>
              <a:lnSpc>
                <a:spcPct val="75000"/>
              </a:lnSpc>
              <a:spcBef>
                <a:spcPct val="5000"/>
              </a:spcBef>
            </a:pPr>
            <a:r>
              <a:rPr lang="en-US" sz="5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Why not have </a:t>
            </a:r>
            <a:r>
              <a:rPr lang="en-US" sz="5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 foot in each </a:t>
            </a:r>
            <a:r>
              <a:rPr lang="en-US" sz="5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camp?</a:t>
            </a:r>
            <a:endParaRPr lang="en-US" sz="5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76200" y="2590800"/>
            <a:ext cx="5486400" cy="41148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000094"/>
              </a:gs>
              <a:gs pos="100000">
                <a:srgbClr val="0000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l">
              <a:lnSpc>
                <a:spcPct val="75000"/>
              </a:lnSpc>
              <a:spcBef>
                <a:spcPct val="10000"/>
              </a:spcBef>
              <a:defRPr/>
            </a:pPr>
            <a:r>
              <a:rPr lang="en-US" sz="4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Mat 6:24 “﻿﻿No one can serve two masters; for either he will hate the one and love the other, or he will be devoted to one and despise the other. You cannot serve God and ﻿﻿﻿﻿wealth.”</a:t>
            </a:r>
            <a:r>
              <a:rPr lang="en-US" sz="4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-Jesus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0600"/>
              <a:t>James 1</a:t>
            </a:r>
          </a:p>
        </p:txBody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5334000" cy="5257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6000"/>
              <a:t>8 Their loyalty is divided between God and the world, and they are unstable in everything they do.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76200" y="4364666"/>
            <a:ext cx="3124200" cy="838200"/>
          </a:xfrm>
          <a:prstGeom prst="ellipse">
            <a:avLst/>
          </a:prstGeom>
          <a:noFill/>
          <a:ln w="571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0600"/>
              <a:t>James 1</a:t>
            </a:r>
          </a:p>
        </p:txBody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5334000" cy="5257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6000"/>
              <a:t>8 Their loyalty is divided between God and the world, and they are unstable in everything they do.</a:t>
            </a:r>
          </a:p>
        </p:txBody>
      </p:sp>
      <p:sp>
        <p:nvSpPr>
          <p:cNvPr id="250884" name="Rectangle 4"/>
          <p:cNvSpPr>
            <a:spLocks noChangeArrowheads="1"/>
          </p:cNvSpPr>
          <p:nvPr/>
        </p:nvSpPr>
        <p:spPr bwMode="auto">
          <a:xfrm>
            <a:off x="4267200" y="1295400"/>
            <a:ext cx="4800600" cy="44958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7E0000"/>
              </a:gs>
              <a:gs pos="100000">
                <a:srgbClr val="0000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l">
              <a:lnSpc>
                <a:spcPct val="75000"/>
              </a:lnSpc>
              <a:spcBef>
                <a:spcPct val="5000"/>
              </a:spcBef>
            </a:pPr>
            <a:r>
              <a:rPr lang="en-US" sz="5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Effects:</a:t>
            </a:r>
          </a:p>
          <a:p>
            <a:pPr algn="l">
              <a:lnSpc>
                <a:spcPct val="75000"/>
              </a:lnSpc>
              <a:spcBef>
                <a:spcPct val="5000"/>
              </a:spcBef>
            </a:pPr>
            <a:r>
              <a:rPr lang="en-US" sz="5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Shatters the power of prayer</a:t>
            </a:r>
            <a:r>
              <a:rPr lang="en-US" sz="5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…</a:t>
            </a:r>
          </a:p>
          <a:p>
            <a:pPr algn="l">
              <a:lnSpc>
                <a:spcPct val="75000"/>
              </a:lnSpc>
              <a:spcBef>
                <a:spcPct val="5000"/>
              </a:spcBef>
            </a:pPr>
            <a:r>
              <a:rPr lang="en-US" sz="5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Internal conflict</a:t>
            </a:r>
          </a:p>
          <a:p>
            <a:pPr algn="l">
              <a:lnSpc>
                <a:spcPct val="75000"/>
              </a:lnSpc>
              <a:spcBef>
                <a:spcPct val="5000"/>
              </a:spcBef>
            </a:pPr>
            <a:r>
              <a:rPr lang="en-US" sz="5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Troubled relationship</a:t>
            </a:r>
            <a:endParaRPr lang="en-US" sz="5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76200" y="4364666"/>
            <a:ext cx="3124200" cy="838200"/>
          </a:xfrm>
          <a:prstGeom prst="ellipse">
            <a:avLst/>
          </a:prstGeom>
          <a:noFill/>
          <a:ln w="571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08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08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08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0600"/>
              <a:t>James 1</a:t>
            </a:r>
          </a:p>
        </p:txBody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5400" dirty="0"/>
              <a:t>Vs. 1 “James, a bond-servant of God and of the Lord Jesus Christ, to the twelve tribes who are dispersed abroad: Greetings.”</a:t>
            </a:r>
          </a:p>
          <a:p>
            <a:r>
              <a:rPr lang="en-US" sz="5400" dirty="0"/>
              <a:t>Who is he?</a:t>
            </a:r>
          </a:p>
        </p:txBody>
      </p:sp>
      <p:sp>
        <p:nvSpPr>
          <p:cNvPr id="231429" name="Rectangle 5"/>
          <p:cNvSpPr>
            <a:spLocks noChangeArrowheads="1"/>
          </p:cNvSpPr>
          <p:nvPr/>
        </p:nvSpPr>
        <p:spPr bwMode="auto">
          <a:xfrm>
            <a:off x="4876800" y="1676400"/>
            <a:ext cx="4114800" cy="29718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7E0000"/>
              </a:gs>
              <a:gs pos="100000">
                <a:srgbClr val="000000"/>
              </a:gs>
            </a:gsLst>
            <a:lin ang="5400000" scaled="1"/>
          </a:gradFill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l">
              <a:lnSpc>
                <a:spcPct val="75000"/>
              </a:lnSpc>
              <a:spcBef>
                <a:spcPct val="5000"/>
              </a:spcBef>
            </a:pPr>
            <a:r>
              <a:rPr lang="en-US" sz="6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John 7:1-9</a:t>
            </a:r>
          </a:p>
          <a:p>
            <a:pPr algn="l">
              <a:lnSpc>
                <a:spcPct val="75000"/>
              </a:lnSpc>
              <a:spcBef>
                <a:spcPct val="5000"/>
              </a:spcBef>
            </a:pPr>
            <a:r>
              <a:rPr lang="en-US" sz="6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1 Cor. 15:7</a:t>
            </a:r>
          </a:p>
          <a:p>
            <a:pPr algn="l">
              <a:lnSpc>
                <a:spcPct val="75000"/>
              </a:lnSpc>
              <a:spcBef>
                <a:spcPct val="5000"/>
              </a:spcBef>
            </a:pPr>
            <a:r>
              <a:rPr lang="en-US" sz="6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Acts </a:t>
            </a:r>
            <a:r>
              <a:rPr lang="en-US" sz="60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15:13ff</a:t>
            </a:r>
            <a:endParaRPr lang="en-US" sz="6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>
              <a:lnSpc>
                <a:spcPct val="75000"/>
              </a:lnSpc>
              <a:spcBef>
                <a:spcPct val="5000"/>
              </a:spcBef>
            </a:pPr>
            <a:r>
              <a:rPr lang="en-US" sz="6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Josephus</a:t>
            </a:r>
          </a:p>
        </p:txBody>
      </p:sp>
      <p:cxnSp>
        <p:nvCxnSpPr>
          <p:cNvPr id="9" name="Straight Arrow Connector 8"/>
          <p:cNvCxnSpPr/>
          <p:nvPr/>
        </p:nvCxnSpPr>
        <p:spPr bwMode="auto">
          <a:xfrm flipV="1">
            <a:off x="2895600" y="2209800"/>
            <a:ext cx="2133600" cy="1219200"/>
          </a:xfrm>
          <a:prstGeom prst="straightConnector1">
            <a:avLst/>
          </a:prstGeom>
          <a:gradFill rotWithShape="1">
            <a:gsLst>
              <a:gs pos="0">
                <a:srgbClr val="000000"/>
              </a:gs>
              <a:gs pos="50000">
                <a:srgbClr val="000076"/>
              </a:gs>
              <a:gs pos="100000">
                <a:srgbClr val="000000"/>
              </a:gs>
            </a:gsLst>
            <a:lin ang="5400000" scaled="1"/>
          </a:gra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28600" y="2971800"/>
            <a:ext cx="4191000" cy="12954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7E0000"/>
              </a:gs>
              <a:gs pos="100000">
                <a:srgbClr val="000000"/>
              </a:gs>
            </a:gsLst>
            <a:lin ang="5400000" scaled="1"/>
          </a:gradFill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l">
              <a:lnSpc>
                <a:spcPct val="75000"/>
              </a:lnSpc>
              <a:spcBef>
                <a:spcPct val="5000"/>
              </a:spcBef>
            </a:pPr>
            <a:r>
              <a:rPr lang="en-US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John 7:5 For not even His brothers were believing in Him….</a:t>
            </a:r>
          </a:p>
        </p:txBody>
      </p:sp>
      <p:sp>
        <p:nvSpPr>
          <p:cNvPr id="8" name="Oval 4"/>
          <p:cNvSpPr>
            <a:spLocks noChangeArrowheads="1"/>
          </p:cNvSpPr>
          <p:nvPr/>
        </p:nvSpPr>
        <p:spPr bwMode="auto">
          <a:xfrm>
            <a:off x="1775933" y="1432884"/>
            <a:ext cx="2057400" cy="707066"/>
          </a:xfrm>
          <a:prstGeom prst="ellipse">
            <a:avLst/>
          </a:prstGeom>
          <a:noFill/>
          <a:ln w="571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0600"/>
              <a:t>James 1</a:t>
            </a:r>
          </a:p>
        </p:txBody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5334000" cy="5257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6000"/>
              <a:t>8 Their loyalty is divided between God and the world, and they are unstable in everything they do.</a:t>
            </a:r>
          </a:p>
        </p:txBody>
      </p:sp>
      <p:sp>
        <p:nvSpPr>
          <p:cNvPr id="250884" name="Rectangle 4"/>
          <p:cNvSpPr>
            <a:spLocks noChangeArrowheads="1"/>
          </p:cNvSpPr>
          <p:nvPr/>
        </p:nvSpPr>
        <p:spPr bwMode="auto">
          <a:xfrm>
            <a:off x="4267200" y="1295400"/>
            <a:ext cx="4800600" cy="44958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7E0000"/>
              </a:gs>
              <a:gs pos="100000">
                <a:srgbClr val="0000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l">
              <a:lnSpc>
                <a:spcPct val="75000"/>
              </a:lnSpc>
              <a:spcBef>
                <a:spcPct val="5000"/>
              </a:spcBef>
            </a:pPr>
            <a:r>
              <a:rPr lang="en-US" sz="5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Effects:</a:t>
            </a:r>
          </a:p>
          <a:p>
            <a:pPr algn="l">
              <a:lnSpc>
                <a:spcPct val="75000"/>
              </a:lnSpc>
              <a:spcBef>
                <a:spcPct val="5000"/>
              </a:spcBef>
            </a:pPr>
            <a:r>
              <a:rPr lang="en-US" sz="5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Shatters the power of prayer</a:t>
            </a:r>
            <a:r>
              <a:rPr lang="en-US" sz="5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…</a:t>
            </a:r>
          </a:p>
          <a:p>
            <a:pPr algn="l">
              <a:lnSpc>
                <a:spcPct val="75000"/>
              </a:lnSpc>
              <a:spcBef>
                <a:spcPct val="5000"/>
              </a:spcBef>
            </a:pPr>
            <a:r>
              <a:rPr lang="en-US" sz="5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Internal conflict</a:t>
            </a:r>
          </a:p>
          <a:p>
            <a:pPr algn="l">
              <a:lnSpc>
                <a:spcPct val="75000"/>
              </a:lnSpc>
              <a:spcBef>
                <a:spcPct val="5000"/>
              </a:spcBef>
            </a:pPr>
            <a:r>
              <a:rPr lang="en-US" sz="5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Troubled relationship</a:t>
            </a:r>
            <a:endParaRPr lang="en-US" sz="5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76200" y="4364666"/>
            <a:ext cx="3124200" cy="838200"/>
          </a:xfrm>
          <a:prstGeom prst="ellipse">
            <a:avLst/>
          </a:prstGeom>
          <a:noFill/>
          <a:ln w="571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600200" y="2362200"/>
            <a:ext cx="4724400" cy="16002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000094"/>
              </a:gs>
              <a:gs pos="100000">
                <a:srgbClr val="000000"/>
              </a:gs>
            </a:gsLst>
            <a:lin ang="5400000" scaled="1"/>
          </a:gradFill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l">
              <a:lnSpc>
                <a:spcPct val="75000"/>
              </a:lnSpc>
              <a:spcBef>
                <a:spcPct val="10000"/>
              </a:spcBef>
              <a:defRPr/>
            </a:pPr>
            <a:r>
              <a:rPr lang="en-US" sz="7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Not coming from God</a:t>
            </a:r>
            <a:endParaRPr lang="en-US" sz="66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0600"/>
              <a:t>James 1</a:t>
            </a:r>
          </a:p>
        </p:txBody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5334000" cy="5257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6000"/>
              <a:t>8 Their loyalty is divided between God and the world, and they are unstable in everything they do.</a:t>
            </a:r>
          </a:p>
        </p:txBody>
      </p:sp>
      <p:sp>
        <p:nvSpPr>
          <p:cNvPr id="250884" name="Rectangle 4"/>
          <p:cNvSpPr>
            <a:spLocks noChangeArrowheads="1"/>
          </p:cNvSpPr>
          <p:nvPr/>
        </p:nvSpPr>
        <p:spPr bwMode="auto">
          <a:xfrm>
            <a:off x="4267200" y="1295400"/>
            <a:ext cx="4800600" cy="44958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7E0000"/>
              </a:gs>
              <a:gs pos="100000">
                <a:srgbClr val="0000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l">
              <a:lnSpc>
                <a:spcPct val="75000"/>
              </a:lnSpc>
              <a:spcBef>
                <a:spcPct val="5000"/>
              </a:spcBef>
            </a:pPr>
            <a:r>
              <a:rPr lang="en-US" sz="5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Effects:</a:t>
            </a:r>
          </a:p>
          <a:p>
            <a:pPr algn="l">
              <a:lnSpc>
                <a:spcPct val="75000"/>
              </a:lnSpc>
              <a:spcBef>
                <a:spcPct val="5000"/>
              </a:spcBef>
            </a:pPr>
            <a:r>
              <a:rPr lang="en-US" sz="5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Shatters the power of prayer</a:t>
            </a:r>
            <a:r>
              <a:rPr lang="en-US" sz="5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…</a:t>
            </a:r>
          </a:p>
          <a:p>
            <a:pPr algn="l">
              <a:lnSpc>
                <a:spcPct val="75000"/>
              </a:lnSpc>
              <a:spcBef>
                <a:spcPct val="5000"/>
              </a:spcBef>
            </a:pPr>
            <a:r>
              <a:rPr lang="en-US" sz="5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Internal conflict</a:t>
            </a:r>
          </a:p>
          <a:p>
            <a:pPr algn="l">
              <a:lnSpc>
                <a:spcPct val="75000"/>
              </a:lnSpc>
              <a:spcBef>
                <a:spcPct val="5000"/>
              </a:spcBef>
            </a:pPr>
            <a:r>
              <a:rPr lang="en-US" sz="5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Troubled relationship</a:t>
            </a:r>
            <a:endParaRPr lang="en-US" sz="5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76200" y="4364666"/>
            <a:ext cx="3124200" cy="838200"/>
          </a:xfrm>
          <a:prstGeom prst="ellipse">
            <a:avLst/>
          </a:prstGeom>
          <a:noFill/>
          <a:ln w="571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600200" y="2362200"/>
            <a:ext cx="4724400" cy="16002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000094"/>
              </a:gs>
              <a:gs pos="100000">
                <a:srgbClr val="000000"/>
              </a:gs>
            </a:gsLst>
            <a:lin ang="5400000" scaled="1"/>
          </a:gradFill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l">
              <a:lnSpc>
                <a:spcPct val="75000"/>
              </a:lnSpc>
              <a:spcBef>
                <a:spcPct val="10000"/>
              </a:spcBef>
              <a:defRPr/>
            </a:pPr>
            <a:r>
              <a:rPr lang="en-US" sz="7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Not coming from God</a:t>
            </a:r>
            <a:endParaRPr lang="en-US" sz="66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81000" y="3276600"/>
            <a:ext cx="5943600" cy="32766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000094"/>
              </a:gs>
              <a:gs pos="100000">
                <a:srgbClr val="000000"/>
              </a:gs>
            </a:gsLst>
            <a:lin ang="5400000" scaled="1"/>
          </a:gradFill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l">
              <a:lnSpc>
                <a:spcPct val="75000"/>
              </a:lnSpc>
              <a:spcBef>
                <a:spcPct val="10000"/>
              </a:spcBef>
              <a:defRPr/>
            </a:pPr>
            <a:r>
              <a:rPr lang="en-US" sz="7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“If you’re not feeling close to God, guess who moved”</a:t>
            </a:r>
            <a:endParaRPr lang="en-US" sz="66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0600"/>
              <a:t>James 1</a:t>
            </a:r>
          </a:p>
        </p:txBody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5334000" cy="5257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6000"/>
              <a:t>8 Their loyalty is divided between God and the world, and they are unstable in everything they do.</a:t>
            </a:r>
          </a:p>
        </p:txBody>
      </p:sp>
      <p:sp>
        <p:nvSpPr>
          <p:cNvPr id="241668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7E0000"/>
              </a:gs>
              <a:gs pos="100000">
                <a:srgbClr val="00000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l">
              <a:lnSpc>
                <a:spcPct val="79000"/>
              </a:lnSpc>
              <a:spcBef>
                <a:spcPct val="5000"/>
              </a:spcBef>
            </a:pPr>
            <a:r>
              <a:rPr lang="en-US" sz="6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The person who follows </a:t>
            </a:r>
            <a:r>
              <a:rPr lang="en-US" sz="6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6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6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James</a:t>
            </a:r>
            <a:r>
              <a:rPr lang="en-US" sz="6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’ teaching:</a:t>
            </a:r>
          </a:p>
          <a:p>
            <a:pPr algn="l">
              <a:lnSpc>
                <a:spcPct val="75000"/>
              </a:lnSpc>
              <a:spcBef>
                <a:spcPct val="5000"/>
              </a:spcBef>
              <a:buClr>
                <a:schemeClr val="tx2"/>
              </a:buClr>
              <a:buFont typeface="Wingdings" pitchFamily="2" charset="2"/>
              <a:buChar char="Ø"/>
            </a:pPr>
            <a:r>
              <a:rPr lang="en-US" sz="6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Actively practices </a:t>
            </a:r>
            <a:br>
              <a:rPr lang="en-US" sz="60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6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gratefulness </a:t>
            </a:r>
            <a:r>
              <a:rPr lang="en-US" sz="6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under trial</a:t>
            </a:r>
          </a:p>
          <a:p>
            <a:pPr algn="l">
              <a:lnSpc>
                <a:spcPct val="75000"/>
              </a:lnSpc>
              <a:spcBef>
                <a:spcPct val="5000"/>
              </a:spcBef>
              <a:buClr>
                <a:schemeClr val="tx2"/>
              </a:buClr>
              <a:buFont typeface="Wingdings" pitchFamily="2" charset="2"/>
              <a:buChar char="Ø"/>
            </a:pPr>
            <a:r>
              <a:rPr lang="en-US" sz="6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Gradually becomes </a:t>
            </a:r>
            <a:br>
              <a:rPr lang="en-US" sz="60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6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r>
              <a:rPr lang="en-US" sz="6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incredibly </a:t>
            </a:r>
            <a:r>
              <a:rPr lang="en-US" sz="6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stable</a:t>
            </a:r>
            <a:endParaRPr lang="en-US" sz="6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>
              <a:lnSpc>
                <a:spcPct val="75000"/>
              </a:lnSpc>
              <a:spcBef>
                <a:spcPct val="5000"/>
              </a:spcBef>
              <a:buClr>
                <a:schemeClr val="tx2"/>
              </a:buClr>
              <a:buFont typeface="Wingdings" pitchFamily="2" charset="2"/>
              <a:buChar char="Ø"/>
            </a:pPr>
            <a:r>
              <a:rPr lang="en-US" sz="6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Brokenness shapes </a:t>
            </a:r>
            <a:r>
              <a:rPr lang="en-US" sz="6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you </a:t>
            </a:r>
            <a:r>
              <a:rPr lang="en-US" sz="6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so </a:t>
            </a:r>
            <a:r>
              <a:rPr lang="en-US" sz="6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6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6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God </a:t>
            </a:r>
            <a:r>
              <a:rPr lang="en-US" sz="6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can use </a:t>
            </a:r>
            <a:r>
              <a:rPr lang="en-US" sz="6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you more</a:t>
            </a:r>
          </a:p>
          <a:p>
            <a:pPr algn="l">
              <a:lnSpc>
                <a:spcPct val="75000"/>
              </a:lnSpc>
              <a:spcBef>
                <a:spcPct val="5000"/>
              </a:spcBef>
              <a:buClr>
                <a:schemeClr val="tx2"/>
              </a:buClr>
              <a:buFont typeface="Wingdings" pitchFamily="2" charset="2"/>
              <a:buChar char="Ø"/>
            </a:pPr>
            <a:r>
              <a:rPr lang="en-US" sz="6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You become wise</a:t>
            </a:r>
            <a:endParaRPr lang="en-US" sz="6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16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16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16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16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24" y="842342"/>
            <a:ext cx="915642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140596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9600" dirty="0"/>
              <a:t>James </a:t>
            </a:r>
            <a:r>
              <a:rPr lang="en-US" sz="9600" dirty="0" smtClean="0"/>
              <a:t>1</a:t>
            </a:r>
            <a:endParaRPr lang="en-US" sz="9600" dirty="0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09800"/>
            <a:ext cx="8458200" cy="4191000"/>
          </a:xfrm>
        </p:spPr>
        <p:txBody>
          <a:bodyPr/>
          <a:lstStyle/>
          <a:p>
            <a:r>
              <a:rPr lang="en-US" sz="6600"/>
              <a:t>Comments?</a:t>
            </a:r>
          </a:p>
          <a:p>
            <a:r>
              <a:rPr lang="en-US" sz="6600"/>
              <a:t>Questions?</a:t>
            </a:r>
          </a:p>
          <a:p>
            <a:r>
              <a:rPr lang="en-US" sz="6600"/>
              <a:t>Experiences?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0600"/>
              <a:t>James 1</a:t>
            </a:r>
          </a:p>
        </p:txBody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5400"/>
              <a:t>Vs. 1 “James, a bond-servant of God and of the Lord Jesus Christ, to the twelve tribes who are dispersed abroad: Greetings.”</a:t>
            </a:r>
          </a:p>
          <a:p>
            <a:r>
              <a:rPr lang="en-US" sz="5400"/>
              <a:t>Who is he?</a:t>
            </a:r>
          </a:p>
        </p:txBody>
      </p:sp>
      <p:sp>
        <p:nvSpPr>
          <p:cNvPr id="231429" name="Rectangle 5"/>
          <p:cNvSpPr>
            <a:spLocks noChangeArrowheads="1"/>
          </p:cNvSpPr>
          <p:nvPr/>
        </p:nvSpPr>
        <p:spPr bwMode="auto">
          <a:xfrm>
            <a:off x="4876800" y="1676400"/>
            <a:ext cx="4114800" cy="29718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7E0000"/>
              </a:gs>
              <a:gs pos="100000">
                <a:srgbClr val="000000"/>
              </a:gs>
            </a:gsLst>
            <a:lin ang="5400000" scaled="1"/>
          </a:gradFill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l">
              <a:lnSpc>
                <a:spcPct val="75000"/>
              </a:lnSpc>
              <a:spcBef>
                <a:spcPct val="5000"/>
              </a:spcBef>
            </a:pPr>
            <a:r>
              <a:rPr lang="en-US" sz="6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John 7:1-9</a:t>
            </a:r>
          </a:p>
          <a:p>
            <a:pPr algn="l">
              <a:lnSpc>
                <a:spcPct val="75000"/>
              </a:lnSpc>
              <a:spcBef>
                <a:spcPct val="5000"/>
              </a:spcBef>
            </a:pPr>
            <a:r>
              <a:rPr lang="en-US" sz="6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1 Cor. 15:7</a:t>
            </a:r>
          </a:p>
          <a:p>
            <a:pPr algn="l">
              <a:lnSpc>
                <a:spcPct val="75000"/>
              </a:lnSpc>
              <a:spcBef>
                <a:spcPct val="5000"/>
              </a:spcBef>
            </a:pPr>
            <a:r>
              <a:rPr lang="en-US" sz="6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Acts </a:t>
            </a:r>
            <a:r>
              <a:rPr lang="en-US" sz="60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15:13ff</a:t>
            </a:r>
            <a:endParaRPr lang="en-US" sz="6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>
              <a:lnSpc>
                <a:spcPct val="75000"/>
              </a:lnSpc>
              <a:spcBef>
                <a:spcPct val="5000"/>
              </a:spcBef>
            </a:pPr>
            <a:r>
              <a:rPr lang="en-US" sz="6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Josephus</a:t>
            </a:r>
          </a:p>
        </p:txBody>
      </p:sp>
      <p:cxnSp>
        <p:nvCxnSpPr>
          <p:cNvPr id="9" name="Straight Arrow Connector 8"/>
          <p:cNvCxnSpPr/>
          <p:nvPr/>
        </p:nvCxnSpPr>
        <p:spPr bwMode="auto">
          <a:xfrm flipV="1">
            <a:off x="2971800" y="2743200"/>
            <a:ext cx="2133600" cy="1219200"/>
          </a:xfrm>
          <a:prstGeom prst="straightConnector1">
            <a:avLst/>
          </a:prstGeom>
          <a:gradFill rotWithShape="1">
            <a:gsLst>
              <a:gs pos="0">
                <a:srgbClr val="000000"/>
              </a:gs>
              <a:gs pos="50000">
                <a:srgbClr val="000076"/>
              </a:gs>
              <a:gs pos="100000">
                <a:srgbClr val="000000"/>
              </a:gs>
            </a:gsLst>
            <a:lin ang="5400000" scaled="1"/>
          </a:gra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28600" y="3733800"/>
            <a:ext cx="4343400" cy="129540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50000">
                <a:srgbClr val="7E0000"/>
              </a:gs>
              <a:gs pos="100000">
                <a:srgbClr val="000000"/>
              </a:gs>
            </a:gsLst>
            <a:lin ang="5400000" scaled="1"/>
          </a:gradFill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algn="l">
              <a:lnSpc>
                <a:spcPct val="75000"/>
              </a:lnSpc>
              <a:spcBef>
                <a:spcPct val="5000"/>
              </a:spcBef>
            </a:pPr>
            <a:r>
              <a:rPr lang="en-US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7 then He (Jesus) appeared to James, then to all the apostles</a:t>
            </a:r>
          </a:p>
        </p:txBody>
      </p:sp>
      <p:sp>
        <p:nvSpPr>
          <p:cNvPr id="8" name="Oval 4"/>
          <p:cNvSpPr>
            <a:spLocks noChangeArrowheads="1"/>
          </p:cNvSpPr>
          <p:nvPr/>
        </p:nvSpPr>
        <p:spPr bwMode="auto">
          <a:xfrm>
            <a:off x="1775933" y="1432884"/>
            <a:ext cx="2057400" cy="707066"/>
          </a:xfrm>
          <a:prstGeom prst="ellipse">
            <a:avLst/>
          </a:prstGeom>
          <a:noFill/>
          <a:ln w="5715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n1">
  <a:themeElements>
    <a:clrScheme name="">
      <a:dk1>
        <a:srgbClr val="919191"/>
      </a:dk1>
      <a:lt1>
        <a:srgbClr val="FFFFFF"/>
      </a:lt1>
      <a:dk2>
        <a:srgbClr val="0000F8"/>
      </a:dk2>
      <a:lt2>
        <a:srgbClr val="FAFD00"/>
      </a:lt2>
      <a:accent1>
        <a:srgbClr val="618FFD"/>
      </a:accent1>
      <a:accent2>
        <a:srgbClr val="FAFD00"/>
      </a:accent2>
      <a:accent3>
        <a:srgbClr val="AAAAFB"/>
      </a:accent3>
      <a:accent4>
        <a:srgbClr val="DADADA"/>
      </a:accent4>
      <a:accent5>
        <a:srgbClr val="B7C6FE"/>
      </a:accent5>
      <a:accent6>
        <a:srgbClr val="E3E500"/>
      </a:accent6>
      <a:hlink>
        <a:srgbClr val="FC0128"/>
      </a:hlink>
      <a:folHlink>
        <a:srgbClr val="CECECE"/>
      </a:folHlink>
    </a:clrScheme>
    <a:fontScheme name="den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000000"/>
            </a:gs>
            <a:gs pos="50000">
              <a:srgbClr val="000076"/>
            </a:gs>
            <a:gs pos="100000">
              <a:srgbClr val="000000"/>
            </a:gs>
          </a:gsLst>
          <a:lin ang="5400000" scaled="1"/>
        </a:gra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gradFill rotWithShape="1">
          <a:gsLst>
            <a:gs pos="0">
              <a:srgbClr val="000000"/>
            </a:gs>
            <a:gs pos="50000">
              <a:srgbClr val="000076"/>
            </a:gs>
            <a:gs pos="100000">
              <a:srgbClr val="000000"/>
            </a:gs>
          </a:gsLst>
          <a:lin ang="5400000" scaled="1"/>
        </a:gradFill>
        <a:ln w="57150" cap="flat" cmpd="sng" algn="ctr">
          <a:solidFill>
            <a:schemeClr val="tx1"/>
          </a:solidFill>
          <a:prstDash val="solid"/>
          <a:round/>
          <a:headEnd type="none" w="med" len="med"/>
          <a:tailEnd type="arrow"/>
        </a:ln>
        <a:effectLst/>
      </a:spPr>
      <a:bodyPr/>
      <a:lstStyle/>
    </a:lnDef>
  </a:objectDefaults>
  <a:extraClrSchemeLst>
    <a:extraClrScheme>
      <a:clrScheme name="den1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n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n1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n1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n1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n1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n1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2tim1-3</Template>
  <TotalTime>12102</TotalTime>
  <Words>2150</Words>
  <Application>Microsoft Office PowerPoint</Application>
  <PresentationFormat>On-screen Show (4:3)</PresentationFormat>
  <Paragraphs>406</Paragraphs>
  <Slides>84</Slides>
  <Notes>83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84</vt:i4>
      </vt:variant>
    </vt:vector>
  </HeadingPairs>
  <TitlesOfParts>
    <vt:vector size="90" baseType="lpstr">
      <vt:lpstr>Arial</vt:lpstr>
      <vt:lpstr>Calibri</vt:lpstr>
      <vt:lpstr>Times New Roman</vt:lpstr>
      <vt:lpstr>Wingdings</vt:lpstr>
      <vt:lpstr>den1</vt:lpstr>
      <vt:lpstr>2_Office Theme</vt:lpstr>
      <vt:lpstr>James 1</vt:lpstr>
      <vt:lpstr>James 1</vt:lpstr>
      <vt:lpstr>James 1</vt:lpstr>
      <vt:lpstr>James 1</vt:lpstr>
      <vt:lpstr>James 1</vt:lpstr>
      <vt:lpstr>James 1</vt:lpstr>
      <vt:lpstr>James 1</vt:lpstr>
      <vt:lpstr>James 1</vt:lpstr>
      <vt:lpstr>James 1</vt:lpstr>
      <vt:lpstr>James 1</vt:lpstr>
      <vt:lpstr>James 1</vt:lpstr>
      <vt:lpstr>James 1</vt:lpstr>
      <vt:lpstr>James 1</vt:lpstr>
      <vt:lpstr>James 1</vt:lpstr>
      <vt:lpstr>James 1</vt:lpstr>
      <vt:lpstr>James 1</vt:lpstr>
      <vt:lpstr>James 1</vt:lpstr>
      <vt:lpstr>James 1</vt:lpstr>
      <vt:lpstr>James 1</vt:lpstr>
      <vt:lpstr>James 1</vt:lpstr>
      <vt:lpstr>James 1</vt:lpstr>
      <vt:lpstr>James 1</vt:lpstr>
      <vt:lpstr>James 1</vt:lpstr>
      <vt:lpstr>James 1</vt:lpstr>
      <vt:lpstr>James 1</vt:lpstr>
      <vt:lpstr>James 1</vt:lpstr>
      <vt:lpstr>James 1</vt:lpstr>
      <vt:lpstr>James 1</vt:lpstr>
      <vt:lpstr>James 1</vt:lpstr>
      <vt:lpstr>James 1</vt:lpstr>
      <vt:lpstr>James 1</vt:lpstr>
      <vt:lpstr>James 1</vt:lpstr>
      <vt:lpstr>James 1</vt:lpstr>
      <vt:lpstr>James 1</vt:lpstr>
      <vt:lpstr>James 1</vt:lpstr>
      <vt:lpstr>James 1</vt:lpstr>
      <vt:lpstr>James 1</vt:lpstr>
      <vt:lpstr>James 1</vt:lpstr>
      <vt:lpstr>James 1</vt:lpstr>
      <vt:lpstr>James 1</vt:lpstr>
      <vt:lpstr>James 1</vt:lpstr>
      <vt:lpstr>James 1</vt:lpstr>
      <vt:lpstr>James 1</vt:lpstr>
      <vt:lpstr>James 1</vt:lpstr>
      <vt:lpstr>James 1</vt:lpstr>
      <vt:lpstr>James 1</vt:lpstr>
      <vt:lpstr>James 1</vt:lpstr>
      <vt:lpstr>James 1</vt:lpstr>
      <vt:lpstr>James 1</vt:lpstr>
      <vt:lpstr>James 1</vt:lpstr>
      <vt:lpstr>James 1</vt:lpstr>
      <vt:lpstr>James 1</vt:lpstr>
      <vt:lpstr>James 1</vt:lpstr>
      <vt:lpstr>James 1</vt:lpstr>
      <vt:lpstr>James 1</vt:lpstr>
      <vt:lpstr>James 1</vt:lpstr>
      <vt:lpstr>James 1</vt:lpstr>
      <vt:lpstr>James 1</vt:lpstr>
      <vt:lpstr>James 1</vt:lpstr>
      <vt:lpstr>James 1</vt:lpstr>
      <vt:lpstr>James 1</vt:lpstr>
      <vt:lpstr>James 1</vt:lpstr>
      <vt:lpstr>James 1</vt:lpstr>
      <vt:lpstr>James 1</vt:lpstr>
      <vt:lpstr>James 1</vt:lpstr>
      <vt:lpstr>James 1</vt:lpstr>
      <vt:lpstr>James 1</vt:lpstr>
      <vt:lpstr>James 1</vt:lpstr>
      <vt:lpstr>James 1</vt:lpstr>
      <vt:lpstr>James 1</vt:lpstr>
      <vt:lpstr>James 1</vt:lpstr>
      <vt:lpstr>James 1</vt:lpstr>
      <vt:lpstr>James 1</vt:lpstr>
      <vt:lpstr>James 1</vt:lpstr>
      <vt:lpstr>James 1</vt:lpstr>
      <vt:lpstr>James 1</vt:lpstr>
      <vt:lpstr>James 1</vt:lpstr>
      <vt:lpstr>James 1</vt:lpstr>
      <vt:lpstr>James 1</vt:lpstr>
      <vt:lpstr>James 1</vt:lpstr>
      <vt:lpstr>James 1</vt:lpstr>
      <vt:lpstr>James 1</vt:lpstr>
      <vt:lpstr>PowerPoint Presentation</vt:lpstr>
      <vt:lpstr>James 1</vt:lpstr>
    </vt:vector>
  </TitlesOfParts>
  <Company>Xenos Christian Fellowship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Xenos!</dc:title>
  <dc:creator>Dennis McCallum</dc:creator>
  <cp:lastModifiedBy>Soundroom1</cp:lastModifiedBy>
  <cp:revision>77</cp:revision>
  <dcterms:created xsi:type="dcterms:W3CDTF">1998-04-16T00:02:02Z</dcterms:created>
  <dcterms:modified xsi:type="dcterms:W3CDTF">2019-12-17T02:04:36Z</dcterms:modified>
</cp:coreProperties>
</file>