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79" r:id="rId2"/>
    <p:sldId id="267" r:id="rId3"/>
    <p:sldId id="310" r:id="rId4"/>
    <p:sldId id="309" r:id="rId5"/>
    <p:sldId id="308" r:id="rId6"/>
    <p:sldId id="269" r:id="rId7"/>
    <p:sldId id="301" r:id="rId8"/>
    <p:sldId id="302" r:id="rId9"/>
    <p:sldId id="263" r:id="rId10"/>
    <p:sldId id="268" r:id="rId11"/>
    <p:sldId id="270" r:id="rId12"/>
    <p:sldId id="276" r:id="rId13"/>
    <p:sldId id="271" r:id="rId14"/>
    <p:sldId id="273" r:id="rId15"/>
    <p:sldId id="274" r:id="rId16"/>
    <p:sldId id="280" r:id="rId17"/>
    <p:sldId id="258" r:id="rId18"/>
    <p:sldId id="260" r:id="rId19"/>
    <p:sldId id="281" r:id="rId20"/>
    <p:sldId id="283" r:id="rId21"/>
    <p:sldId id="311" r:id="rId22"/>
    <p:sldId id="284" r:id="rId23"/>
    <p:sldId id="291" r:id="rId24"/>
    <p:sldId id="275" r:id="rId25"/>
    <p:sldId id="285" r:id="rId26"/>
    <p:sldId id="278" r:id="rId27"/>
    <p:sldId id="286" r:id="rId28"/>
    <p:sldId id="287" r:id="rId29"/>
    <p:sldId id="288" r:id="rId30"/>
    <p:sldId id="299" r:id="rId31"/>
    <p:sldId id="296" r:id="rId32"/>
    <p:sldId id="292" r:id="rId33"/>
    <p:sldId id="300" r:id="rId34"/>
    <p:sldId id="293" r:id="rId35"/>
    <p:sldId id="295" r:id="rId36"/>
    <p:sldId id="261" r:id="rId37"/>
    <p:sldId id="294" r:id="rId38"/>
    <p:sldId id="290" r:id="rId39"/>
    <p:sldId id="262" r:id="rId40"/>
    <p:sldId id="298" r:id="rId41"/>
    <p:sldId id="297" r:id="rId42"/>
    <p:sldId id="266" r:id="rId43"/>
    <p:sldId id="303" r:id="rId44"/>
    <p:sldId id="304" r:id="rId45"/>
    <p:sldId id="305" r:id="rId46"/>
    <p:sldId id="306" r:id="rId47"/>
    <p:sldId id="277" r:id="rId48"/>
    <p:sldId id="307" r:id="rId49"/>
  </p:sldIdLst>
  <p:sldSz cx="12192000" cy="6858000"/>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7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9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761"/>
          </a:xfrm>
          <a:prstGeom prst="rect">
            <a:avLst/>
          </a:prstGeom>
        </p:spPr>
        <p:txBody>
          <a:bodyPr vert="horz" lIns="91440" tIns="45720" rIns="91440" bIns="45720" rtlCol="0"/>
          <a:lstStyle>
            <a:lvl1pPr algn="r">
              <a:defRPr sz="1200"/>
            </a:lvl1pPr>
          </a:lstStyle>
          <a:p>
            <a:fld id="{89BF7275-FB97-4D64-B60B-5D75C9D64C98}" type="datetimeFigureOut">
              <a:rPr lang="en-US" smtClean="0"/>
              <a:t>4/10/2018</a:t>
            </a:fld>
            <a:endParaRPr lang="en-US"/>
          </a:p>
        </p:txBody>
      </p:sp>
      <p:sp>
        <p:nvSpPr>
          <p:cNvPr id="4" name="Footer Placeholder 3"/>
          <p:cNvSpPr>
            <a:spLocks noGrp="1"/>
          </p:cNvSpPr>
          <p:nvPr>
            <p:ph type="ftr" sz="quarter" idx="2"/>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5760"/>
          </a:xfrm>
          <a:prstGeom prst="rect">
            <a:avLst/>
          </a:prstGeom>
        </p:spPr>
        <p:txBody>
          <a:bodyPr vert="horz" lIns="91440" tIns="45720" rIns="91440" bIns="45720" rtlCol="0" anchor="b"/>
          <a:lstStyle>
            <a:lvl1pPr algn="r">
              <a:defRPr sz="1200"/>
            </a:lvl1pPr>
          </a:lstStyle>
          <a:p>
            <a:fld id="{5165B12E-3788-48C4-BE3E-90247DFED55B}" type="slidenum">
              <a:rPr lang="en-US" smtClean="0"/>
              <a:t>‹#›</a:t>
            </a:fld>
            <a:endParaRPr lang="en-US"/>
          </a:p>
        </p:txBody>
      </p:sp>
    </p:spTree>
    <p:extLst>
      <p:ext uri="{BB962C8B-B14F-4D97-AF65-F5344CB8AC3E}">
        <p14:creationId xmlns:p14="http://schemas.microsoft.com/office/powerpoint/2010/main" val="307634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7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761"/>
          </a:xfrm>
          <a:prstGeom prst="rect">
            <a:avLst/>
          </a:prstGeom>
        </p:spPr>
        <p:txBody>
          <a:bodyPr vert="horz" lIns="91440" tIns="45720" rIns="91440" bIns="45720" rtlCol="0"/>
          <a:lstStyle>
            <a:lvl1pPr algn="r">
              <a:defRPr sz="1200"/>
            </a:lvl1pPr>
          </a:lstStyle>
          <a:p>
            <a:fld id="{506F77C5-8465-42B9-89F2-7FF9704EED7F}" type="datetimeFigureOut">
              <a:rPr lang="en-US" smtClean="0"/>
              <a:t>4/10/2018</a:t>
            </a:fld>
            <a:endParaRPr lang="en-US"/>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1519"/>
            <a:ext cx="5486400" cy="357669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5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5760"/>
          </a:xfrm>
          <a:prstGeom prst="rect">
            <a:avLst/>
          </a:prstGeom>
        </p:spPr>
        <p:txBody>
          <a:bodyPr vert="horz" lIns="91440" tIns="45720" rIns="91440" bIns="45720" rtlCol="0" anchor="b"/>
          <a:lstStyle>
            <a:lvl1pPr algn="r">
              <a:defRPr sz="1200"/>
            </a:lvl1pPr>
          </a:lstStyle>
          <a:p>
            <a:fld id="{8C4962E1-3FF5-42BE-BF8E-202B7186F70C}" type="slidenum">
              <a:rPr lang="en-US" smtClean="0"/>
              <a:t>‹#›</a:t>
            </a:fld>
            <a:endParaRPr lang="en-US"/>
          </a:p>
        </p:txBody>
      </p:sp>
    </p:spTree>
    <p:extLst>
      <p:ext uri="{BB962C8B-B14F-4D97-AF65-F5344CB8AC3E}">
        <p14:creationId xmlns:p14="http://schemas.microsoft.com/office/powerpoint/2010/main" val="77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1</a:t>
            </a:fld>
            <a:endParaRPr lang="en-US"/>
          </a:p>
        </p:txBody>
      </p:sp>
    </p:spTree>
    <p:extLst>
      <p:ext uri="{BB962C8B-B14F-4D97-AF65-F5344CB8AC3E}">
        <p14:creationId xmlns:p14="http://schemas.microsoft.com/office/powerpoint/2010/main" val="88396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Presents, Easter eggs, each gets a weekly date…No coat of many colors for one without the other getting something, </a:t>
            </a:r>
          </a:p>
          <a:p>
            <a:r>
              <a:rPr lang="en-US" dirty="0" smtClean="0"/>
              <a:t>Every Christmas-Got</a:t>
            </a:r>
            <a:r>
              <a:rPr lang="en-US" baseline="0" dirty="0" smtClean="0"/>
              <a:t> the exact same gift….treated equally but not valuing who they were,</a:t>
            </a:r>
          </a:p>
          <a:p>
            <a:endParaRPr lang="en-US" baseline="0" dirty="0" smtClean="0"/>
          </a:p>
          <a:p>
            <a:r>
              <a:rPr lang="en-US" baseline="0" dirty="0" smtClean="0"/>
              <a:t>Same # of gifts, Same # of Reese’s eggs…</a:t>
            </a:r>
          </a:p>
          <a:p>
            <a:endParaRPr lang="en-US" baseline="0" dirty="0" smtClean="0"/>
          </a:p>
          <a:p>
            <a:r>
              <a:rPr lang="en-US" dirty="0" smtClean="0"/>
              <a:t>Older child can drive at 16, explain the differences…</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19</a:t>
            </a:fld>
            <a:endParaRPr lang="en-US"/>
          </a:p>
        </p:txBody>
      </p:sp>
    </p:spTree>
    <p:extLst>
      <p:ext uri="{BB962C8B-B14F-4D97-AF65-F5344CB8AC3E}">
        <p14:creationId xmlns:p14="http://schemas.microsoft.com/office/powerpoint/2010/main" val="239691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Feelings-can’t control ….May not like one at the</a:t>
            </a:r>
            <a:r>
              <a:rPr lang="en-US" baseline="0" dirty="0" smtClean="0"/>
              <a:t> time so much…Infants in middle of night, kid that runs outside and starts screaming help, child abuse, .But you love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Feelings of struggle with a particular child but don’t mean you love them less…..Easy right now….but don’t love less…..</a:t>
            </a:r>
          </a:p>
          <a:p>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20</a:t>
            </a:fld>
            <a:endParaRPr lang="en-US"/>
          </a:p>
        </p:txBody>
      </p:sp>
    </p:spTree>
    <p:extLst>
      <p:ext uri="{BB962C8B-B14F-4D97-AF65-F5344CB8AC3E}">
        <p14:creationId xmlns:p14="http://schemas.microsoft.com/office/powerpoint/2010/main" val="324768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Reiterates the biblical story</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22</a:t>
            </a:fld>
            <a:endParaRPr lang="en-US"/>
          </a:p>
        </p:txBody>
      </p:sp>
    </p:spTree>
    <p:extLst>
      <p:ext uri="{BB962C8B-B14F-4D97-AF65-F5344CB8AC3E}">
        <p14:creationId xmlns:p14="http://schemas.microsoft.com/office/powerpoint/2010/main" val="32257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Reiterates the biblical story</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23</a:t>
            </a:fld>
            <a:endParaRPr lang="en-US"/>
          </a:p>
        </p:txBody>
      </p:sp>
    </p:spTree>
    <p:extLst>
      <p:ext uri="{BB962C8B-B14F-4D97-AF65-F5344CB8AC3E}">
        <p14:creationId xmlns:p14="http://schemas.microsoft.com/office/powerpoint/2010/main" val="71509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my favorite second child.</a:t>
            </a:r>
            <a:r>
              <a:rPr lang="en-US" baseline="0" dirty="0" smtClean="0"/>
              <a:t> You’re my favorite boy twin……</a:t>
            </a:r>
          </a:p>
          <a:p>
            <a:r>
              <a:rPr lang="en-US" dirty="0" smtClean="0"/>
              <a:t>DAD’s Funeral….communicated</a:t>
            </a:r>
            <a:r>
              <a:rPr lang="en-US" baseline="0" dirty="0" smtClean="0"/>
              <a:t> delight in us-He enjoyed us and was interested in us…he was warm…</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26</a:t>
            </a:fld>
            <a:endParaRPr lang="en-US"/>
          </a:p>
        </p:txBody>
      </p:sp>
    </p:spTree>
    <p:extLst>
      <p:ext uri="{BB962C8B-B14F-4D97-AF65-F5344CB8AC3E}">
        <p14:creationId xmlns:p14="http://schemas.microsoft.com/office/powerpoint/2010/main" val="347305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HAD TO WAIT IN LINE-MOM,</a:t>
            </a:r>
            <a:r>
              <a:rPr lang="en-US" baseline="0" dirty="0" smtClean="0"/>
              <a:t> MOM, MOM,….If have blood, come to the front…</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27</a:t>
            </a:fld>
            <a:endParaRPr lang="en-US"/>
          </a:p>
        </p:txBody>
      </p:sp>
    </p:spTree>
    <p:extLst>
      <p:ext uri="{BB962C8B-B14F-4D97-AF65-F5344CB8AC3E}">
        <p14:creationId xmlns:p14="http://schemas.microsoft.com/office/powerpoint/2010/main" val="44766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MUST BE PERFECT as OUR FATHER IN HEAVEN</a:t>
            </a:r>
          </a:p>
          <a:p>
            <a:r>
              <a:rPr lang="en-US" dirty="0" smtClean="0"/>
              <a:t>ALL HAVE</a:t>
            </a:r>
            <a:r>
              <a:rPr lang="en-US" baseline="0" dirty="0" smtClean="0"/>
              <a:t> SINNED AND FALL SHORT OF GLORY OF GOD</a:t>
            </a:r>
          </a:p>
          <a:p>
            <a:r>
              <a:rPr lang="en-US" baseline="0" dirty="0" smtClean="0"/>
              <a:t>Wages of Sin is death, separation from GOD</a:t>
            </a:r>
          </a:p>
          <a:p>
            <a:r>
              <a:rPr lang="en-US" baseline="0" dirty="0" smtClean="0"/>
              <a:t>BUT FREE GIFT OF GOD is ETERNAL LIFE THROUGH JESUS death-JUST MUST RECEIVE that DEATH</a:t>
            </a:r>
          </a:p>
          <a:p>
            <a:r>
              <a:rPr lang="en-US" baseline="0" dirty="0" smtClean="0"/>
              <a:t>Bible is full of principles applied equally, fairly</a:t>
            </a:r>
          </a:p>
          <a:p>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28</a:t>
            </a:fld>
            <a:endParaRPr lang="en-US"/>
          </a:p>
        </p:txBody>
      </p:sp>
    </p:spTree>
    <p:extLst>
      <p:ext uri="{BB962C8B-B14F-4D97-AF65-F5344CB8AC3E}">
        <p14:creationId xmlns:p14="http://schemas.microsoft.com/office/powerpoint/2010/main" val="259415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DAD Warm, relational fun loving…took an interest</a:t>
            </a:r>
            <a:r>
              <a:rPr lang="en-US" baseline="0" dirty="0" smtClean="0"/>
              <a:t> in each of us…when we were there….nothing else to focus on….</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29</a:t>
            </a:fld>
            <a:endParaRPr lang="en-US"/>
          </a:p>
        </p:txBody>
      </p:sp>
    </p:spTree>
    <p:extLst>
      <p:ext uri="{BB962C8B-B14F-4D97-AF65-F5344CB8AC3E}">
        <p14:creationId xmlns:p14="http://schemas.microsoft.com/office/powerpoint/2010/main" val="152361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MUST BE PERFECT as OUR FATHER IN HEAVEN</a:t>
            </a:r>
          </a:p>
          <a:p>
            <a:r>
              <a:rPr lang="en-US" dirty="0" smtClean="0"/>
              <a:t>ALL HAVE</a:t>
            </a:r>
            <a:r>
              <a:rPr lang="en-US" baseline="0" dirty="0" smtClean="0"/>
              <a:t> SINNED AND FALL SHORT OF GLORY OF GOD</a:t>
            </a:r>
          </a:p>
          <a:p>
            <a:r>
              <a:rPr lang="en-US" baseline="0" dirty="0" smtClean="0"/>
              <a:t>Wages of Sin is death, separation from GOD</a:t>
            </a:r>
          </a:p>
          <a:p>
            <a:r>
              <a:rPr lang="en-US" baseline="0" dirty="0" smtClean="0"/>
              <a:t>BUT FREE GIFT OF GOD is ETERNAL LIFE THROUGH JESUS death-JUST MUST RECEIVE that DEATH</a:t>
            </a:r>
          </a:p>
          <a:p>
            <a:r>
              <a:rPr lang="en-US" baseline="0" dirty="0" smtClean="0"/>
              <a:t>Bible is full of principles applied equally, fairly</a:t>
            </a:r>
          </a:p>
          <a:p>
            <a:r>
              <a:rPr lang="en-US" dirty="0" smtClean="0"/>
              <a:t>We don’t take toys</a:t>
            </a:r>
            <a:r>
              <a:rPr lang="en-US" baseline="0" dirty="0" smtClean="0"/>
              <a:t> from one another….If want something, ask for it….Took the toy away….your sibling is more important than things…recognize that…most cases no one gets it….blanket, favorite toy…get to have all own… </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30</a:t>
            </a:fld>
            <a:endParaRPr lang="en-US"/>
          </a:p>
        </p:txBody>
      </p:sp>
    </p:spTree>
    <p:extLst>
      <p:ext uri="{BB962C8B-B14F-4D97-AF65-F5344CB8AC3E}">
        <p14:creationId xmlns:p14="http://schemas.microsoft.com/office/powerpoint/2010/main" val="40331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Developmentally different-Sometimes the behavior must be dealt with….</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31</a:t>
            </a:fld>
            <a:endParaRPr lang="en-US"/>
          </a:p>
        </p:txBody>
      </p:sp>
    </p:spTree>
    <p:extLst>
      <p:ext uri="{BB962C8B-B14F-4D97-AF65-F5344CB8AC3E}">
        <p14:creationId xmlns:p14="http://schemas.microsoft.com/office/powerpoint/2010/main" val="348066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is Chris Deken.  I am the youngest of six children. My husband has four siblings and I am blessed to have five children and now five grandchildren. Home Schooled through grade school&gt;&gt;Lots of sibling interaction-Best training for parenting was in law school-Class on Negotiation, Arbitration and Conflict resolution. </a:t>
            </a:r>
          </a:p>
          <a:p>
            <a:endParaRPr lang="en-US" baseline="0" dirty="0" smtClean="0"/>
          </a:p>
          <a:p>
            <a:r>
              <a:rPr lang="en-US" baseline="0" dirty="0" smtClean="0"/>
              <a:t>RANGE: fighting over toys as toddlers, clothes and makeup and bathroom time as teenage girls</a:t>
            </a:r>
          </a:p>
          <a:p>
            <a:endParaRPr lang="en-US" baseline="0" dirty="0" smtClean="0"/>
          </a:p>
          <a:p>
            <a:r>
              <a:rPr lang="en-US" baseline="0" dirty="0" smtClean="0"/>
              <a:t>After definition, what are some of your stories of </a:t>
            </a:r>
            <a:r>
              <a:rPr lang="en-US" baseline="0" dirty="0" err="1" smtClean="0"/>
              <a:t>sibing</a:t>
            </a:r>
            <a:r>
              <a:rPr lang="en-US" baseline="0" dirty="0" smtClean="0"/>
              <a:t> rivalry? Anybody have recent stories or examples….like this morning?</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2</a:t>
            </a:fld>
            <a:endParaRPr lang="en-US"/>
          </a:p>
        </p:txBody>
      </p:sp>
    </p:spTree>
    <p:extLst>
      <p:ext uri="{BB962C8B-B14F-4D97-AF65-F5344CB8AC3E}">
        <p14:creationId xmlns:p14="http://schemas.microsoft.com/office/powerpoint/2010/main" val="185353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MORAL and ACHIEVEMENT BEHAVIOR…Value no matter what you do,</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32</a:t>
            </a:fld>
            <a:endParaRPr lang="en-US"/>
          </a:p>
        </p:txBody>
      </p:sp>
    </p:spTree>
    <p:extLst>
      <p:ext uri="{BB962C8B-B14F-4D97-AF65-F5344CB8AC3E}">
        <p14:creationId xmlns:p14="http://schemas.microsoft.com/office/powerpoint/2010/main" val="2204910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WILL COMPARE:   different abilities in MATH</a:t>
            </a:r>
          </a:p>
          <a:p>
            <a:r>
              <a:rPr lang="en-US" dirty="0" smtClean="0"/>
              <a:t>MORAL and ACHIEVEMENT BEHAVIOR…Value no matter what you do,</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33</a:t>
            </a:fld>
            <a:endParaRPr lang="en-US"/>
          </a:p>
        </p:txBody>
      </p:sp>
    </p:spTree>
    <p:extLst>
      <p:ext uri="{BB962C8B-B14F-4D97-AF65-F5344CB8AC3E}">
        <p14:creationId xmlns:p14="http://schemas.microsoft.com/office/powerpoint/2010/main" val="195688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DISCIPLINE WHAT DIDN”T SEETRUST that GOD will reveal….</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34</a:t>
            </a:fld>
            <a:endParaRPr lang="en-US"/>
          </a:p>
        </p:txBody>
      </p:sp>
    </p:spTree>
    <p:extLst>
      <p:ext uri="{BB962C8B-B14F-4D97-AF65-F5344CB8AC3E}">
        <p14:creationId xmlns:p14="http://schemas.microsoft.com/office/powerpoint/2010/main" val="190731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RYLIE and ANDIE…DID SHE BITE</a:t>
            </a:r>
            <a:r>
              <a:rPr lang="en-US" baseline="0" dirty="0" smtClean="0"/>
              <a:t> HERSELF?  </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35</a:t>
            </a:fld>
            <a:endParaRPr lang="en-US"/>
          </a:p>
        </p:txBody>
      </p:sp>
    </p:spTree>
    <p:extLst>
      <p:ext uri="{BB962C8B-B14F-4D97-AF65-F5344CB8AC3E}">
        <p14:creationId xmlns:p14="http://schemas.microsoft.com/office/powerpoint/2010/main" val="131944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RYLIE-Andie bit me…</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36</a:t>
            </a:fld>
            <a:endParaRPr lang="en-US"/>
          </a:p>
        </p:txBody>
      </p:sp>
    </p:spTree>
    <p:extLst>
      <p:ext uri="{BB962C8B-B14F-4D97-AF65-F5344CB8AC3E}">
        <p14:creationId xmlns:p14="http://schemas.microsoft.com/office/powerpoint/2010/main" val="4162438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DISCIPLINE WHAT DIDN”T SEE TRUST that GOD will reveal….</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37</a:t>
            </a:fld>
            <a:endParaRPr lang="en-US"/>
          </a:p>
        </p:txBody>
      </p:sp>
    </p:spTree>
    <p:extLst>
      <p:ext uri="{BB962C8B-B14F-4D97-AF65-F5344CB8AC3E}">
        <p14:creationId xmlns:p14="http://schemas.microsoft.com/office/powerpoint/2010/main" val="3646842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 TABLE&gt;&gt;&gt;&gt;AFTER THEY GET OLDER</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38</a:t>
            </a:fld>
            <a:endParaRPr lang="en-US"/>
          </a:p>
        </p:txBody>
      </p:sp>
    </p:spTree>
    <p:extLst>
      <p:ext uri="{BB962C8B-B14F-4D97-AF65-F5344CB8AC3E}">
        <p14:creationId xmlns:p14="http://schemas.microsoft.com/office/powerpoint/2010/main" val="157111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screaming…..Started listening…Then heard the F bomb….Weren’t working it out….</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39</a:t>
            </a:fld>
            <a:endParaRPr lang="en-US"/>
          </a:p>
        </p:txBody>
      </p:sp>
    </p:spTree>
    <p:extLst>
      <p:ext uri="{BB962C8B-B14F-4D97-AF65-F5344CB8AC3E}">
        <p14:creationId xmlns:p14="http://schemas.microsoft.com/office/powerpoint/2010/main" val="198078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 TABLE</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40</a:t>
            </a:fld>
            <a:endParaRPr lang="en-US"/>
          </a:p>
        </p:txBody>
      </p:sp>
    </p:spTree>
    <p:extLst>
      <p:ext uri="{BB962C8B-B14F-4D97-AF65-F5344CB8AC3E}">
        <p14:creationId xmlns:p14="http://schemas.microsoft.com/office/powerpoint/2010/main" val="24739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LOVE to a kid is spelled T-I-M-E</a:t>
            </a:r>
            <a:endParaRPr lang="en-US" b="1" dirty="0"/>
          </a:p>
        </p:txBody>
      </p:sp>
      <p:sp>
        <p:nvSpPr>
          <p:cNvPr id="4" name="Slide Number Placeholder 3"/>
          <p:cNvSpPr>
            <a:spLocks noGrp="1"/>
          </p:cNvSpPr>
          <p:nvPr>
            <p:ph type="sldNum" sz="quarter" idx="10"/>
          </p:nvPr>
        </p:nvSpPr>
        <p:spPr/>
        <p:txBody>
          <a:bodyPr/>
          <a:lstStyle/>
          <a:p>
            <a:fld id="{8C4962E1-3FF5-42BE-BF8E-202B7186F70C}" type="slidenum">
              <a:rPr lang="en-US" smtClean="0"/>
              <a:t>41</a:t>
            </a:fld>
            <a:endParaRPr lang="en-US"/>
          </a:p>
        </p:txBody>
      </p:sp>
    </p:spTree>
    <p:extLst>
      <p:ext uri="{BB962C8B-B14F-4D97-AF65-F5344CB8AC3E}">
        <p14:creationId xmlns:p14="http://schemas.microsoft.com/office/powerpoint/2010/main" val="419293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a:t>
            </a:r>
            <a:r>
              <a:rPr lang="en-US" baseline="0" dirty="0" smtClean="0"/>
              <a:t> is Chris Deken.  I am the youngest of six children. My husband has four siblings and I am blessed to have five children and now five grandchildren. Lots of sibling interaction-Best training for parenting was in law school-Class on Negotiation, Arbitration and Conflict resolution. </a:t>
            </a:r>
          </a:p>
          <a:p>
            <a:endParaRPr lang="en-US" baseline="0" dirty="0" smtClean="0"/>
          </a:p>
          <a:p>
            <a:r>
              <a:rPr lang="en-US" baseline="0" dirty="0" smtClean="0"/>
              <a:t>RANGE: fighting over toys as toddlers, clothes and makeup and bathroom time as teenage girls</a:t>
            </a:r>
          </a:p>
          <a:p>
            <a:endParaRPr lang="en-US" baseline="0" dirty="0" smtClean="0"/>
          </a:p>
          <a:p>
            <a:r>
              <a:rPr lang="en-US" baseline="0" dirty="0" smtClean="0"/>
              <a:t>After definition, what are some of your stories of </a:t>
            </a:r>
            <a:r>
              <a:rPr lang="en-US" baseline="0" dirty="0" err="1" smtClean="0"/>
              <a:t>sibing</a:t>
            </a:r>
            <a:r>
              <a:rPr lang="en-US" baseline="0" dirty="0" smtClean="0"/>
              <a:t> rivalry? Anybody have recent stories or examples….like this morning?</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5</a:t>
            </a:fld>
            <a:endParaRPr lang="en-US"/>
          </a:p>
        </p:txBody>
      </p:sp>
    </p:spTree>
    <p:extLst>
      <p:ext uri="{BB962C8B-B14F-4D97-AF65-F5344CB8AC3E}">
        <p14:creationId xmlns:p14="http://schemas.microsoft.com/office/powerpoint/2010/main" val="1317172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strength of God…</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42</a:t>
            </a:fld>
            <a:endParaRPr lang="en-US"/>
          </a:p>
        </p:txBody>
      </p:sp>
    </p:spTree>
    <p:extLst>
      <p:ext uri="{BB962C8B-B14F-4D97-AF65-F5344CB8AC3E}">
        <p14:creationId xmlns:p14="http://schemas.microsoft.com/office/powerpoint/2010/main" val="208153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strength of God…</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43</a:t>
            </a:fld>
            <a:endParaRPr lang="en-US"/>
          </a:p>
        </p:txBody>
      </p:sp>
    </p:spTree>
    <p:extLst>
      <p:ext uri="{BB962C8B-B14F-4D97-AF65-F5344CB8AC3E}">
        <p14:creationId xmlns:p14="http://schemas.microsoft.com/office/powerpoint/2010/main" val="4149859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r>
              <a:rPr lang="en-US" baseline="0" dirty="0" smtClean="0"/>
              <a:t> Ruth</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44</a:t>
            </a:fld>
            <a:endParaRPr lang="en-US"/>
          </a:p>
        </p:txBody>
      </p:sp>
    </p:spTree>
    <p:extLst>
      <p:ext uri="{BB962C8B-B14F-4D97-AF65-F5344CB8AC3E}">
        <p14:creationId xmlns:p14="http://schemas.microsoft.com/office/powerpoint/2010/main" val="707963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45</a:t>
            </a:fld>
            <a:endParaRPr lang="en-US"/>
          </a:p>
        </p:txBody>
      </p:sp>
    </p:spTree>
    <p:extLst>
      <p:ext uri="{BB962C8B-B14F-4D97-AF65-F5344CB8AC3E}">
        <p14:creationId xmlns:p14="http://schemas.microsoft.com/office/powerpoint/2010/main" val="198657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fighting over a toy,</a:t>
            </a:r>
            <a:r>
              <a:rPr lang="en-US" baseline="0" dirty="0" smtClean="0"/>
              <a:t> or candy….which have their own issues of selfishness and sharing, respecting property, how to go about getting something, stealing…important issues….</a:t>
            </a:r>
          </a:p>
          <a:p>
            <a:endParaRPr lang="en-US" baseline="0" dirty="0" smtClean="0"/>
          </a:p>
          <a:p>
            <a:r>
              <a:rPr lang="en-US" baseline="0" dirty="0" smtClean="0"/>
              <a:t>Older child can verbalize, maybe have more self control….</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6</a:t>
            </a:fld>
            <a:endParaRPr lang="en-US"/>
          </a:p>
        </p:txBody>
      </p:sp>
    </p:spTree>
    <p:extLst>
      <p:ext uri="{BB962C8B-B14F-4D97-AF65-F5344CB8AC3E}">
        <p14:creationId xmlns:p14="http://schemas.microsoft.com/office/powerpoint/2010/main" val="147312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fighting over a toy,</a:t>
            </a:r>
            <a:r>
              <a:rPr lang="en-US" baseline="0" dirty="0" smtClean="0"/>
              <a:t> or candy….which have their own issues of selfishness and sharing, respecting property, how to go about getting something, stealing…important issues….</a:t>
            </a:r>
          </a:p>
          <a:p>
            <a:endParaRPr lang="en-US" baseline="0" dirty="0" smtClean="0"/>
          </a:p>
          <a:p>
            <a:r>
              <a:rPr lang="en-US" baseline="0" dirty="0" smtClean="0"/>
              <a:t>Older child can verbalize, maybe have more self control….</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8</a:t>
            </a:fld>
            <a:endParaRPr lang="en-US"/>
          </a:p>
        </p:txBody>
      </p:sp>
    </p:spTree>
    <p:extLst>
      <p:ext uri="{BB962C8B-B14F-4D97-AF65-F5344CB8AC3E}">
        <p14:creationId xmlns:p14="http://schemas.microsoft.com/office/powerpoint/2010/main" val="174505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t>
            </a:r>
            <a:r>
              <a:rPr lang="en-US" dirty="0" err="1" smtClean="0"/>
              <a:t>Cait</a:t>
            </a:r>
            <a:r>
              <a:rPr lang="en-US" dirty="0" smtClean="0"/>
              <a:t> with</a:t>
            </a:r>
            <a:r>
              <a:rPr lang="en-US" baseline="0" dirty="0" smtClean="0"/>
              <a:t> baby Rory</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9</a:t>
            </a:fld>
            <a:endParaRPr lang="en-US"/>
          </a:p>
        </p:txBody>
      </p:sp>
    </p:spTree>
    <p:extLst>
      <p:ext uri="{BB962C8B-B14F-4D97-AF65-F5344CB8AC3E}">
        <p14:creationId xmlns:p14="http://schemas.microsoft.com/office/powerpoint/2010/main" val="251921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a:t>
            </a:r>
            <a:r>
              <a:rPr lang="en-US" baseline="0" dirty="0" smtClean="0"/>
              <a:t> seated stuff-</a:t>
            </a:r>
          </a:p>
        </p:txBody>
      </p:sp>
      <p:sp>
        <p:nvSpPr>
          <p:cNvPr id="4" name="Slide Number Placeholder 3"/>
          <p:cNvSpPr>
            <a:spLocks noGrp="1"/>
          </p:cNvSpPr>
          <p:nvPr>
            <p:ph type="sldNum" sz="quarter" idx="10"/>
          </p:nvPr>
        </p:nvSpPr>
        <p:spPr/>
        <p:txBody>
          <a:bodyPr/>
          <a:lstStyle/>
          <a:p>
            <a:fld id="{8C4962E1-3FF5-42BE-BF8E-202B7186F70C}" type="slidenum">
              <a:rPr lang="en-US" smtClean="0"/>
              <a:t>10</a:t>
            </a:fld>
            <a:endParaRPr lang="en-US"/>
          </a:p>
        </p:txBody>
      </p:sp>
    </p:spTree>
    <p:extLst>
      <p:ext uri="{BB962C8B-B14F-4D97-AF65-F5344CB8AC3E}">
        <p14:creationId xmlns:p14="http://schemas.microsoft.com/office/powerpoint/2010/main" val="28183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RESPONSIBLE FOR MAKING YOUR CHILD LOVE THEIR SIBLING-Can’t do that…I HAVE NO SURE FIRE REMEDY…Just ideas….based on God’s word who is the perfect parent</a:t>
            </a:r>
            <a:endParaRPr lang="en-US" dirty="0"/>
          </a:p>
        </p:txBody>
      </p:sp>
      <p:sp>
        <p:nvSpPr>
          <p:cNvPr id="4" name="Slide Number Placeholder 3"/>
          <p:cNvSpPr>
            <a:spLocks noGrp="1"/>
          </p:cNvSpPr>
          <p:nvPr>
            <p:ph type="sldNum" sz="quarter" idx="10"/>
          </p:nvPr>
        </p:nvSpPr>
        <p:spPr/>
        <p:txBody>
          <a:bodyPr/>
          <a:lstStyle/>
          <a:p>
            <a:fld id="{8C4962E1-3FF5-42BE-BF8E-202B7186F70C}" type="slidenum">
              <a:rPr lang="en-US" smtClean="0"/>
              <a:t>11</a:t>
            </a:fld>
            <a:endParaRPr lang="en-US"/>
          </a:p>
        </p:txBody>
      </p:sp>
    </p:spTree>
    <p:extLst>
      <p:ext uri="{BB962C8B-B14F-4D97-AF65-F5344CB8AC3E}">
        <p14:creationId xmlns:p14="http://schemas.microsoft.com/office/powerpoint/2010/main" val="255275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4962E1-3FF5-42BE-BF8E-202B7186F70C}" type="slidenum">
              <a:rPr lang="en-US" smtClean="0"/>
              <a:t>15</a:t>
            </a:fld>
            <a:endParaRPr lang="en-US"/>
          </a:p>
        </p:txBody>
      </p:sp>
    </p:spTree>
    <p:extLst>
      <p:ext uri="{BB962C8B-B14F-4D97-AF65-F5344CB8AC3E}">
        <p14:creationId xmlns:p14="http://schemas.microsoft.com/office/powerpoint/2010/main" val="5481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850F1-2087-4AB5-B253-B6C322729C6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30334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850F1-2087-4AB5-B253-B6C322729C6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21761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850F1-2087-4AB5-B253-B6C322729C6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4393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850F1-2087-4AB5-B253-B6C322729C6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7415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850F1-2087-4AB5-B253-B6C322729C6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289566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850F1-2087-4AB5-B253-B6C322729C6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173331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850F1-2087-4AB5-B253-B6C322729C6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421198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850F1-2087-4AB5-B253-B6C322729C6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14033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850F1-2087-4AB5-B253-B6C322729C6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271361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850F1-2087-4AB5-B253-B6C322729C6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229467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850F1-2087-4AB5-B253-B6C322729C6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364B6-AC14-4B36-AF17-EB929F14B408}" type="slidenum">
              <a:rPr lang="en-US" smtClean="0"/>
              <a:t>‹#›</a:t>
            </a:fld>
            <a:endParaRPr lang="en-US"/>
          </a:p>
        </p:txBody>
      </p:sp>
    </p:spTree>
    <p:extLst>
      <p:ext uri="{BB962C8B-B14F-4D97-AF65-F5344CB8AC3E}">
        <p14:creationId xmlns:p14="http://schemas.microsoft.com/office/powerpoint/2010/main" val="256498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850F1-2087-4AB5-B253-B6C322729C6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364B6-AC14-4B36-AF17-EB929F14B408}" type="slidenum">
              <a:rPr lang="en-US" smtClean="0"/>
              <a:t>‹#›</a:t>
            </a:fld>
            <a:endParaRPr lang="en-US"/>
          </a:p>
        </p:txBody>
      </p:sp>
    </p:spTree>
    <p:extLst>
      <p:ext uri="{BB962C8B-B14F-4D97-AF65-F5344CB8AC3E}">
        <p14:creationId xmlns:p14="http://schemas.microsoft.com/office/powerpoint/2010/main" val="47411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869"/>
          </a:xfrm>
        </p:spPr>
        <p:txBody>
          <a:bodyPr>
            <a:normAutofit fontScale="90000"/>
          </a:bodyPr>
          <a:lstStyle/>
          <a:p>
            <a:r>
              <a:rPr lang="en-US" dirty="0" smtClean="0"/>
              <a:t>Sibling Rivalry: Ideas to foster peace/friendship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7909" y="1384663"/>
            <a:ext cx="9588137" cy="4850674"/>
          </a:xfrm>
        </p:spPr>
      </p:pic>
    </p:spTree>
    <p:extLst>
      <p:ext uri="{BB962C8B-B14F-4D97-AF65-F5344CB8AC3E}">
        <p14:creationId xmlns:p14="http://schemas.microsoft.com/office/powerpoint/2010/main" val="1537414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b="1" dirty="0" smtClean="0"/>
              <a:t>Sibling Rivalry: Scope of the Problem: children</a:t>
            </a:r>
            <a:endParaRPr lang="en-US" b="1" dirty="0"/>
          </a:p>
        </p:txBody>
      </p:sp>
      <p:sp>
        <p:nvSpPr>
          <p:cNvPr id="3" name="Content Placeholder 2"/>
          <p:cNvSpPr>
            <a:spLocks noGrp="1"/>
          </p:cNvSpPr>
          <p:nvPr>
            <p:ph idx="1"/>
          </p:nvPr>
        </p:nvSpPr>
        <p:spPr>
          <a:xfrm>
            <a:off x="838200" y="1262743"/>
            <a:ext cx="10515600" cy="4914220"/>
          </a:xfrm>
        </p:spPr>
        <p:txBody>
          <a:bodyPr/>
          <a:lstStyle/>
          <a:p>
            <a:endParaRPr lang="en-US" b="1" dirty="0" smtClean="0"/>
          </a:p>
          <a:p>
            <a:r>
              <a:rPr lang="en-US" b="1" dirty="0" smtClean="0"/>
              <a:t>Deep Issues of identity, love, self-worth</a:t>
            </a:r>
            <a:r>
              <a:rPr lang="en-US" dirty="0" smtClean="0"/>
              <a:t> </a:t>
            </a:r>
            <a:r>
              <a:rPr lang="en-US" b="1" dirty="0" smtClean="0"/>
              <a:t>and significance</a:t>
            </a:r>
          </a:p>
          <a:p>
            <a:endParaRPr lang="en-US" dirty="0" smtClean="0"/>
          </a:p>
          <a:p>
            <a:endParaRPr lang="en-US" dirty="0"/>
          </a:p>
          <a:p>
            <a:r>
              <a:rPr lang="en-US" dirty="0" smtClean="0"/>
              <a:t>A child trying to get needs of love, value and significance met apart from God.  (Like Us) Usually from one or both of the parents….</a:t>
            </a:r>
          </a:p>
          <a:p>
            <a:endParaRPr lang="en-US" dirty="0" smtClean="0"/>
          </a:p>
        </p:txBody>
      </p:sp>
    </p:spTree>
    <p:extLst>
      <p:ext uri="{BB962C8B-B14F-4D97-AF65-F5344CB8AC3E}">
        <p14:creationId xmlns:p14="http://schemas.microsoft.com/office/powerpoint/2010/main" val="177587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b="1" dirty="0" smtClean="0"/>
              <a:t>Sibling Rivalry: Scope of problem for Parents</a:t>
            </a:r>
            <a:endParaRPr lang="en-US" b="1" dirty="0"/>
          </a:p>
        </p:txBody>
      </p:sp>
      <p:sp>
        <p:nvSpPr>
          <p:cNvPr id="3" name="Content Placeholder 2"/>
          <p:cNvSpPr>
            <a:spLocks noGrp="1"/>
          </p:cNvSpPr>
          <p:nvPr>
            <p:ph idx="1"/>
          </p:nvPr>
        </p:nvSpPr>
        <p:spPr>
          <a:xfrm>
            <a:off x="838200" y="1280160"/>
            <a:ext cx="10515600" cy="5024845"/>
          </a:xfrm>
        </p:spPr>
        <p:txBody>
          <a:bodyPr>
            <a:normAutofit lnSpcReduction="10000"/>
          </a:bodyPr>
          <a:lstStyle/>
          <a:p>
            <a:r>
              <a:rPr lang="en-US" dirty="0" smtClean="0"/>
              <a:t>Exhausting, referee, all I do is discipline, nothing seems to work or help….</a:t>
            </a:r>
          </a:p>
          <a:p>
            <a:pPr lvl="1"/>
            <a:r>
              <a:rPr lang="en-US" dirty="0" smtClean="0"/>
              <a:t>Tired, hungry, stressed about other things</a:t>
            </a:r>
          </a:p>
          <a:p>
            <a:endParaRPr lang="en-US" dirty="0"/>
          </a:p>
          <a:p>
            <a:r>
              <a:rPr lang="en-US" dirty="0" smtClean="0"/>
              <a:t>Concern over the heart issues…want them to feel loved and valued because they are….Overwhelmed by the responsibility and feelings of inadequacy</a:t>
            </a:r>
          </a:p>
          <a:p>
            <a:endParaRPr lang="en-US" dirty="0" smtClean="0"/>
          </a:p>
          <a:p>
            <a:endParaRPr lang="en-US" dirty="0"/>
          </a:p>
          <a:p>
            <a:r>
              <a:rPr lang="en-US" dirty="0" smtClean="0"/>
              <a:t>Caveat:</a:t>
            </a:r>
          </a:p>
          <a:p>
            <a:pPr lvl="1"/>
            <a:r>
              <a:rPr lang="en-US" dirty="0" smtClean="0"/>
              <a:t>1 Not responsible to make your child love their sibling</a:t>
            </a:r>
          </a:p>
          <a:p>
            <a:pPr lvl="1"/>
            <a:r>
              <a:rPr lang="en-US" dirty="0" smtClean="0"/>
              <a:t>2 No sure fire remedy, ideas </a:t>
            </a:r>
          </a:p>
          <a:p>
            <a:pPr marL="1371600" lvl="3" indent="0">
              <a:buNone/>
            </a:pPr>
            <a:endParaRPr lang="en-US" dirty="0" smtClean="0"/>
          </a:p>
          <a:p>
            <a:endParaRPr lang="en-US" dirty="0"/>
          </a:p>
        </p:txBody>
      </p:sp>
    </p:spTree>
    <p:extLst>
      <p:ext uri="{BB962C8B-B14F-4D97-AF65-F5344CB8AC3E}">
        <p14:creationId xmlns:p14="http://schemas.microsoft.com/office/powerpoint/2010/main" val="20949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lstStyle/>
          <a:p>
            <a:r>
              <a:rPr lang="en-US" b="1" dirty="0" smtClean="0"/>
              <a:t>Benefits/Encouragement</a:t>
            </a:r>
            <a:endParaRPr lang="en-US" b="1" dirty="0"/>
          </a:p>
        </p:txBody>
      </p:sp>
      <p:sp>
        <p:nvSpPr>
          <p:cNvPr id="3" name="Content Placeholder 2"/>
          <p:cNvSpPr>
            <a:spLocks noGrp="1"/>
          </p:cNvSpPr>
          <p:nvPr>
            <p:ph idx="1"/>
          </p:nvPr>
        </p:nvSpPr>
        <p:spPr>
          <a:xfrm>
            <a:off x="838200" y="1349829"/>
            <a:ext cx="10515600" cy="4827134"/>
          </a:xfrm>
        </p:spPr>
        <p:txBody>
          <a:bodyPr>
            <a:normAutofit fontScale="92500"/>
          </a:bodyPr>
          <a:lstStyle/>
          <a:p>
            <a:pPr lvl="1"/>
            <a:r>
              <a:rPr lang="en-US" dirty="0"/>
              <a:t>Opportunities for Growth: ….Not center of </a:t>
            </a:r>
            <a:r>
              <a:rPr lang="en-US" dirty="0" smtClean="0"/>
              <a:t>the </a:t>
            </a:r>
            <a:r>
              <a:rPr lang="en-US" dirty="0"/>
              <a:t>world…   </a:t>
            </a:r>
          </a:p>
          <a:p>
            <a:pPr marL="457200" lvl="1" indent="0">
              <a:buNone/>
            </a:pPr>
            <a:r>
              <a:rPr lang="en-US" dirty="0"/>
              <a:t>  </a:t>
            </a:r>
          </a:p>
          <a:p>
            <a:pPr lvl="1"/>
            <a:r>
              <a:rPr lang="en-US" dirty="0"/>
              <a:t>Daily laboratory for training in </a:t>
            </a:r>
            <a:r>
              <a:rPr lang="en-US" dirty="0" smtClean="0"/>
              <a:t>relationships-Cooperating, Seeing another’s point of view….Good </a:t>
            </a:r>
            <a:r>
              <a:rPr lang="en-US" dirty="0"/>
              <a:t>relationships </a:t>
            </a:r>
            <a:r>
              <a:rPr lang="en-US" dirty="0" smtClean="0"/>
              <a:t>key</a:t>
            </a:r>
            <a:endParaRPr lang="en-US" dirty="0"/>
          </a:p>
          <a:p>
            <a:pPr marL="457200" lvl="1" indent="0">
              <a:buNone/>
            </a:pPr>
            <a:endParaRPr lang="en-US" dirty="0"/>
          </a:p>
          <a:p>
            <a:pPr lvl="1"/>
            <a:r>
              <a:rPr lang="en-US" dirty="0"/>
              <a:t>Teaching conflict resolution skills, respectful disagreements, </a:t>
            </a:r>
            <a:r>
              <a:rPr lang="en-US" dirty="0" smtClean="0"/>
              <a:t>sharing,  </a:t>
            </a:r>
            <a:endParaRPr lang="en-US" dirty="0"/>
          </a:p>
          <a:p>
            <a:pPr marL="457200" lvl="1" indent="0">
              <a:buNone/>
            </a:pPr>
            <a:endParaRPr lang="en-US" dirty="0"/>
          </a:p>
          <a:p>
            <a:pPr lvl="1"/>
            <a:r>
              <a:rPr lang="en-US" dirty="0" smtClean="0"/>
              <a:t>Teach God’s </a:t>
            </a:r>
            <a:r>
              <a:rPr lang="en-US" dirty="0"/>
              <a:t>view and value of other humans </a:t>
            </a:r>
          </a:p>
          <a:p>
            <a:pPr marL="457200" lvl="1" indent="0">
              <a:buNone/>
            </a:pPr>
            <a:endParaRPr lang="en-US" dirty="0"/>
          </a:p>
          <a:p>
            <a:pPr lvl="1"/>
            <a:r>
              <a:rPr lang="en-US" dirty="0"/>
              <a:t>Potentially a lifelong friend…someone to care for each other when gone</a:t>
            </a:r>
          </a:p>
          <a:p>
            <a:pPr lvl="1"/>
            <a:endParaRPr lang="en-US" dirty="0" smtClean="0"/>
          </a:p>
          <a:p>
            <a:pPr lvl="1"/>
            <a:r>
              <a:rPr lang="en-US" dirty="0" smtClean="0"/>
              <a:t>Significant work!  Help shape eternal beings</a:t>
            </a:r>
          </a:p>
          <a:p>
            <a:pPr lvl="1"/>
            <a:r>
              <a:rPr lang="en-US" dirty="0" smtClean="0"/>
              <a:t>Realistic expectation: sibling rivalry will be an issue but hope is friendship/support</a:t>
            </a:r>
          </a:p>
          <a:p>
            <a:pPr marL="457200" lvl="1" indent="0">
              <a:buNone/>
            </a:pPr>
            <a:endParaRPr lang="en-US" dirty="0"/>
          </a:p>
        </p:txBody>
      </p:sp>
    </p:spTree>
    <p:extLst>
      <p:ext uri="{BB962C8B-B14F-4D97-AF65-F5344CB8AC3E}">
        <p14:creationId xmlns:p14="http://schemas.microsoft.com/office/powerpoint/2010/main" val="31665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
            <a:ext cx="10515600" cy="1166949"/>
          </a:xfrm>
        </p:spPr>
        <p:txBody>
          <a:bodyPr>
            <a:normAutofit fontScale="90000"/>
          </a:bodyPr>
          <a:lstStyle/>
          <a:p>
            <a:r>
              <a:rPr lang="en-US" b="1" dirty="0"/>
              <a:t>Biblical Examples: NEGATIVE</a:t>
            </a:r>
            <a:br>
              <a:rPr lang="en-US" b="1" dirty="0"/>
            </a:br>
            <a:endParaRPr lang="en-US" dirty="0"/>
          </a:p>
        </p:txBody>
      </p:sp>
      <p:sp>
        <p:nvSpPr>
          <p:cNvPr id="3" name="Content Placeholder 2"/>
          <p:cNvSpPr>
            <a:spLocks noGrp="1"/>
          </p:cNvSpPr>
          <p:nvPr>
            <p:ph idx="1"/>
          </p:nvPr>
        </p:nvSpPr>
        <p:spPr>
          <a:xfrm>
            <a:off x="838200" y="1132114"/>
            <a:ext cx="10515600" cy="5468983"/>
          </a:xfrm>
        </p:spPr>
        <p:txBody>
          <a:bodyPr>
            <a:normAutofit/>
          </a:bodyPr>
          <a:lstStyle/>
          <a:p>
            <a:pPr marL="0" indent="0">
              <a:buNone/>
            </a:pPr>
            <a:r>
              <a:rPr lang="en-US" b="1" dirty="0" smtClean="0"/>
              <a:t>Cain and Abel</a:t>
            </a:r>
            <a:r>
              <a:rPr lang="en-US" dirty="0" smtClean="0"/>
              <a:t>:  Jealous that God was pleased with Abel’s offering </a:t>
            </a:r>
          </a:p>
          <a:p>
            <a:pPr marL="0" indent="0">
              <a:buNone/>
            </a:pPr>
            <a:r>
              <a:rPr lang="en-US" sz="1800" dirty="0" smtClean="0"/>
              <a:t>(Gen. 4:1-5)</a:t>
            </a:r>
          </a:p>
          <a:p>
            <a:pPr marL="0" indent="0">
              <a:buNone/>
            </a:pPr>
            <a:endParaRPr lang="en-US" b="1" dirty="0" smtClean="0"/>
          </a:p>
          <a:p>
            <a:pPr marL="0" indent="0">
              <a:buNone/>
            </a:pPr>
            <a:r>
              <a:rPr lang="en-US" b="1" dirty="0" smtClean="0"/>
              <a:t>Jacob and Esau</a:t>
            </a:r>
            <a:r>
              <a:rPr lang="en-US" dirty="0" smtClean="0"/>
              <a:t>: Envy/Jealousy over first born&gt;scheming, deceit </a:t>
            </a:r>
          </a:p>
          <a:p>
            <a:pPr marL="0" indent="0">
              <a:buNone/>
            </a:pPr>
            <a:r>
              <a:rPr lang="en-US" sz="1800" dirty="0" smtClean="0"/>
              <a:t>(Gen. 25-35)</a:t>
            </a:r>
          </a:p>
          <a:p>
            <a:pPr marL="0" indent="0">
              <a:buNone/>
            </a:pPr>
            <a:endParaRPr lang="en-US" dirty="0" smtClean="0"/>
          </a:p>
          <a:p>
            <a:pPr marL="0" indent="0">
              <a:buNone/>
            </a:pPr>
            <a:r>
              <a:rPr lang="en-US" b="1" dirty="0" smtClean="0"/>
              <a:t>Joseph and brothers</a:t>
            </a:r>
            <a:r>
              <a:rPr lang="en-US" dirty="0" smtClean="0"/>
              <a:t>: Jealousy/Envy Father showed distinct favoritism (beautiful robe)  </a:t>
            </a:r>
            <a:r>
              <a:rPr lang="en-US" sz="1800" dirty="0" smtClean="0"/>
              <a:t>(Gen. 30-50)</a:t>
            </a:r>
          </a:p>
          <a:p>
            <a:pPr marL="0" indent="0">
              <a:buNone/>
            </a:pPr>
            <a:r>
              <a:rPr lang="en-US" dirty="0" smtClean="0"/>
              <a:t>Joseph boasted about a dream that brothers would bow down to him.</a:t>
            </a:r>
          </a:p>
          <a:p>
            <a:pPr marL="0" indent="0">
              <a:buNone/>
            </a:pPr>
            <a:endParaRPr lang="en-US" dirty="0" smtClean="0"/>
          </a:p>
          <a:p>
            <a:r>
              <a:rPr lang="en-US" b="1" dirty="0" smtClean="0"/>
              <a:t>Prodigal Son/Older Brother</a:t>
            </a:r>
            <a:r>
              <a:rPr lang="en-US" dirty="0" smtClean="0"/>
              <a:t>: Bitterness, Jealousy </a:t>
            </a:r>
            <a:r>
              <a:rPr lang="en-US" sz="1800" dirty="0" smtClean="0"/>
              <a:t>(Luke 15:11-32)</a:t>
            </a:r>
            <a:endParaRPr lang="en-US" sz="1800" dirty="0"/>
          </a:p>
        </p:txBody>
      </p:sp>
    </p:spTree>
    <p:extLst>
      <p:ext uri="{BB962C8B-B14F-4D97-AF65-F5344CB8AC3E}">
        <p14:creationId xmlns:p14="http://schemas.microsoft.com/office/powerpoint/2010/main" val="2167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fontScale="90000"/>
          </a:bodyPr>
          <a:lstStyle/>
          <a:p>
            <a:r>
              <a:rPr lang="en-US" sz="4000" b="1" dirty="0"/>
              <a:t>Biblical Examples: POSITIVE</a:t>
            </a:r>
            <a:r>
              <a:rPr lang="en-US" b="1" dirty="0"/>
              <a:t/>
            </a:r>
            <a:br>
              <a:rPr lang="en-US" b="1" dirty="0"/>
            </a:br>
            <a:endParaRPr lang="en-US" dirty="0"/>
          </a:p>
        </p:txBody>
      </p:sp>
      <p:sp>
        <p:nvSpPr>
          <p:cNvPr id="3" name="Content Placeholder 2"/>
          <p:cNvSpPr>
            <a:spLocks noGrp="1"/>
          </p:cNvSpPr>
          <p:nvPr>
            <p:ph idx="1"/>
          </p:nvPr>
        </p:nvSpPr>
        <p:spPr>
          <a:xfrm>
            <a:off x="838200" y="1132114"/>
            <a:ext cx="10515600" cy="5044849"/>
          </a:xfrm>
        </p:spPr>
        <p:txBody>
          <a:bodyPr>
            <a:normAutofit/>
          </a:bodyPr>
          <a:lstStyle/>
          <a:p>
            <a:endParaRPr lang="en-US" b="1" dirty="0" smtClean="0"/>
          </a:p>
          <a:p>
            <a:pPr marL="0" indent="0">
              <a:buNone/>
            </a:pPr>
            <a:r>
              <a:rPr lang="en-US" b="1" dirty="0" smtClean="0"/>
              <a:t>Moses and Aaron</a:t>
            </a:r>
            <a:r>
              <a:rPr lang="en-US" dirty="0" smtClean="0"/>
              <a:t>: Worked together doing God’s work a long time</a:t>
            </a:r>
          </a:p>
          <a:p>
            <a:pPr marL="0" indent="0">
              <a:buNone/>
            </a:pPr>
            <a:r>
              <a:rPr lang="en-US" sz="1800" dirty="0" smtClean="0"/>
              <a:t>(Exodus 4: </a:t>
            </a:r>
            <a:r>
              <a:rPr lang="en-US" sz="1800" dirty="0" err="1" smtClean="0"/>
              <a:t>ff</a:t>
            </a:r>
            <a:r>
              <a:rPr lang="en-US" sz="1800" dirty="0" smtClean="0"/>
              <a:t>)</a:t>
            </a:r>
          </a:p>
          <a:p>
            <a:pPr marL="0" indent="0">
              <a:buNone/>
            </a:pPr>
            <a:endParaRPr lang="en-US" dirty="0" smtClean="0"/>
          </a:p>
          <a:p>
            <a:pPr marL="0" indent="0">
              <a:buNone/>
            </a:pPr>
            <a:r>
              <a:rPr lang="en-US" b="1" dirty="0" smtClean="0"/>
              <a:t>Peter/Andrew:</a:t>
            </a:r>
            <a:r>
              <a:rPr lang="en-US" dirty="0" smtClean="0"/>
              <a:t>  Andrew met Jesus first, he brought Peter to Jesus, Both became disciples of Jesus </a:t>
            </a:r>
            <a:r>
              <a:rPr lang="en-US" sz="1900" dirty="0" smtClean="0"/>
              <a:t>(John 1:40-42)</a:t>
            </a:r>
          </a:p>
          <a:p>
            <a:pPr marL="0" indent="0">
              <a:buNone/>
            </a:pPr>
            <a:endParaRPr lang="en-US" dirty="0" smtClean="0"/>
          </a:p>
          <a:p>
            <a:pPr marL="0" indent="0">
              <a:buNone/>
            </a:pPr>
            <a:r>
              <a:rPr lang="en-US" b="1" dirty="0" smtClean="0"/>
              <a:t>Martha, Mary and Lazarus</a:t>
            </a:r>
            <a:r>
              <a:rPr lang="en-US" dirty="0" smtClean="0"/>
              <a:t>: Martha cooked/cleaned, Mary sat at Jesus’ feet…Martha complained…conflicts … overall good relationship.</a:t>
            </a:r>
          </a:p>
          <a:p>
            <a:pPr marL="0" indent="0">
              <a:buNone/>
            </a:pPr>
            <a:r>
              <a:rPr lang="en-US" sz="1900" dirty="0" smtClean="0"/>
              <a:t>(Luke 10:38-42, John 11)</a:t>
            </a:r>
          </a:p>
        </p:txBody>
      </p:sp>
    </p:spTree>
    <p:extLst>
      <p:ext uri="{BB962C8B-B14F-4D97-AF65-F5344CB8AC3E}">
        <p14:creationId xmlns:p14="http://schemas.microsoft.com/office/powerpoint/2010/main" val="30150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a:t>Biblical 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044849"/>
          </a:xfrm>
        </p:spPr>
        <p:txBody>
          <a:bodyPr>
            <a:normAutofit fontScale="92500" lnSpcReduction="20000"/>
          </a:bodyPr>
          <a:lstStyle/>
          <a:p>
            <a:pPr marL="0" indent="0">
              <a:buNone/>
            </a:pPr>
            <a:r>
              <a:rPr lang="en-US" dirty="0" smtClean="0"/>
              <a:t>Common thread: </a:t>
            </a:r>
            <a:r>
              <a:rPr lang="en-US" b="1" dirty="0" smtClean="0"/>
              <a:t>Favoritism</a:t>
            </a:r>
            <a:r>
              <a:rPr lang="en-US" dirty="0" smtClean="0"/>
              <a:t>: Real or Perceived</a:t>
            </a:r>
          </a:p>
          <a:p>
            <a:pPr marL="0" indent="0">
              <a:buNone/>
            </a:pPr>
            <a:endParaRPr lang="en-US" dirty="0" smtClean="0"/>
          </a:p>
          <a:p>
            <a:pPr marL="0" indent="0">
              <a:buNone/>
            </a:pPr>
            <a:r>
              <a:rPr lang="en-US" b="1" dirty="0" smtClean="0"/>
              <a:t>Abel</a:t>
            </a:r>
            <a:r>
              <a:rPr lang="en-US" dirty="0" smtClean="0"/>
              <a:t>: firstborn of flock and fat portions, </a:t>
            </a:r>
            <a:r>
              <a:rPr lang="en-US" b="1" dirty="0" smtClean="0"/>
              <a:t>Cain</a:t>
            </a:r>
            <a:r>
              <a:rPr lang="en-US" dirty="0" smtClean="0"/>
              <a:t>: some of his crops</a:t>
            </a:r>
          </a:p>
          <a:p>
            <a:pPr marL="0" indent="0">
              <a:buNone/>
            </a:pPr>
            <a:r>
              <a:rPr lang="en-US" dirty="0" smtClean="0"/>
              <a:t>God was pleased with Abel’s choice…Cain perceived the different response as favoritism but because of his choice</a:t>
            </a:r>
            <a:endParaRPr lang="en-US" dirty="0"/>
          </a:p>
          <a:p>
            <a:pPr marL="0" indent="0">
              <a:buNone/>
            </a:pPr>
            <a:endParaRPr lang="en-US" dirty="0"/>
          </a:p>
          <a:p>
            <a:pPr marL="0" indent="0">
              <a:buNone/>
            </a:pPr>
            <a:r>
              <a:rPr lang="en-US" dirty="0" smtClean="0"/>
              <a:t> </a:t>
            </a:r>
            <a:r>
              <a:rPr lang="en-US" b="1" dirty="0" smtClean="0"/>
              <a:t>Isaac</a:t>
            </a:r>
            <a:r>
              <a:rPr lang="en-US" dirty="0" smtClean="0"/>
              <a:t> favored Esau as first born, Rachel loved Jacob </a:t>
            </a:r>
            <a:endParaRPr lang="en-US" dirty="0"/>
          </a:p>
          <a:p>
            <a:pPr marL="0" indent="0">
              <a:buNone/>
            </a:pPr>
            <a:r>
              <a:rPr lang="en-US" dirty="0" smtClean="0"/>
              <a:t> </a:t>
            </a:r>
          </a:p>
          <a:p>
            <a:pPr marL="0" indent="0">
              <a:buNone/>
            </a:pPr>
            <a:r>
              <a:rPr lang="en-US" b="1" dirty="0" smtClean="0"/>
              <a:t>Jacob</a:t>
            </a:r>
            <a:r>
              <a:rPr lang="en-US" dirty="0" smtClean="0"/>
              <a:t> favored Joseph because born to wife, Rachel, that Jacob loved</a:t>
            </a:r>
          </a:p>
          <a:p>
            <a:pPr marL="0" indent="0">
              <a:buNone/>
            </a:pPr>
            <a:r>
              <a:rPr lang="en-US" dirty="0" smtClean="0"/>
              <a:t>Joseph boasted about his dream: Lack of Humility</a:t>
            </a:r>
          </a:p>
          <a:p>
            <a:pPr marL="0" indent="0">
              <a:buNone/>
            </a:pPr>
            <a:endParaRPr lang="en-US" dirty="0"/>
          </a:p>
          <a:p>
            <a:pPr marL="0" indent="0">
              <a:buNone/>
            </a:pPr>
            <a:r>
              <a:rPr lang="en-US" b="1" dirty="0" smtClean="0"/>
              <a:t>Older brother </a:t>
            </a:r>
            <a:r>
              <a:rPr lang="en-US" dirty="0" smtClean="0"/>
              <a:t>to prodigal-perceived favoritism by his father</a:t>
            </a:r>
            <a:endParaRPr lang="en-US" dirty="0"/>
          </a:p>
        </p:txBody>
      </p:sp>
    </p:spTree>
    <p:extLst>
      <p:ext uri="{BB962C8B-B14F-4D97-AF65-F5344CB8AC3E}">
        <p14:creationId xmlns:p14="http://schemas.microsoft.com/office/powerpoint/2010/main" val="24200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a:t>Biblical 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044849"/>
          </a:xfrm>
        </p:spPr>
        <p:txBody>
          <a:bodyPr>
            <a:normAutofit/>
          </a:bodyPr>
          <a:lstStyle/>
          <a:p>
            <a:pPr marL="0" indent="0">
              <a:buNone/>
            </a:pPr>
            <a:r>
              <a:rPr lang="en-US" dirty="0" smtClean="0"/>
              <a:t>Common thread: P</a:t>
            </a:r>
            <a:r>
              <a:rPr lang="en-US" b="1" dirty="0" smtClean="0"/>
              <a:t>reference or Favoritism</a:t>
            </a:r>
            <a:r>
              <a:rPr lang="en-US" dirty="0" smtClean="0"/>
              <a:t>: Real or Perceived</a:t>
            </a:r>
          </a:p>
          <a:p>
            <a:pPr marL="0" indent="0">
              <a:buNone/>
            </a:pPr>
            <a:endParaRPr lang="en-US" dirty="0" smtClean="0"/>
          </a:p>
          <a:p>
            <a:pPr marL="0" indent="0">
              <a:buNone/>
            </a:pPr>
            <a:endParaRPr lang="en-US" dirty="0"/>
          </a:p>
          <a:p>
            <a:pPr marL="0" indent="0">
              <a:buNone/>
            </a:pPr>
            <a:r>
              <a:rPr lang="en-US" sz="3600" dirty="0" smtClean="0"/>
              <a:t>Don’t show favoritism</a:t>
            </a:r>
          </a:p>
        </p:txBody>
      </p:sp>
    </p:spTree>
    <p:extLst>
      <p:ext uri="{BB962C8B-B14F-4D97-AF65-F5344CB8AC3E}">
        <p14:creationId xmlns:p14="http://schemas.microsoft.com/office/powerpoint/2010/main" val="231183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742" y="370703"/>
            <a:ext cx="6705600" cy="5700583"/>
          </a:xfrm>
          <a:prstGeom prst="rect">
            <a:avLst/>
          </a:prstGeom>
        </p:spPr>
      </p:pic>
    </p:spTree>
    <p:extLst>
      <p:ext uri="{BB962C8B-B14F-4D97-AF65-F5344CB8AC3E}">
        <p14:creationId xmlns:p14="http://schemas.microsoft.com/office/powerpoint/2010/main" val="840988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19" y="832022"/>
            <a:ext cx="6779740" cy="5181600"/>
          </a:xfrm>
          <a:prstGeom prst="rect">
            <a:avLst/>
          </a:prstGeom>
        </p:spPr>
      </p:pic>
    </p:spTree>
    <p:extLst>
      <p:ext uri="{BB962C8B-B14F-4D97-AF65-F5344CB8AC3E}">
        <p14:creationId xmlns:p14="http://schemas.microsoft.com/office/powerpoint/2010/main" val="3218470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a:t>Biblical 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129349"/>
          </a:xfrm>
        </p:spPr>
        <p:txBody>
          <a:bodyPr>
            <a:normAutofit fontScale="85000" lnSpcReduction="20000"/>
          </a:bodyPr>
          <a:lstStyle/>
          <a:p>
            <a:pPr marL="0" indent="0">
              <a:buNone/>
            </a:pPr>
            <a:r>
              <a:rPr lang="en-US" b="1" dirty="0" smtClean="0"/>
              <a:t>No Favoritism</a:t>
            </a:r>
            <a:r>
              <a:rPr lang="en-US" dirty="0" smtClean="0"/>
              <a:t>: </a:t>
            </a:r>
          </a:p>
          <a:p>
            <a:pPr marL="0" indent="0">
              <a:buNone/>
            </a:pPr>
            <a:endParaRPr lang="en-US" dirty="0" smtClean="0"/>
          </a:p>
          <a:p>
            <a:pPr marL="0" indent="0">
              <a:buNone/>
            </a:pPr>
            <a:r>
              <a:rPr lang="en-US" b="1" dirty="0" smtClean="0"/>
              <a:t>Does this mean Treat equally</a:t>
            </a:r>
            <a:r>
              <a:rPr lang="en-US" dirty="0"/>
              <a:t>? </a:t>
            </a:r>
            <a:r>
              <a:rPr lang="en-US" dirty="0" smtClean="0"/>
              <a:t>Yes when you can </a:t>
            </a:r>
          </a:p>
          <a:p>
            <a:pPr marL="0" indent="0">
              <a:buNone/>
            </a:pPr>
            <a:endParaRPr lang="en-US" dirty="0" smtClean="0"/>
          </a:p>
          <a:p>
            <a:pPr marL="0" indent="0">
              <a:buNone/>
            </a:pPr>
            <a:r>
              <a:rPr lang="en-US" b="1" dirty="0" smtClean="0"/>
              <a:t>Does this mean treat exactly the same</a:t>
            </a:r>
            <a:r>
              <a:rPr lang="en-US" dirty="0" smtClean="0"/>
              <a:t>? No-Impossible and not desirable</a:t>
            </a:r>
          </a:p>
          <a:p>
            <a:pPr marL="0" indent="0">
              <a:buNone/>
            </a:pPr>
            <a:r>
              <a:rPr lang="en-US" dirty="0" smtClean="0"/>
              <a:t>Example</a:t>
            </a:r>
            <a:r>
              <a:rPr lang="en-US" dirty="0"/>
              <a:t>: Flip flops, underwear</a:t>
            </a:r>
            <a:r>
              <a:rPr lang="en-US" dirty="0" smtClean="0"/>
              <a:t>, didn’t videotape 1</a:t>
            </a:r>
            <a:r>
              <a:rPr lang="en-US" baseline="30000" dirty="0" smtClean="0"/>
              <a:t>st</a:t>
            </a:r>
            <a:r>
              <a:rPr lang="en-US" dirty="0" smtClean="0"/>
              <a:t>, did the 2</a:t>
            </a:r>
            <a:r>
              <a:rPr lang="en-US" baseline="30000" dirty="0" smtClean="0"/>
              <a:t>nd</a:t>
            </a:r>
            <a:r>
              <a:rPr lang="en-US" dirty="0" smtClean="0"/>
              <a:t>,  Math, High School parent panel</a:t>
            </a:r>
            <a:endParaRPr lang="en-US" dirty="0"/>
          </a:p>
          <a:p>
            <a:pPr marL="0" indent="0">
              <a:buNone/>
            </a:pPr>
            <a:endParaRPr lang="en-US" b="1" dirty="0" smtClean="0"/>
          </a:p>
          <a:p>
            <a:pPr marL="0" indent="0">
              <a:buNone/>
            </a:pPr>
            <a:endParaRPr lang="en-US" b="1" dirty="0" smtClean="0"/>
          </a:p>
          <a:p>
            <a:pPr marL="0" indent="0">
              <a:buNone/>
            </a:pPr>
            <a:r>
              <a:rPr lang="en-US" b="1" dirty="0" smtClean="0"/>
              <a:t>Treat uniquely</a:t>
            </a:r>
            <a:r>
              <a:rPr lang="en-US" dirty="0" smtClean="0"/>
              <a:t>:   Ac</a:t>
            </a:r>
            <a:r>
              <a:rPr lang="en-US" dirty="0" smtClean="0">
                <a:solidFill>
                  <a:srgbClr val="FF0000"/>
                </a:solidFill>
              </a:rPr>
              <a:t>know</a:t>
            </a:r>
            <a:r>
              <a:rPr lang="en-US" dirty="0" smtClean="0"/>
              <a:t>ledge feelings, (know them)recognize differences in needs, abilities, interests </a:t>
            </a:r>
            <a:r>
              <a:rPr lang="en-US" dirty="0" err="1" smtClean="0"/>
              <a:t>etc</a:t>
            </a:r>
            <a:r>
              <a:rPr lang="en-US" dirty="0" smtClean="0"/>
              <a:t>…KNOWN and LOVED</a:t>
            </a:r>
          </a:p>
          <a:p>
            <a:pPr marL="0" indent="0">
              <a:buNone/>
            </a:pPr>
            <a:r>
              <a:rPr lang="en-US" dirty="0"/>
              <a:t> </a:t>
            </a:r>
            <a:endParaRPr lang="en-US" dirty="0" smtClean="0"/>
          </a:p>
          <a:p>
            <a:pPr marL="0" indent="0">
              <a:buNone/>
            </a:pPr>
            <a:r>
              <a:rPr lang="en-US" dirty="0" smtClean="0"/>
              <a:t>Special needs, Strong willed child-squeaky wheel gets the grease</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9464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0551"/>
          </a:xfrm>
        </p:spPr>
        <p:txBody>
          <a:bodyPr/>
          <a:lstStyle/>
          <a:p>
            <a:r>
              <a:rPr lang="en-US" dirty="0" smtClean="0"/>
              <a:t>Sibling Rivalry</a:t>
            </a:r>
            <a:endParaRPr lang="en-US" dirty="0"/>
          </a:p>
        </p:txBody>
      </p:sp>
      <p:sp>
        <p:nvSpPr>
          <p:cNvPr id="3" name="Content Placeholder 2"/>
          <p:cNvSpPr>
            <a:spLocks noGrp="1"/>
          </p:cNvSpPr>
          <p:nvPr>
            <p:ph idx="1"/>
          </p:nvPr>
        </p:nvSpPr>
        <p:spPr>
          <a:xfrm>
            <a:off x="838200" y="1383957"/>
            <a:ext cx="10515600" cy="4793006"/>
          </a:xfrm>
        </p:spPr>
        <p:txBody>
          <a:bodyPr>
            <a:normAutofit/>
          </a:bodyPr>
          <a:lstStyle/>
          <a:p>
            <a:r>
              <a:rPr lang="en-US" dirty="0" smtClean="0"/>
              <a:t>PRAY/Introduction: </a:t>
            </a:r>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749255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a:t>Biblical 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044849"/>
          </a:xfrm>
        </p:spPr>
        <p:txBody>
          <a:bodyPr>
            <a:normAutofit/>
          </a:bodyPr>
          <a:lstStyle/>
          <a:p>
            <a:pPr marL="0" indent="0">
              <a:buNone/>
            </a:pPr>
            <a:r>
              <a:rPr lang="en-US" dirty="0" smtClean="0"/>
              <a:t>Common thread: P</a:t>
            </a:r>
            <a:r>
              <a:rPr lang="en-US" b="1" dirty="0" smtClean="0"/>
              <a:t>reference or Favoritism</a:t>
            </a:r>
            <a:r>
              <a:rPr lang="en-US" dirty="0" smtClean="0"/>
              <a:t>: Real or Perceived</a:t>
            </a:r>
          </a:p>
          <a:p>
            <a:pPr marL="0" indent="0">
              <a:buNone/>
            </a:pPr>
            <a:endParaRPr lang="en-US" dirty="0" smtClean="0"/>
          </a:p>
          <a:p>
            <a:pPr marL="0" indent="0">
              <a:buNone/>
            </a:pPr>
            <a:endParaRPr lang="en-US" dirty="0"/>
          </a:p>
          <a:p>
            <a:pPr marL="0" indent="0">
              <a:buNone/>
            </a:pPr>
            <a:r>
              <a:rPr lang="en-US" dirty="0" smtClean="0"/>
              <a:t>What if we feel like we have a favorite?  </a:t>
            </a:r>
          </a:p>
          <a:p>
            <a:pPr marL="0" indent="0">
              <a:buNone/>
            </a:pPr>
            <a:endParaRPr lang="en-US" dirty="0"/>
          </a:p>
          <a:p>
            <a:pPr marL="0" indent="0">
              <a:buNone/>
            </a:pPr>
            <a:r>
              <a:rPr lang="en-US" dirty="0" smtClean="0"/>
              <a:t>		 </a:t>
            </a:r>
          </a:p>
        </p:txBody>
      </p:sp>
    </p:spTree>
    <p:extLst>
      <p:ext uri="{BB962C8B-B14F-4D97-AF65-F5344CB8AC3E}">
        <p14:creationId xmlns:p14="http://schemas.microsoft.com/office/powerpoint/2010/main" val="1919414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82831"/>
          </a:xfrm>
        </p:spPr>
        <p:txBody>
          <a:bodyPr/>
          <a:lstStyle/>
          <a:p>
            <a:r>
              <a:rPr lang="en-US" b="1" dirty="0" smtClean="0"/>
              <a:t>Feelings of Favoritism?</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443" b="16443"/>
          <a:stretch>
            <a:fillRect/>
          </a:stretch>
        </p:blipFill>
        <p:spPr>
          <a:xfrm>
            <a:off x="5235575" y="457200"/>
            <a:ext cx="6172200" cy="5499100"/>
          </a:xfrm>
        </p:spPr>
      </p:pic>
      <p:sp>
        <p:nvSpPr>
          <p:cNvPr id="4" name="Text Placeholder 3"/>
          <p:cNvSpPr>
            <a:spLocks noGrp="1"/>
          </p:cNvSpPr>
          <p:nvPr>
            <p:ph type="body" sz="half" idx="2"/>
          </p:nvPr>
        </p:nvSpPr>
        <p:spPr>
          <a:xfrm>
            <a:off x="839788" y="1401289"/>
            <a:ext cx="3932237" cy="4773880"/>
          </a:xfrm>
        </p:spPr>
        <p:txBody>
          <a:bodyPr>
            <a:normAutofit lnSpcReduction="10000"/>
          </a:bodyPr>
          <a:lstStyle/>
          <a:p>
            <a:r>
              <a:rPr lang="en-US" sz="2800" dirty="0" smtClean="0"/>
              <a:t>65% moms/70% dads have favorites but won’t admit</a:t>
            </a:r>
          </a:p>
          <a:p>
            <a:r>
              <a:rPr lang="en-US" sz="2800" dirty="0" smtClean="0"/>
              <a:t>Birth Order, Gender, Appearance, Accomplishments, Personality</a:t>
            </a:r>
          </a:p>
          <a:p>
            <a:r>
              <a:rPr lang="en-US" sz="2800" dirty="0" err="1" smtClean="0"/>
              <a:t>Cait</a:t>
            </a:r>
            <a:r>
              <a:rPr lang="en-US" sz="2800" dirty="0" smtClean="0"/>
              <a:t>- “nothing special”</a:t>
            </a:r>
          </a:p>
          <a:p>
            <a:endParaRPr lang="en-US" sz="2800" dirty="0"/>
          </a:p>
          <a:p>
            <a:r>
              <a:rPr lang="en-US" sz="2800" dirty="0" smtClean="0"/>
              <a:t>Birth order gives rise to different treatment sometimes…</a:t>
            </a:r>
          </a:p>
          <a:p>
            <a:endParaRPr lang="en-US" dirty="0"/>
          </a:p>
          <a:p>
            <a:endParaRPr lang="en-US" dirty="0"/>
          </a:p>
        </p:txBody>
      </p:sp>
    </p:spTree>
    <p:extLst>
      <p:ext uri="{BB962C8B-B14F-4D97-AF65-F5344CB8AC3E}">
        <p14:creationId xmlns:p14="http://schemas.microsoft.com/office/powerpoint/2010/main" val="2083876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smtClean="0"/>
              <a:t>Lean against showing favoritism</a:t>
            </a:r>
            <a:endParaRPr lang="en-US" dirty="0"/>
          </a:p>
        </p:txBody>
      </p:sp>
      <p:sp>
        <p:nvSpPr>
          <p:cNvPr id="3" name="Content Placeholder 2"/>
          <p:cNvSpPr>
            <a:spLocks noGrp="1"/>
          </p:cNvSpPr>
          <p:nvPr>
            <p:ph idx="1"/>
          </p:nvPr>
        </p:nvSpPr>
        <p:spPr>
          <a:xfrm>
            <a:off x="838200" y="1068780"/>
            <a:ext cx="10515600" cy="5108184"/>
          </a:xfrm>
        </p:spPr>
        <p:txBody>
          <a:bodyPr>
            <a:normAutofit fontScale="92500" lnSpcReduction="20000"/>
          </a:bodyPr>
          <a:lstStyle/>
          <a:p>
            <a:pPr marL="0" indent="0">
              <a:buNone/>
            </a:pPr>
            <a:r>
              <a:rPr lang="en-US" dirty="0" smtClean="0"/>
              <a:t>	Fight hard not to show it! -Perception of favoritism feels hurtful….Can’t control it all but can try…</a:t>
            </a:r>
          </a:p>
          <a:p>
            <a:pPr marL="0" indent="0">
              <a:buNone/>
            </a:pPr>
            <a:endParaRPr lang="en-US" dirty="0"/>
          </a:p>
          <a:p>
            <a:pPr marL="0" indent="0">
              <a:buNone/>
            </a:pPr>
            <a:r>
              <a:rPr lang="en-US" dirty="0" smtClean="0"/>
              <a:t>and when know they perceive favoritism…try to explain why….</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“Talking about the situation openly is the best and most direct way to limit resentment. Parents should give reasons the differential treatment is important….Research suggests that differential treatment may have no negative effects when children understand why.”</a:t>
            </a:r>
          </a:p>
          <a:p>
            <a:pPr marL="0" indent="0">
              <a:buNone/>
            </a:pPr>
            <a:endParaRPr lang="en-US" sz="2600" dirty="0" smtClean="0"/>
          </a:p>
          <a:p>
            <a:pPr marL="0" indent="0">
              <a:buNone/>
            </a:pPr>
            <a:r>
              <a:rPr lang="en-US" sz="2600" dirty="0" smtClean="0"/>
              <a:t>(TIME, 10/3/2011, Vol. 178 Issue 13, p 44-50).  </a:t>
            </a:r>
          </a:p>
          <a:p>
            <a:pPr marL="0" indent="0">
              <a:buNone/>
            </a:pPr>
            <a:endParaRPr lang="en-US" sz="2600" dirty="0"/>
          </a:p>
          <a:p>
            <a:pPr marL="0" indent="0">
              <a:buNone/>
            </a:pPr>
            <a:endParaRPr lang="en-US" dirty="0" smtClean="0"/>
          </a:p>
        </p:txBody>
      </p:sp>
    </p:spTree>
    <p:extLst>
      <p:ext uri="{BB962C8B-B14F-4D97-AF65-F5344CB8AC3E}">
        <p14:creationId xmlns:p14="http://schemas.microsoft.com/office/powerpoint/2010/main" val="20751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366"/>
          </a:xfrm>
        </p:spPr>
        <p:txBody>
          <a:bodyPr>
            <a:normAutofit/>
          </a:bodyPr>
          <a:lstStyle/>
          <a:p>
            <a:r>
              <a:rPr lang="en-US" sz="4000" b="1" dirty="0"/>
              <a:t>Biblical 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044849"/>
          </a:xfrm>
        </p:spPr>
        <p:txBody>
          <a:bodyPr>
            <a:normAutofit fontScale="85000" lnSpcReduction="20000"/>
          </a:bodyPr>
          <a:lstStyle/>
          <a:p>
            <a:pPr marL="0" indent="0">
              <a:buNone/>
            </a:pPr>
            <a:r>
              <a:rPr lang="en-US" b="1" dirty="0" smtClean="0"/>
              <a:t>Father of Prodigal and Older brother</a:t>
            </a:r>
            <a:endParaRPr lang="en-US" b="1" dirty="0"/>
          </a:p>
          <a:p>
            <a:pPr marL="0" indent="0">
              <a:buNone/>
            </a:pPr>
            <a:endParaRPr lang="en-US" dirty="0"/>
          </a:p>
          <a:p>
            <a:pPr marL="0" indent="0">
              <a:buNone/>
            </a:pPr>
            <a:r>
              <a:rPr lang="en-US" dirty="0" smtClean="0"/>
              <a:t>“</a:t>
            </a:r>
            <a:r>
              <a:rPr lang="en-US" b="1" baseline="30000" dirty="0"/>
              <a:t>28 </a:t>
            </a:r>
            <a:r>
              <a:rPr lang="en-US" dirty="0"/>
              <a:t>But he </a:t>
            </a:r>
            <a:r>
              <a:rPr lang="en-US" dirty="0" smtClean="0"/>
              <a:t>(older brother) became </a:t>
            </a:r>
            <a:r>
              <a:rPr lang="en-US" dirty="0"/>
              <a:t>angry and was not willing to go in; and his father came out and </a:t>
            </a:r>
            <a:r>
              <a:rPr lang="en-US" i="1" dirty="0"/>
              <a:t>began</a:t>
            </a:r>
            <a:r>
              <a:rPr lang="en-US" dirty="0"/>
              <a:t> pleading with him. </a:t>
            </a:r>
            <a:r>
              <a:rPr lang="en-US" b="1" baseline="30000" dirty="0"/>
              <a:t>29 </a:t>
            </a:r>
            <a:r>
              <a:rPr lang="en-US" dirty="0"/>
              <a:t>But he answered and said to his father, ‘Look! For so many years I have been serving you and I have never </a:t>
            </a:r>
            <a:r>
              <a:rPr lang="en-US" dirty="0" smtClean="0"/>
              <a:t>neglected </a:t>
            </a:r>
            <a:r>
              <a:rPr lang="en-US" dirty="0"/>
              <a:t>a command of yours; and </a:t>
            </a:r>
            <a:r>
              <a:rPr lang="en-US" i="1" dirty="0"/>
              <a:t>yet</a:t>
            </a:r>
            <a:r>
              <a:rPr lang="en-US" dirty="0"/>
              <a:t> you have never given me a young goat, so that I might celebrate with my friends; </a:t>
            </a:r>
            <a:r>
              <a:rPr lang="en-US" b="1" baseline="30000" dirty="0"/>
              <a:t> </a:t>
            </a:r>
            <a:r>
              <a:rPr lang="en-US" dirty="0"/>
              <a:t>but when this son of yours came, who has devoured your </a:t>
            </a:r>
            <a:r>
              <a:rPr lang="en-US" dirty="0" smtClean="0"/>
              <a:t>wealth </a:t>
            </a:r>
            <a:r>
              <a:rPr lang="en-US" dirty="0"/>
              <a:t>with prostitutes, </a:t>
            </a:r>
            <a:r>
              <a:rPr lang="en-US" b="1" dirty="0"/>
              <a:t>you killed the fattened calf for him</a:t>
            </a:r>
            <a:r>
              <a:rPr lang="en-US" b="1" dirty="0" smtClean="0"/>
              <a:t>.’” </a:t>
            </a:r>
            <a:endParaRPr lang="en-US" b="1" dirty="0"/>
          </a:p>
          <a:p>
            <a:pPr marL="0" indent="0">
              <a:buNone/>
            </a:pPr>
            <a:endParaRPr lang="en-US" dirty="0" smtClean="0"/>
          </a:p>
          <a:p>
            <a:pPr marL="0" indent="0">
              <a:buNone/>
            </a:pPr>
            <a:endParaRPr lang="en-US" dirty="0" smtClean="0"/>
          </a:p>
          <a:p>
            <a:pPr marL="0" indent="0">
              <a:buNone/>
            </a:pPr>
            <a:endParaRPr lang="en-US" dirty="0" smtClean="0"/>
          </a:p>
          <a:p>
            <a:r>
              <a:rPr lang="en-US" dirty="0" smtClean="0"/>
              <a:t>And </a:t>
            </a:r>
            <a:r>
              <a:rPr lang="en-US" dirty="0"/>
              <a:t>he said to him, ‘Son, </a:t>
            </a:r>
            <a:r>
              <a:rPr lang="en-US" dirty="0" smtClean="0"/>
              <a:t>you</a:t>
            </a:r>
            <a:r>
              <a:rPr lang="en-US" dirty="0"/>
              <a:t> </a:t>
            </a:r>
            <a:r>
              <a:rPr lang="en-US" dirty="0" smtClean="0"/>
              <a:t>have </a:t>
            </a:r>
            <a:r>
              <a:rPr lang="en-US" dirty="0"/>
              <a:t>always been with me, and all that is mine is yours</a:t>
            </a:r>
            <a:r>
              <a:rPr lang="en-US" dirty="0" smtClean="0"/>
              <a:t>.</a:t>
            </a:r>
            <a:r>
              <a:rPr lang="en-US" b="1" baseline="30000" dirty="0" smtClean="0"/>
              <a:t> </a:t>
            </a:r>
            <a:r>
              <a:rPr lang="en-US" b="1" baseline="30000" dirty="0"/>
              <a:t> </a:t>
            </a:r>
            <a:r>
              <a:rPr lang="en-US" dirty="0"/>
              <a:t>But we had to celebrate and rejoice, for this brother of yours was dead and has begun to live, and was lost and has been found.’”</a:t>
            </a:r>
          </a:p>
          <a:p>
            <a:pPr marL="0" indent="0">
              <a:buNone/>
            </a:pPr>
            <a:r>
              <a:rPr lang="en-US" dirty="0" smtClean="0"/>
              <a:t>	(Luke 15:28-32)</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3262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6988"/>
          </a:xfrm>
        </p:spPr>
        <p:txBody>
          <a:bodyPr>
            <a:normAutofit/>
          </a:bodyPr>
          <a:lstStyle/>
          <a:p>
            <a:r>
              <a:rPr lang="en-US" sz="4000" b="1" dirty="0" smtClean="0"/>
              <a:t>Positive Biblical </a:t>
            </a:r>
            <a:r>
              <a:rPr lang="en-US" sz="4000" b="1" dirty="0"/>
              <a:t>Examples: </a:t>
            </a:r>
            <a:r>
              <a:rPr lang="en-US" sz="4000" b="1" dirty="0" smtClean="0"/>
              <a:t>What can we learn?</a:t>
            </a:r>
            <a:endParaRPr lang="en-US" dirty="0"/>
          </a:p>
        </p:txBody>
      </p:sp>
      <p:sp>
        <p:nvSpPr>
          <p:cNvPr id="3" name="Content Placeholder 2"/>
          <p:cNvSpPr>
            <a:spLocks noGrp="1"/>
          </p:cNvSpPr>
          <p:nvPr>
            <p:ph idx="1"/>
          </p:nvPr>
        </p:nvSpPr>
        <p:spPr>
          <a:xfrm>
            <a:off x="838200" y="1132114"/>
            <a:ext cx="10515600" cy="5044849"/>
          </a:xfrm>
        </p:spPr>
        <p:txBody>
          <a:bodyPr>
            <a:normAutofit fontScale="92500" lnSpcReduction="20000"/>
          </a:bodyPr>
          <a:lstStyle/>
          <a:p>
            <a:pPr marL="0" indent="0">
              <a:buNone/>
            </a:pPr>
            <a:r>
              <a:rPr lang="en-US" b="1" dirty="0" smtClean="0"/>
              <a:t>Common thread:   </a:t>
            </a:r>
            <a:r>
              <a:rPr lang="en-US" dirty="0"/>
              <a:t>All positive examples of sibling relationships had a close relationship with God or </a:t>
            </a:r>
            <a:r>
              <a:rPr lang="en-US" dirty="0" smtClean="0"/>
              <a:t>Jesus and demonstrated humility</a:t>
            </a:r>
            <a:endParaRPr lang="en-US" dirty="0"/>
          </a:p>
          <a:p>
            <a:pPr marL="0" indent="0">
              <a:buNone/>
            </a:pPr>
            <a:endParaRPr lang="en-US" dirty="0" smtClean="0"/>
          </a:p>
          <a:p>
            <a:pPr marL="0" indent="0">
              <a:buNone/>
            </a:pPr>
            <a:r>
              <a:rPr lang="en-US" b="1" dirty="0" smtClean="0"/>
              <a:t>Moses and Aaron</a:t>
            </a:r>
            <a:r>
              <a:rPr lang="en-US" dirty="0" smtClean="0"/>
              <a:t>:  </a:t>
            </a:r>
            <a:r>
              <a:rPr lang="en-US" dirty="0"/>
              <a:t>Aaron probably older brother yet Moses more </a:t>
            </a:r>
            <a:r>
              <a:rPr lang="en-US" dirty="0" smtClean="0"/>
              <a:t>prominent…Aaron </a:t>
            </a:r>
            <a:r>
              <a:rPr lang="en-US" dirty="0"/>
              <a:t>helper to Moses, Moses appreciated Aaron’s strengths and how he complemented Moses</a:t>
            </a:r>
          </a:p>
          <a:p>
            <a:pPr marL="0" indent="0">
              <a:buNone/>
            </a:pPr>
            <a:r>
              <a:rPr lang="en-US" dirty="0" smtClean="0"/>
              <a:t>Moses was a very humble man…more humble than anyone else….</a:t>
            </a:r>
            <a:r>
              <a:rPr lang="en-US" sz="1900" dirty="0" smtClean="0"/>
              <a:t>Numbers 12:3</a:t>
            </a:r>
          </a:p>
          <a:p>
            <a:pPr marL="0" indent="0">
              <a:buNone/>
            </a:pPr>
            <a:endParaRPr lang="en-US" dirty="0"/>
          </a:p>
          <a:p>
            <a:pPr marL="0" indent="0">
              <a:buNone/>
            </a:pPr>
            <a:r>
              <a:rPr lang="en-US" b="1" dirty="0" smtClean="0"/>
              <a:t>Peter and Andrew: </a:t>
            </a:r>
            <a:r>
              <a:rPr lang="en-US" dirty="0"/>
              <a:t>Andrew met Jesus first, recognized Jesus worth …he went to tell Peter,  Peter receives extra attention, training, </a:t>
            </a:r>
            <a:r>
              <a:rPr lang="en-US" dirty="0" smtClean="0"/>
              <a:t>Peter becomes prominent</a:t>
            </a:r>
          </a:p>
          <a:p>
            <a:pPr marL="0" indent="0">
              <a:buNone/>
            </a:pPr>
            <a:endParaRPr lang="en-US" dirty="0"/>
          </a:p>
          <a:p>
            <a:pPr marL="0" indent="0">
              <a:buNone/>
            </a:pPr>
            <a:r>
              <a:rPr lang="en-US" b="1" dirty="0" smtClean="0"/>
              <a:t>Martha and Mary</a:t>
            </a:r>
            <a:r>
              <a:rPr lang="en-US" dirty="0" smtClean="0"/>
              <a:t>: Mary received praise for her choice while Martha was corrected. Yet, Martha tells Mary when Jesus came at death of Lazarus.</a:t>
            </a:r>
          </a:p>
        </p:txBody>
      </p:sp>
    </p:spTree>
    <p:extLst>
      <p:ext uri="{BB962C8B-B14F-4D97-AF65-F5344CB8AC3E}">
        <p14:creationId xmlns:p14="http://schemas.microsoft.com/office/powerpoint/2010/main" val="26398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5674"/>
          </a:xfrm>
        </p:spPr>
        <p:txBody>
          <a:bodyPr>
            <a:normAutofit/>
          </a:bodyPr>
          <a:lstStyle/>
          <a:p>
            <a:r>
              <a:rPr lang="en-US" b="1" dirty="0" smtClean="0"/>
              <a:t>Humility and Love of God </a:t>
            </a:r>
            <a:endParaRPr lang="en-US" dirty="0"/>
          </a:p>
        </p:txBody>
      </p:sp>
      <p:sp>
        <p:nvSpPr>
          <p:cNvPr id="3" name="Content Placeholder 2"/>
          <p:cNvSpPr>
            <a:spLocks noGrp="1"/>
          </p:cNvSpPr>
          <p:nvPr>
            <p:ph idx="1"/>
          </p:nvPr>
        </p:nvSpPr>
        <p:spPr>
          <a:xfrm>
            <a:off x="838200" y="1320800"/>
            <a:ext cx="10515600" cy="4856163"/>
          </a:xfrm>
        </p:spPr>
        <p:txBody>
          <a:bodyPr>
            <a:normAutofit/>
          </a:bodyPr>
          <a:lstStyle/>
          <a:p>
            <a:pPr marL="0" indent="0">
              <a:buNone/>
            </a:pPr>
            <a:r>
              <a:rPr lang="en-US" dirty="0" smtClean="0"/>
              <a:t>Through their relationship with God experienced  his love and humility</a:t>
            </a:r>
            <a:endParaRPr lang="en-US" dirty="0" smtClean="0"/>
          </a:p>
          <a:p>
            <a:pPr marL="0" indent="0">
              <a:buNone/>
            </a:pPr>
            <a:endParaRPr lang="en-US" dirty="0" smtClean="0"/>
          </a:p>
          <a:p>
            <a:pPr marL="0" indent="0">
              <a:buNone/>
            </a:pPr>
            <a:r>
              <a:rPr lang="en-US" dirty="0" smtClean="0"/>
              <a:t>Ultimate </a:t>
            </a:r>
            <a:r>
              <a:rPr lang="en-US" dirty="0" smtClean="0"/>
              <a:t>example of Humility: God (Jesus) on a cross</a:t>
            </a:r>
          </a:p>
          <a:p>
            <a:pPr marL="0" indent="0">
              <a:buNone/>
            </a:pPr>
            <a:endParaRPr lang="en-US" dirty="0" smtClean="0"/>
          </a:p>
          <a:p>
            <a:pPr marL="0" indent="0">
              <a:buNone/>
            </a:pPr>
            <a:r>
              <a:rPr lang="en-US" dirty="0" smtClean="0"/>
              <a:t>Also,</a:t>
            </a:r>
            <a:endParaRPr lang="en-US" dirty="0"/>
          </a:p>
          <a:p>
            <a:pPr marL="0" indent="0">
              <a:buNone/>
            </a:pPr>
            <a:r>
              <a:rPr lang="en-US" dirty="0"/>
              <a:t> </a:t>
            </a:r>
            <a:r>
              <a:rPr lang="en-US" dirty="0" smtClean="0"/>
              <a:t>  Ultimate Love displayed on the cross</a:t>
            </a:r>
          </a:p>
          <a:p>
            <a:pPr marL="0" indent="0">
              <a:buNone/>
            </a:pPr>
            <a:endParaRPr lang="en-US" dirty="0"/>
          </a:p>
        </p:txBody>
      </p:sp>
    </p:spTree>
    <p:extLst>
      <p:ext uri="{BB962C8B-B14F-4D97-AF65-F5344CB8AC3E}">
        <p14:creationId xmlns:p14="http://schemas.microsoft.com/office/powerpoint/2010/main" val="3297733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a:t>
            </a:r>
            <a:endParaRPr lang="en-US" dirty="0"/>
          </a:p>
        </p:txBody>
      </p:sp>
      <p:sp>
        <p:nvSpPr>
          <p:cNvPr id="3" name="Content Placeholder 2"/>
          <p:cNvSpPr>
            <a:spLocks noGrp="1"/>
          </p:cNvSpPr>
          <p:nvPr>
            <p:ph idx="1"/>
          </p:nvPr>
        </p:nvSpPr>
        <p:spPr>
          <a:xfrm>
            <a:off x="838200" y="1262743"/>
            <a:ext cx="10515600" cy="4914220"/>
          </a:xfrm>
        </p:spPr>
        <p:txBody>
          <a:bodyPr>
            <a:normAutofit fontScale="85000" lnSpcReduction="20000"/>
          </a:bodyPr>
          <a:lstStyle/>
          <a:p>
            <a:r>
              <a:rPr lang="en-US" b="1" dirty="0"/>
              <a:t>Point our children  to God to learn humility and perfect love</a:t>
            </a:r>
          </a:p>
          <a:p>
            <a:r>
              <a:rPr lang="en-US" dirty="0" smtClean="0"/>
              <a:t>How is God’s example of humility and love he demonstrated on the cross connected to sibling rivalry? </a:t>
            </a:r>
          </a:p>
          <a:p>
            <a:r>
              <a:rPr lang="en-US" b="1" dirty="0" smtClean="0"/>
              <a:t>Humility</a:t>
            </a:r>
            <a:r>
              <a:rPr lang="en-US" dirty="0" smtClean="0"/>
              <a:t>: </a:t>
            </a:r>
            <a:r>
              <a:rPr lang="en-US" dirty="0"/>
              <a:t>Calls us to treat others-(incl. siblings) </a:t>
            </a:r>
            <a:r>
              <a:rPr lang="en-US" dirty="0" smtClean="0"/>
              <a:t>with humility</a:t>
            </a:r>
            <a:endParaRPr lang="en-US" dirty="0"/>
          </a:p>
          <a:p>
            <a:r>
              <a:rPr lang="en-US" dirty="0"/>
              <a:t>Do nothing from selfishness or empty conceit, but with humility of mind </a:t>
            </a:r>
            <a:r>
              <a:rPr lang="en-US" b="1" dirty="0"/>
              <a:t>regard</a:t>
            </a:r>
            <a:r>
              <a:rPr lang="en-US" dirty="0"/>
              <a:t> </a:t>
            </a:r>
            <a:r>
              <a:rPr lang="en-US" b="1" dirty="0"/>
              <a:t>one</a:t>
            </a:r>
            <a:r>
              <a:rPr lang="en-US" dirty="0"/>
              <a:t> </a:t>
            </a:r>
            <a:r>
              <a:rPr lang="en-US" b="1" dirty="0"/>
              <a:t>another</a:t>
            </a:r>
            <a:r>
              <a:rPr lang="en-US" dirty="0"/>
              <a:t> as more important than yourselves; do not </a:t>
            </a:r>
            <a:r>
              <a:rPr lang="en-US" i="1" dirty="0"/>
              <a:t>merely</a:t>
            </a:r>
            <a:r>
              <a:rPr lang="en-US" dirty="0"/>
              <a:t> look out for your own personal interests, but also for the interests of others. </a:t>
            </a:r>
            <a:r>
              <a:rPr lang="en-US" sz="1800" dirty="0"/>
              <a:t>(Phil. 2:3-4)</a:t>
            </a:r>
          </a:p>
          <a:p>
            <a:endParaRPr lang="en-US" dirty="0" smtClean="0"/>
          </a:p>
          <a:p>
            <a:r>
              <a:rPr lang="en-US" b="1" dirty="0" smtClean="0"/>
              <a:t>Love of God </a:t>
            </a:r>
            <a:r>
              <a:rPr lang="en-US" dirty="0" smtClean="0"/>
              <a:t>&gt;</a:t>
            </a:r>
            <a:r>
              <a:rPr lang="en-US" b="1" dirty="0"/>
              <a:t>Issues of identity, love and self-worth</a:t>
            </a:r>
            <a:r>
              <a:rPr lang="en-US" dirty="0"/>
              <a:t>-  </a:t>
            </a:r>
          </a:p>
          <a:p>
            <a:r>
              <a:rPr lang="en-US" dirty="0" smtClean="0"/>
              <a:t>Can love others siblings, forebear with others, give up </a:t>
            </a:r>
            <a:r>
              <a:rPr lang="en-US" dirty="0" err="1" smtClean="0"/>
              <a:t>rights,etc</a:t>
            </a:r>
            <a:r>
              <a:rPr lang="en-US" dirty="0" smtClean="0"/>
              <a:t>…when draw strength from love of God…</a:t>
            </a:r>
          </a:p>
          <a:p>
            <a:endParaRPr lang="en-US" dirty="0" smtClean="0"/>
          </a:p>
          <a:p>
            <a:r>
              <a:rPr lang="en-US" dirty="0" smtClean="0"/>
              <a:t>Communicate God’s perfect love and our </a:t>
            </a:r>
            <a:r>
              <a:rPr lang="en-US" dirty="0"/>
              <a:t>love </a:t>
            </a:r>
            <a:r>
              <a:rPr lang="en-US" dirty="0" smtClean="0"/>
              <a:t>…HOW? feel like a favorite-Not as above or against others but so valued. </a:t>
            </a:r>
            <a:r>
              <a:rPr lang="en-US" dirty="0" err="1" smtClean="0"/>
              <a:t>Eg</a:t>
            </a:r>
            <a:r>
              <a:rPr lang="en-US" dirty="0" smtClean="0"/>
              <a:t>. Favorite middle child</a:t>
            </a:r>
            <a:endParaRPr lang="en-US" dirty="0"/>
          </a:p>
        </p:txBody>
      </p:sp>
    </p:spTree>
    <p:extLst>
      <p:ext uri="{BB962C8B-B14F-4D97-AF65-F5344CB8AC3E}">
        <p14:creationId xmlns:p14="http://schemas.microsoft.com/office/powerpoint/2010/main" val="9930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a:t>
            </a:r>
            <a:endParaRPr lang="en-US" dirty="0"/>
          </a:p>
        </p:txBody>
      </p:sp>
      <p:sp>
        <p:nvSpPr>
          <p:cNvPr id="3" name="Content Placeholder 2"/>
          <p:cNvSpPr>
            <a:spLocks noGrp="1"/>
          </p:cNvSpPr>
          <p:nvPr>
            <p:ph idx="1"/>
          </p:nvPr>
        </p:nvSpPr>
        <p:spPr>
          <a:xfrm>
            <a:off x="838200" y="1262743"/>
            <a:ext cx="10515600" cy="4914220"/>
          </a:xfrm>
        </p:spPr>
        <p:txBody>
          <a:bodyPr>
            <a:normAutofit/>
          </a:bodyPr>
          <a:lstStyle/>
          <a:p>
            <a:r>
              <a:rPr lang="en-US" b="1" dirty="0" smtClean="0"/>
              <a:t>We’re EACH GOD’s FAVORITE!</a:t>
            </a:r>
          </a:p>
          <a:p>
            <a:r>
              <a:rPr lang="en-US" dirty="0" smtClean="0"/>
              <a:t>If you were the only person, Jesus would have died for you…</a:t>
            </a:r>
          </a:p>
          <a:p>
            <a:endParaRPr lang="en-US" b="1" dirty="0"/>
          </a:p>
          <a:p>
            <a:r>
              <a:rPr lang="en-US" b="1" dirty="0" smtClean="0"/>
              <a:t>99 sheep…Goes after the lost one…..(Luke 15)</a:t>
            </a:r>
          </a:p>
          <a:p>
            <a:endParaRPr lang="en-US" b="1" dirty="0"/>
          </a:p>
          <a:p>
            <a:r>
              <a:rPr lang="en-US" b="1" dirty="0" smtClean="0"/>
              <a:t>Infinite-so can be fully know, fully attended to, fully and perfectly loved</a:t>
            </a:r>
          </a:p>
          <a:p>
            <a:pPr marL="0" indent="0">
              <a:buNone/>
            </a:pPr>
            <a:endParaRPr lang="en-US" b="1" dirty="0"/>
          </a:p>
        </p:txBody>
      </p:sp>
    </p:spTree>
    <p:extLst>
      <p:ext uri="{BB962C8B-B14F-4D97-AF65-F5344CB8AC3E}">
        <p14:creationId xmlns:p14="http://schemas.microsoft.com/office/powerpoint/2010/main" val="1514424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a:t>
            </a:r>
            <a:endParaRPr lang="en-US" dirty="0"/>
          </a:p>
        </p:txBody>
      </p:sp>
      <p:sp>
        <p:nvSpPr>
          <p:cNvPr id="3" name="Content Placeholder 2"/>
          <p:cNvSpPr>
            <a:spLocks noGrp="1"/>
          </p:cNvSpPr>
          <p:nvPr>
            <p:ph idx="1"/>
          </p:nvPr>
        </p:nvSpPr>
        <p:spPr>
          <a:xfrm>
            <a:off x="838200" y="1262743"/>
            <a:ext cx="10515600" cy="4914220"/>
          </a:xfrm>
        </p:spPr>
        <p:txBody>
          <a:bodyPr>
            <a:normAutofit/>
          </a:bodyPr>
          <a:lstStyle/>
          <a:p>
            <a:r>
              <a:rPr lang="en-US" b="1" dirty="0" smtClean="0"/>
              <a:t>Summary: Don’t show favoritism, </a:t>
            </a:r>
          </a:p>
          <a:p>
            <a:r>
              <a:rPr lang="en-US" dirty="0" smtClean="0"/>
              <a:t>Try to </a:t>
            </a:r>
            <a:r>
              <a:rPr lang="en-US" b="1" dirty="0" smtClean="0"/>
              <a:t>Treat equally </a:t>
            </a:r>
            <a:r>
              <a:rPr lang="en-US" dirty="0" smtClean="0"/>
              <a:t>…</a:t>
            </a:r>
            <a:r>
              <a:rPr lang="en-US" b="1" dirty="0"/>
              <a:t>Treat </a:t>
            </a:r>
            <a:r>
              <a:rPr lang="en-US" b="1" dirty="0" smtClean="0"/>
              <a:t>Uniquely </a:t>
            </a:r>
            <a:r>
              <a:rPr lang="en-US" dirty="0" smtClean="0"/>
              <a:t>(acknowledge/celebrate  differences)</a:t>
            </a:r>
          </a:p>
          <a:p>
            <a:r>
              <a:rPr lang="en-US" dirty="0" smtClean="0"/>
              <a:t>When treat differently be able to </a:t>
            </a:r>
            <a:r>
              <a:rPr lang="en-US" b="1" dirty="0" smtClean="0"/>
              <a:t>EXPLAIN…</a:t>
            </a:r>
          </a:p>
          <a:p>
            <a:r>
              <a:rPr lang="en-US" b="1" dirty="0" smtClean="0"/>
              <a:t>Address even perceived unfairness</a:t>
            </a:r>
            <a:r>
              <a:rPr lang="en-US" dirty="0" smtClean="0"/>
              <a:t>….</a:t>
            </a:r>
          </a:p>
          <a:p>
            <a:endParaRPr lang="en-US" dirty="0"/>
          </a:p>
          <a:p>
            <a:r>
              <a:rPr lang="en-US" dirty="0" smtClean="0"/>
              <a:t>Try to be fair/don’t expect perfect fairness</a:t>
            </a:r>
          </a:p>
          <a:p>
            <a:endParaRPr lang="en-US" dirty="0" smtClean="0"/>
          </a:p>
          <a:p>
            <a:r>
              <a:rPr lang="en-US" b="1" dirty="0" smtClean="0"/>
              <a:t>Point to God: Communicate his unfathomable love, his example of humility and his call to imitate him in love and humility….</a:t>
            </a:r>
            <a:endParaRPr lang="en-US" b="1" dirty="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2699546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endParaRPr lang="en-US" b="1" dirty="0"/>
          </a:p>
          <a:p>
            <a:r>
              <a:rPr lang="en-US" b="1" dirty="0" smtClean="0"/>
              <a:t>To express love -Delight in the child/children God has given you </a:t>
            </a:r>
          </a:p>
          <a:p>
            <a:endParaRPr lang="en-US" b="1" dirty="0"/>
          </a:p>
          <a:p>
            <a:pPr lvl="1"/>
            <a:r>
              <a:rPr lang="en-US" b="1" dirty="0" smtClean="0"/>
              <a:t>I know you and love who you are: You each are my favorites</a:t>
            </a:r>
          </a:p>
          <a:p>
            <a:pPr lvl="1"/>
            <a:endParaRPr lang="en-US" b="1" dirty="0"/>
          </a:p>
          <a:p>
            <a:pPr lvl="2"/>
            <a:r>
              <a:rPr lang="en-US" b="1" dirty="0" smtClean="0"/>
              <a:t>Children are a gift (Psalm 127:3)</a:t>
            </a:r>
          </a:p>
          <a:p>
            <a:pPr lvl="2"/>
            <a:endParaRPr lang="en-US" b="1" dirty="0"/>
          </a:p>
          <a:p>
            <a:pPr lvl="2"/>
            <a:r>
              <a:rPr lang="en-US" b="1" dirty="0" smtClean="0"/>
              <a:t>Study them, listen, marvel how God made them</a:t>
            </a:r>
          </a:p>
          <a:p>
            <a:pPr lvl="2"/>
            <a:endParaRPr lang="en-US" b="1" dirty="0"/>
          </a:p>
          <a:p>
            <a:pPr lvl="2"/>
            <a:r>
              <a:rPr lang="en-US" b="1" dirty="0" smtClean="0"/>
              <a:t>Maintain this perspective even in the difficult, hard, painful stuff</a:t>
            </a:r>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22496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09" y="-11780"/>
            <a:ext cx="7478433" cy="6508258"/>
          </a:xfrm>
          <a:prstGeom prst="rect">
            <a:avLst/>
          </a:prstGeom>
        </p:spPr>
      </p:pic>
    </p:spTree>
    <p:extLst>
      <p:ext uri="{BB962C8B-B14F-4D97-AF65-F5344CB8AC3E}">
        <p14:creationId xmlns:p14="http://schemas.microsoft.com/office/powerpoint/2010/main" val="568072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endParaRPr lang="en-US" b="1" dirty="0"/>
          </a:p>
          <a:p>
            <a:r>
              <a:rPr lang="en-US" b="1" dirty="0" smtClean="0"/>
              <a:t>Principle based: Fair because without regard to the person </a:t>
            </a:r>
          </a:p>
          <a:p>
            <a:endParaRPr lang="en-US" b="1" dirty="0"/>
          </a:p>
          <a:p>
            <a:pPr lvl="1"/>
            <a:r>
              <a:rPr lang="en-US" b="1" dirty="0" smtClean="0"/>
              <a:t>Ex: Don’t take toys, clothes without asking-Gets enforced no matter who</a:t>
            </a:r>
          </a:p>
          <a:p>
            <a:endParaRPr lang="en-US" b="1" dirty="0" smtClean="0"/>
          </a:p>
          <a:p>
            <a:endParaRPr lang="en-US" b="1" dirty="0"/>
          </a:p>
          <a:p>
            <a:pPr lvl="1"/>
            <a:r>
              <a:rPr lang="en-US" b="1" dirty="0" smtClean="0"/>
              <a:t>Cain/Abel:  Abel chose well:  </a:t>
            </a:r>
          </a:p>
          <a:p>
            <a:pPr lvl="1"/>
            <a:r>
              <a:rPr lang="en-US" b="1" u="sng" dirty="0" smtClean="0"/>
              <a:t>Principle</a:t>
            </a:r>
            <a:r>
              <a:rPr lang="en-US" dirty="0" smtClean="0"/>
              <a:t>: </a:t>
            </a:r>
            <a:r>
              <a:rPr lang="en-US" b="1" dirty="0" smtClean="0"/>
              <a:t>Choose well it will go well-Peace in righteousness </a:t>
            </a:r>
          </a:p>
          <a:p>
            <a:pPr lvl="1"/>
            <a:r>
              <a:rPr lang="en-US" dirty="0" smtClean="0"/>
              <a:t>-not </a:t>
            </a:r>
            <a:r>
              <a:rPr lang="en-US" dirty="0"/>
              <a:t>always easy</a:t>
            </a:r>
          </a:p>
          <a:p>
            <a:pPr lvl="1"/>
            <a:endParaRPr lang="en-US" b="1" dirty="0" smtClean="0"/>
          </a:p>
          <a:p>
            <a:endParaRPr lang="en-US" b="1" dirty="0" smtClean="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19746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endParaRPr lang="en-US" b="1" dirty="0"/>
          </a:p>
          <a:p>
            <a:r>
              <a:rPr lang="en-US" b="1" dirty="0" smtClean="0"/>
              <a:t>Deal with our children’s heart rather than only behavior:</a:t>
            </a:r>
          </a:p>
          <a:p>
            <a:endParaRPr lang="en-US" b="1" dirty="0"/>
          </a:p>
          <a:p>
            <a:pPr lvl="1"/>
            <a:r>
              <a:rPr lang="en-US" dirty="0"/>
              <a:t>Are you sad, angry? What are you feeling</a:t>
            </a:r>
            <a:r>
              <a:rPr lang="en-US" dirty="0" smtClean="0"/>
              <a:t>? (maybe not always)</a:t>
            </a:r>
          </a:p>
          <a:p>
            <a:pPr lvl="1"/>
            <a:endParaRPr lang="en-US" dirty="0"/>
          </a:p>
          <a:p>
            <a:pPr lvl="1"/>
            <a:r>
              <a:rPr lang="en-US" dirty="0" smtClean="0"/>
              <a:t>Who had the toy first? VS Who ar</a:t>
            </a:r>
            <a:r>
              <a:rPr lang="en-US" dirty="0"/>
              <a:t>e</a:t>
            </a:r>
            <a:r>
              <a:rPr lang="en-US" dirty="0" smtClean="0"/>
              <a:t> you thinking of right now? yourself or others?</a:t>
            </a:r>
          </a:p>
          <a:p>
            <a:pPr lvl="1"/>
            <a:endParaRPr lang="en-US" dirty="0"/>
          </a:p>
          <a:p>
            <a:pPr marL="457200" lvl="1" indent="0">
              <a:buNone/>
            </a:pPr>
            <a:endParaRPr lang="en-US" b="1" dirty="0" smtClean="0"/>
          </a:p>
          <a:p>
            <a:pPr lvl="1"/>
            <a:r>
              <a:rPr lang="en-US" dirty="0" smtClean="0"/>
              <a:t>What are some ways could serve your sibling? Will this be hard?  </a:t>
            </a:r>
          </a:p>
          <a:p>
            <a:pPr lvl="1"/>
            <a:endParaRPr lang="en-US" dirty="0"/>
          </a:p>
          <a:p>
            <a:pPr lvl="1"/>
            <a:endParaRPr lang="en-US" b="1" dirty="0" smtClean="0"/>
          </a:p>
          <a:p>
            <a:pPr lvl="1"/>
            <a:endParaRPr lang="en-US" b="1" dirty="0"/>
          </a:p>
          <a:p>
            <a:pPr marL="457200" lvl="1" indent="0">
              <a:buNone/>
            </a:pPr>
            <a:endParaRPr lang="en-US" b="1" dirty="0"/>
          </a:p>
          <a:p>
            <a:pPr marL="0" indent="0">
              <a:buNone/>
            </a:pPr>
            <a:endParaRPr lang="en-US" b="1" dirty="0" smtClean="0"/>
          </a:p>
        </p:txBody>
      </p:sp>
    </p:spTree>
    <p:extLst>
      <p:ext uri="{BB962C8B-B14F-4D97-AF65-F5344CB8AC3E}">
        <p14:creationId xmlns:p14="http://schemas.microsoft.com/office/powerpoint/2010/main" val="7366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r>
              <a:rPr lang="en-US" b="1" dirty="0" smtClean="0"/>
              <a:t>Distinguish between behavior and identity: </a:t>
            </a:r>
          </a:p>
          <a:p>
            <a:r>
              <a:rPr lang="en-US" b="1" dirty="0" smtClean="0"/>
              <a:t>Our children’s Worth is in God’s never changing view as his beloved-without regard to behavior</a:t>
            </a:r>
          </a:p>
          <a:p>
            <a:endParaRPr lang="en-US" b="1" dirty="0"/>
          </a:p>
          <a:p>
            <a:pPr lvl="1"/>
            <a:r>
              <a:rPr lang="en-US" dirty="0" smtClean="0"/>
              <a:t> In our speech, don’t connect worth with performance.  (He’s such a good boy, he got all A’s or she is so good because she obeyed mommy)</a:t>
            </a:r>
          </a:p>
          <a:p>
            <a:pPr lvl="1"/>
            <a:endParaRPr lang="en-US" dirty="0"/>
          </a:p>
          <a:p>
            <a:pPr lvl="1"/>
            <a:r>
              <a:rPr lang="en-US" dirty="0" smtClean="0"/>
              <a:t>“That was a great choice you made to work hard or to listen to daddy.” “So cool how you gave up your turn to use the car this weekend…”</a:t>
            </a:r>
          </a:p>
          <a:p>
            <a:pPr lvl="1"/>
            <a:endParaRPr lang="en-US" dirty="0"/>
          </a:p>
          <a:p>
            <a:pPr marL="0" indent="0">
              <a:buNone/>
            </a:pPr>
            <a:endParaRPr lang="en-US" dirty="0"/>
          </a:p>
          <a:p>
            <a:pPr marL="0" indent="0">
              <a:buNone/>
            </a:pPr>
            <a:endParaRPr lang="en-US" b="1" dirty="0" smtClean="0"/>
          </a:p>
        </p:txBody>
      </p:sp>
    </p:spTree>
    <p:extLst>
      <p:ext uri="{BB962C8B-B14F-4D97-AF65-F5344CB8AC3E}">
        <p14:creationId xmlns:p14="http://schemas.microsoft.com/office/powerpoint/2010/main" val="16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normAutofit/>
          </a:bodyPr>
          <a:lstStyle/>
          <a:p>
            <a:r>
              <a:rPr lang="en-US" b="1" dirty="0" smtClean="0"/>
              <a:t>Comparison</a:t>
            </a:r>
            <a:endParaRPr lang="en-US" b="1" dirty="0"/>
          </a:p>
          <a:p>
            <a:pPr lvl="1"/>
            <a:r>
              <a:rPr lang="en-US" dirty="0" smtClean="0"/>
              <a:t>Not usually a good thing-(Why can’t you be like your sibling?) Favorable&gt;pride, Unfavorable&gt;dejection, anger </a:t>
            </a:r>
          </a:p>
          <a:p>
            <a:pPr lvl="1"/>
            <a:endParaRPr lang="en-US" dirty="0" smtClean="0"/>
          </a:p>
          <a:p>
            <a:pPr lvl="1"/>
            <a:r>
              <a:rPr lang="en-US" dirty="0" smtClean="0"/>
              <a:t>They </a:t>
            </a:r>
            <a:r>
              <a:rPr lang="en-US" dirty="0"/>
              <a:t>will compare themselves. </a:t>
            </a:r>
            <a:r>
              <a:rPr lang="en-US" dirty="0" smtClean="0"/>
              <a:t>Will struggle with envy-Others will get attention and praise-Opportunities to talk about how God designed them:  </a:t>
            </a:r>
          </a:p>
          <a:p>
            <a:pPr lvl="2"/>
            <a:r>
              <a:rPr lang="en-US" sz="3200" dirty="0" smtClean="0"/>
              <a:t>GOD’s Masterpiece: POEMA</a:t>
            </a:r>
            <a:r>
              <a:rPr lang="en-US" dirty="0" smtClean="0"/>
              <a:t>. (Eph.2:10) “For </a:t>
            </a:r>
            <a:r>
              <a:rPr lang="en-US" dirty="0"/>
              <a:t>we are God’s masterpiece. He has created us anew in Christ Jesus, so we can do the good things he planned for us long </a:t>
            </a:r>
            <a:r>
              <a:rPr lang="en-US" dirty="0" smtClean="0"/>
              <a:t>ago.”</a:t>
            </a:r>
          </a:p>
          <a:p>
            <a:pPr lvl="2"/>
            <a:endParaRPr lang="en-US" dirty="0" smtClean="0"/>
          </a:p>
          <a:p>
            <a:pPr lvl="2"/>
            <a:endParaRPr lang="en-US" dirty="0" smtClean="0"/>
          </a:p>
          <a:p>
            <a:pPr lvl="1"/>
            <a:r>
              <a:rPr lang="en-US" dirty="0" smtClean="0"/>
              <a:t>Emphasize cooperation over competition</a:t>
            </a:r>
          </a:p>
          <a:p>
            <a:pPr marL="0" indent="0">
              <a:buNone/>
            </a:pPr>
            <a:endParaRPr lang="en-US" dirty="0"/>
          </a:p>
          <a:p>
            <a:pPr marL="0" indent="0">
              <a:buNone/>
            </a:pPr>
            <a:endParaRPr lang="en-US" b="1" dirty="0" smtClean="0"/>
          </a:p>
        </p:txBody>
      </p:sp>
    </p:spTree>
    <p:extLst>
      <p:ext uri="{BB962C8B-B14F-4D97-AF65-F5344CB8AC3E}">
        <p14:creationId xmlns:p14="http://schemas.microsoft.com/office/powerpoint/2010/main" val="22169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normAutofit fontScale="92500" lnSpcReduction="20000"/>
          </a:bodyPr>
          <a:lstStyle/>
          <a:p>
            <a:pPr marL="0" indent="0">
              <a:buNone/>
            </a:pPr>
            <a:r>
              <a:rPr lang="en-US" b="1" dirty="0" smtClean="0"/>
              <a:t>Ban Physical Violence as a Principle: No hitting, biting, kicking….</a:t>
            </a:r>
          </a:p>
          <a:p>
            <a:pPr marL="0" indent="0">
              <a:buNone/>
            </a:pPr>
            <a:endParaRPr lang="en-US" b="1" dirty="0" smtClean="0"/>
          </a:p>
          <a:p>
            <a:pPr marL="0" indent="0">
              <a:buNone/>
            </a:pPr>
            <a:endParaRPr lang="en-US" b="1" dirty="0"/>
          </a:p>
          <a:p>
            <a:pPr marL="0" indent="0">
              <a:buNone/>
            </a:pPr>
            <a:r>
              <a:rPr lang="en-US" b="1" dirty="0" smtClean="0"/>
              <a:t>And Verbal violence: Discipline Hurtful words: </a:t>
            </a:r>
            <a:endParaRPr lang="en-US" b="1" dirty="0"/>
          </a:p>
          <a:p>
            <a:pPr marL="0" indent="0">
              <a:buNone/>
            </a:pPr>
            <a:r>
              <a:rPr lang="en-US" dirty="0" smtClean="0"/>
              <a:t>	</a:t>
            </a:r>
            <a:r>
              <a:rPr lang="en-US" b="1" dirty="0"/>
              <a:t>Let</a:t>
            </a:r>
            <a:r>
              <a:rPr lang="en-US" dirty="0"/>
              <a:t> </a:t>
            </a:r>
            <a:r>
              <a:rPr lang="en-US" b="1" dirty="0"/>
              <a:t>no</a:t>
            </a:r>
            <a:r>
              <a:rPr lang="en-US" dirty="0"/>
              <a:t> </a:t>
            </a:r>
            <a:r>
              <a:rPr lang="en-US" b="1" dirty="0"/>
              <a:t>unwholesome</a:t>
            </a:r>
            <a:r>
              <a:rPr lang="en-US" dirty="0"/>
              <a:t> </a:t>
            </a:r>
            <a:r>
              <a:rPr lang="en-US" b="1" dirty="0"/>
              <a:t>word</a:t>
            </a:r>
            <a:r>
              <a:rPr lang="en-US" dirty="0"/>
              <a:t> proceed from your mouth, but only such </a:t>
            </a:r>
            <a:r>
              <a:rPr lang="en-US" i="1" dirty="0"/>
              <a:t>a </a:t>
            </a:r>
            <a:r>
              <a:rPr lang="en-US" b="1" i="1" dirty="0"/>
              <a:t>word</a:t>
            </a:r>
            <a:r>
              <a:rPr lang="en-US" dirty="0"/>
              <a:t> as is good for edification according to the need </a:t>
            </a:r>
            <a:r>
              <a:rPr lang="en-US" i="1" dirty="0"/>
              <a:t>of the moment</a:t>
            </a:r>
            <a:r>
              <a:rPr lang="en-US" dirty="0"/>
              <a:t>, so that it will give grace to those who hear</a:t>
            </a:r>
            <a:r>
              <a:rPr lang="en-US" dirty="0" smtClean="0"/>
              <a:t>. </a:t>
            </a:r>
            <a:r>
              <a:rPr lang="en-US" dirty="0" err="1" smtClean="0"/>
              <a:t>Eph</a:t>
            </a:r>
            <a:r>
              <a:rPr lang="en-US" dirty="0" smtClean="0"/>
              <a:t> 4:29</a:t>
            </a:r>
          </a:p>
          <a:p>
            <a:pPr marL="0" indent="0">
              <a:buNone/>
            </a:pPr>
            <a:endParaRPr lang="en-US" dirty="0"/>
          </a:p>
          <a:p>
            <a:pPr marL="0" indent="0">
              <a:buNone/>
            </a:pPr>
            <a:r>
              <a:rPr lang="en-US" b="1" dirty="0" smtClean="0"/>
              <a:t>Praise Humility when see it</a:t>
            </a:r>
            <a:r>
              <a:rPr lang="en-US" dirty="0" smtClean="0"/>
              <a:t>: sharing, giving up something to sibling, apologies, confession-truth telling, patience in not going first… being like Jesus</a:t>
            </a:r>
          </a:p>
          <a:p>
            <a:pPr marL="0" indent="0">
              <a:buNone/>
            </a:pPr>
            <a:endParaRPr lang="en-US" b="1" dirty="0"/>
          </a:p>
          <a:p>
            <a:pPr marL="0" indent="0">
              <a:buNone/>
            </a:pPr>
            <a:r>
              <a:rPr lang="en-US" b="1" dirty="0"/>
              <a:t>	</a:t>
            </a:r>
            <a:endParaRPr lang="en-US" b="1" dirty="0" smtClean="0"/>
          </a:p>
          <a:p>
            <a:pPr marL="0" indent="0">
              <a:buNone/>
            </a:pPr>
            <a:endParaRPr lang="en-US" b="1" dirty="0" smtClean="0"/>
          </a:p>
          <a:p>
            <a:pPr marL="0" indent="0">
              <a:buNone/>
            </a:pPr>
            <a:endParaRPr lang="en-US" b="1" dirty="0" smtClean="0"/>
          </a:p>
        </p:txBody>
      </p:sp>
    </p:spTree>
    <p:extLst>
      <p:ext uri="{BB962C8B-B14F-4D97-AF65-F5344CB8AC3E}">
        <p14:creationId xmlns:p14="http://schemas.microsoft.com/office/powerpoint/2010/main" val="280223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normAutofit/>
          </a:bodyPr>
          <a:lstStyle/>
          <a:p>
            <a:pPr marL="0" indent="0">
              <a:buNone/>
            </a:pPr>
            <a:r>
              <a:rPr lang="en-US" b="1" dirty="0" smtClean="0"/>
              <a:t>Don’t reward Tattling: </a:t>
            </a:r>
            <a:r>
              <a:rPr lang="en-US" dirty="0"/>
              <a:t>He who goes about as a talebearer reveals secrets, But he who is trustworthy conceals a </a:t>
            </a:r>
            <a:r>
              <a:rPr lang="en-US" dirty="0" smtClean="0"/>
              <a:t>matter (Prov. 11:13 NASB Gossip (NIV)</a:t>
            </a:r>
          </a:p>
          <a:p>
            <a:pPr marL="0" indent="0">
              <a:buNone/>
            </a:pPr>
            <a:r>
              <a:rPr lang="en-US" dirty="0"/>
              <a:t>	</a:t>
            </a:r>
            <a:endParaRPr lang="en-US" dirty="0" smtClean="0"/>
          </a:p>
          <a:p>
            <a:pPr marL="0" indent="0">
              <a:buNone/>
            </a:pPr>
            <a:r>
              <a:rPr lang="en-US" b="1" dirty="0" smtClean="0"/>
              <a:t>	Can’t discipline what didn’t see</a:t>
            </a:r>
            <a:r>
              <a:rPr lang="en-US" dirty="0" smtClean="0"/>
              <a:t>:  Many times...if trust what child said…get it wrong, the retaliation gets tattled on…</a:t>
            </a:r>
          </a:p>
          <a:p>
            <a:pPr marL="0" indent="0">
              <a:buNone/>
            </a:pPr>
            <a:endParaRPr lang="en-US" dirty="0"/>
          </a:p>
          <a:p>
            <a:pPr marL="0" indent="0">
              <a:buNone/>
            </a:pPr>
            <a:endParaRPr lang="en-US" b="1" dirty="0"/>
          </a:p>
          <a:p>
            <a:pPr marL="0" indent="0">
              <a:buNone/>
            </a:pPr>
            <a:r>
              <a:rPr lang="en-US" b="1" dirty="0"/>
              <a:t>	</a:t>
            </a:r>
            <a:endParaRPr lang="en-US" b="1" dirty="0" smtClean="0"/>
          </a:p>
          <a:p>
            <a:pPr marL="0" indent="0">
              <a:buNone/>
            </a:pPr>
            <a:endParaRPr lang="en-US" b="1" dirty="0" smtClean="0"/>
          </a:p>
          <a:p>
            <a:pPr marL="0" indent="0">
              <a:buNone/>
            </a:pPr>
            <a:endParaRPr lang="en-US" b="1" dirty="0" smtClean="0"/>
          </a:p>
        </p:txBody>
      </p:sp>
    </p:spTree>
    <p:extLst>
      <p:ext uri="{BB962C8B-B14F-4D97-AF65-F5344CB8AC3E}">
        <p14:creationId xmlns:p14="http://schemas.microsoft.com/office/powerpoint/2010/main" val="3330766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428" y="0"/>
            <a:ext cx="4569143" cy="6858000"/>
          </a:xfrm>
          <a:prstGeom prst="rect">
            <a:avLst/>
          </a:prstGeom>
        </p:spPr>
      </p:pic>
    </p:spTree>
    <p:extLst>
      <p:ext uri="{BB962C8B-B14F-4D97-AF65-F5344CB8AC3E}">
        <p14:creationId xmlns:p14="http://schemas.microsoft.com/office/powerpoint/2010/main" val="1896873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normAutofit lnSpcReduction="10000"/>
          </a:bodyPr>
          <a:lstStyle/>
          <a:p>
            <a:pPr marL="0" indent="0">
              <a:buNone/>
            </a:pPr>
            <a:r>
              <a:rPr lang="en-US" sz="3600" b="1" dirty="0" smtClean="0"/>
              <a:t>Don’t </a:t>
            </a:r>
            <a:r>
              <a:rPr lang="en-US" sz="3600" b="1" dirty="0" smtClean="0"/>
              <a:t>allow/reward </a:t>
            </a:r>
            <a:r>
              <a:rPr lang="en-US" sz="3600" b="1" dirty="0" smtClean="0"/>
              <a:t>Tattling</a:t>
            </a:r>
          </a:p>
          <a:p>
            <a:pPr marL="0" indent="0">
              <a:buNone/>
            </a:pPr>
            <a:r>
              <a:rPr lang="en-US" b="1" dirty="0"/>
              <a:t>	</a:t>
            </a:r>
            <a:r>
              <a:rPr lang="en-US" b="1" dirty="0" smtClean="0"/>
              <a:t>Can’t discipline what didn’t see</a:t>
            </a:r>
            <a:r>
              <a:rPr lang="en-US" dirty="0" smtClean="0"/>
              <a:t>:  …</a:t>
            </a:r>
          </a:p>
          <a:p>
            <a:pPr marL="0" indent="0">
              <a:buNone/>
            </a:pPr>
            <a:endParaRPr lang="en-US" dirty="0"/>
          </a:p>
          <a:p>
            <a:pPr marL="0" indent="0">
              <a:buNone/>
            </a:pPr>
            <a:r>
              <a:rPr lang="en-US" b="1" dirty="0" smtClean="0"/>
              <a:t>	Creates bad feelings toward the sibling who tattled-Pits them against each other as plaintiff and defendant in a court of law </a:t>
            </a:r>
          </a:p>
          <a:p>
            <a:pPr marL="0" indent="0">
              <a:buNone/>
            </a:pPr>
            <a:endParaRPr lang="en-US" dirty="0" smtClean="0"/>
          </a:p>
          <a:p>
            <a:pPr marL="0" indent="0">
              <a:buNone/>
            </a:pPr>
            <a:r>
              <a:rPr lang="en-US" b="1" dirty="0" smtClean="0"/>
              <a:t>	Pray/Trust that God will reveal what needs exposed</a:t>
            </a:r>
          </a:p>
          <a:p>
            <a:pPr marL="0" indent="0">
              <a:buNone/>
            </a:pPr>
            <a:endParaRPr lang="en-US" dirty="0" smtClean="0"/>
          </a:p>
          <a:p>
            <a:pPr marL="0" indent="0">
              <a:buNone/>
            </a:pPr>
            <a:endParaRPr lang="en-US" b="1" dirty="0"/>
          </a:p>
          <a:p>
            <a:pPr marL="0" indent="0">
              <a:buNone/>
            </a:pPr>
            <a:r>
              <a:rPr lang="en-US" b="1" dirty="0" smtClean="0"/>
              <a:t>**Except if sibling is about to get seriously hurt</a:t>
            </a:r>
            <a:r>
              <a:rPr lang="en-US" b="1" dirty="0"/>
              <a:t>	</a:t>
            </a:r>
            <a:endParaRPr lang="en-US" b="1" dirty="0" smtClean="0"/>
          </a:p>
          <a:p>
            <a:pPr marL="0" indent="0">
              <a:buNone/>
            </a:pPr>
            <a:endParaRPr lang="en-US" b="1" dirty="0" smtClean="0"/>
          </a:p>
          <a:p>
            <a:pPr marL="0" indent="0">
              <a:buNone/>
            </a:pPr>
            <a:endParaRPr lang="en-US" b="1" dirty="0" smtClean="0"/>
          </a:p>
        </p:txBody>
      </p:sp>
    </p:spTree>
    <p:extLst>
      <p:ext uri="{BB962C8B-B14F-4D97-AF65-F5344CB8AC3E}">
        <p14:creationId xmlns:p14="http://schemas.microsoft.com/office/powerpoint/2010/main" val="38029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r>
              <a:rPr lang="en-US" b="1" dirty="0" smtClean="0"/>
              <a:t>Conflict resolution principles: Table</a:t>
            </a:r>
          </a:p>
          <a:p>
            <a:endParaRPr lang="en-US" b="1" dirty="0"/>
          </a:p>
          <a:p>
            <a:pPr lvl="1"/>
            <a:r>
              <a:rPr lang="en-US" b="1" dirty="0" smtClean="0"/>
              <a:t>Listen to each other, each gets to say the problem</a:t>
            </a:r>
          </a:p>
          <a:p>
            <a:pPr lvl="1"/>
            <a:endParaRPr lang="en-US" b="1" dirty="0"/>
          </a:p>
          <a:p>
            <a:pPr lvl="1"/>
            <a:r>
              <a:rPr lang="en-US" b="1" dirty="0" smtClean="0"/>
              <a:t>What was your part?  (Matt. 7: Look </a:t>
            </a:r>
            <a:r>
              <a:rPr lang="en-US" b="1" i="1" dirty="0" smtClean="0"/>
              <a:t>First </a:t>
            </a:r>
            <a:r>
              <a:rPr lang="en-US" b="1" dirty="0" smtClean="0"/>
              <a:t>to log in eye, then speck in other)</a:t>
            </a:r>
          </a:p>
          <a:p>
            <a:pPr lvl="1"/>
            <a:endParaRPr lang="en-US" b="1" dirty="0"/>
          </a:p>
          <a:p>
            <a:pPr lvl="1"/>
            <a:r>
              <a:rPr lang="en-US" b="1" dirty="0" smtClean="0"/>
              <a:t>How can we solve this?  Forebear? Forgive? What could each do differently?</a:t>
            </a:r>
          </a:p>
          <a:p>
            <a:pPr lvl="1"/>
            <a:endParaRPr lang="en-US" b="1" dirty="0"/>
          </a:p>
          <a:p>
            <a:pPr lvl="1"/>
            <a:r>
              <a:rPr lang="en-US" b="1" dirty="0" smtClean="0"/>
              <a:t>What consequences might be appropriate? </a:t>
            </a:r>
          </a:p>
          <a:p>
            <a:endParaRPr lang="en-US" b="1" dirty="0"/>
          </a:p>
          <a:p>
            <a:pPr marL="457200" lvl="1" indent="0">
              <a:buNone/>
            </a:pPr>
            <a:endParaRPr lang="en-US" b="1" dirty="0" smtClean="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1916791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616" y="634314"/>
            <a:ext cx="8171935" cy="5486400"/>
          </a:xfrm>
          <a:prstGeom prst="rect">
            <a:avLst/>
          </a:prstGeom>
        </p:spPr>
      </p:pic>
    </p:spTree>
    <p:extLst>
      <p:ext uri="{BB962C8B-B14F-4D97-AF65-F5344CB8AC3E}">
        <p14:creationId xmlns:p14="http://schemas.microsoft.com/office/powerpoint/2010/main" val="2065160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553" y="0"/>
            <a:ext cx="6584894" cy="6858000"/>
          </a:xfrm>
          <a:prstGeom prst="rect">
            <a:avLst/>
          </a:prstGeom>
        </p:spPr>
      </p:pic>
    </p:spTree>
    <p:extLst>
      <p:ext uri="{BB962C8B-B14F-4D97-AF65-F5344CB8AC3E}">
        <p14:creationId xmlns:p14="http://schemas.microsoft.com/office/powerpoint/2010/main" val="291507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US" dirty="0" smtClean="0"/>
              <a:t>Sibling Rivalry Other Ideas</a:t>
            </a:r>
            <a:endParaRPr lang="en-US" dirty="0"/>
          </a:p>
        </p:txBody>
      </p:sp>
      <p:sp>
        <p:nvSpPr>
          <p:cNvPr id="3" name="Content Placeholder 2"/>
          <p:cNvSpPr>
            <a:spLocks noGrp="1"/>
          </p:cNvSpPr>
          <p:nvPr>
            <p:ph idx="1"/>
          </p:nvPr>
        </p:nvSpPr>
        <p:spPr>
          <a:xfrm>
            <a:off x="838200" y="1262743"/>
            <a:ext cx="10515600" cy="4914220"/>
          </a:xfrm>
        </p:spPr>
        <p:txBody>
          <a:bodyPr/>
          <a:lstStyle/>
          <a:p>
            <a:pPr marL="0" indent="0">
              <a:buNone/>
            </a:pPr>
            <a:endParaRPr lang="en-US" b="1" dirty="0" smtClean="0"/>
          </a:p>
          <a:p>
            <a:r>
              <a:rPr lang="en-US" sz="3600" b="1" dirty="0" smtClean="0"/>
              <a:t>Always a process: Never arrive-</a:t>
            </a:r>
          </a:p>
          <a:p>
            <a:endParaRPr lang="en-US" b="1" dirty="0" smtClean="0"/>
          </a:p>
          <a:p>
            <a:endParaRPr lang="en-US" b="1" dirty="0"/>
          </a:p>
          <a:p>
            <a:pPr lvl="1"/>
            <a:r>
              <a:rPr lang="en-US" sz="2800" dirty="0" smtClean="0"/>
              <a:t>Still trying to be fair: Same amount on Gift card, different gift cards to where they like,  same candy in Easter baskets….communicate love </a:t>
            </a:r>
          </a:p>
          <a:p>
            <a:endParaRPr lang="en-US" dirty="0"/>
          </a:p>
          <a:p>
            <a:pPr marL="457200" lvl="1" indent="0">
              <a:buNone/>
            </a:pPr>
            <a:endParaRPr lang="en-US" b="1" dirty="0" smtClean="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1700445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43205"/>
            <a:ext cx="10515600" cy="793115"/>
          </a:xfrm>
        </p:spPr>
        <p:txBody>
          <a:bodyPr/>
          <a:lstStyle/>
          <a:p>
            <a:r>
              <a:rPr lang="en-US" b="1" dirty="0" smtClean="0"/>
              <a:t>Practical things</a:t>
            </a:r>
            <a:r>
              <a:rPr lang="en-US" dirty="0" smtClean="0"/>
              <a:t>:</a:t>
            </a:r>
            <a:endParaRPr lang="en-US" dirty="0"/>
          </a:p>
        </p:txBody>
      </p:sp>
      <p:sp>
        <p:nvSpPr>
          <p:cNvPr id="3" name="Content Placeholder 2"/>
          <p:cNvSpPr>
            <a:spLocks noGrp="1"/>
          </p:cNvSpPr>
          <p:nvPr>
            <p:ph idx="1"/>
          </p:nvPr>
        </p:nvSpPr>
        <p:spPr>
          <a:xfrm>
            <a:off x="838200" y="1236617"/>
            <a:ext cx="10515600" cy="4940346"/>
          </a:xfrm>
        </p:spPr>
        <p:txBody>
          <a:bodyPr>
            <a:normAutofit/>
          </a:bodyPr>
          <a:lstStyle/>
          <a:p>
            <a:r>
              <a:rPr lang="en-US" b="1" dirty="0" smtClean="0"/>
              <a:t>TIME</a:t>
            </a:r>
            <a:r>
              <a:rPr lang="en-US" dirty="0" smtClean="0"/>
              <a:t> </a:t>
            </a:r>
            <a:r>
              <a:rPr lang="en-US" dirty="0" smtClean="0"/>
              <a:t>Parent-One </a:t>
            </a:r>
            <a:r>
              <a:rPr lang="en-US" dirty="0"/>
              <a:t>on one with </a:t>
            </a:r>
            <a:r>
              <a:rPr lang="en-US" dirty="0" smtClean="0"/>
              <a:t>each: Weekly or Biweekly Dates, Daily Bed time,  </a:t>
            </a:r>
            <a:r>
              <a:rPr lang="en-US" dirty="0" smtClean="0"/>
              <a:t>Sibling time with </a:t>
            </a:r>
            <a:r>
              <a:rPr lang="en-US" dirty="0" smtClean="0"/>
              <a:t>one another</a:t>
            </a:r>
          </a:p>
          <a:p>
            <a:pPr marL="0" indent="0">
              <a:buNone/>
            </a:pPr>
            <a:endParaRPr lang="en-US" dirty="0" smtClean="0"/>
          </a:p>
          <a:p>
            <a:pPr marL="0" indent="0">
              <a:buNone/>
            </a:pPr>
            <a:endParaRPr lang="en-US" dirty="0"/>
          </a:p>
          <a:p>
            <a:r>
              <a:rPr lang="en-US" b="1" dirty="0" smtClean="0"/>
              <a:t>Family Meal </a:t>
            </a:r>
            <a:r>
              <a:rPr lang="en-US" dirty="0" smtClean="0"/>
              <a:t>times</a:t>
            </a:r>
            <a:r>
              <a:rPr lang="en-US" dirty="0"/>
              <a:t> </a:t>
            </a:r>
            <a:r>
              <a:rPr lang="en-US" dirty="0" smtClean="0"/>
              <a:t>builds family identity, unity, shared exp</a:t>
            </a:r>
            <a:r>
              <a:rPr lang="en-US" dirty="0"/>
              <a:t>.</a:t>
            </a:r>
            <a:endParaRPr lang="en-US" dirty="0" smtClean="0"/>
          </a:p>
          <a:p>
            <a:endParaRPr lang="en-US" dirty="0" smtClean="0"/>
          </a:p>
          <a:p>
            <a:endParaRPr lang="en-US" dirty="0"/>
          </a:p>
          <a:p>
            <a:r>
              <a:rPr lang="en-US" b="1" dirty="0" smtClean="0"/>
              <a:t>Fun experiences together</a:t>
            </a:r>
            <a:r>
              <a:rPr lang="en-US" dirty="0" smtClean="0"/>
              <a:t>: Yearly camping weekend, vacations, family traditions, A Family Code word, backyard and board games…</a:t>
            </a:r>
          </a:p>
          <a:p>
            <a:endParaRPr lang="en-US" dirty="0"/>
          </a:p>
        </p:txBody>
      </p:sp>
    </p:spTree>
    <p:extLst>
      <p:ext uri="{BB962C8B-B14F-4D97-AF65-F5344CB8AC3E}">
        <p14:creationId xmlns:p14="http://schemas.microsoft.com/office/powerpoint/2010/main" val="154036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43205"/>
            <a:ext cx="10515600" cy="793115"/>
          </a:xfrm>
        </p:spPr>
        <p:txBody>
          <a:bodyPr/>
          <a:lstStyle/>
          <a:p>
            <a:r>
              <a:rPr lang="en-US" dirty="0" smtClean="0"/>
              <a:t>Practical things:</a:t>
            </a:r>
            <a:endParaRPr lang="en-US" dirty="0"/>
          </a:p>
        </p:txBody>
      </p:sp>
      <p:sp>
        <p:nvSpPr>
          <p:cNvPr id="3" name="Content Placeholder 2"/>
          <p:cNvSpPr>
            <a:spLocks noGrp="1"/>
          </p:cNvSpPr>
          <p:nvPr>
            <p:ph idx="1"/>
          </p:nvPr>
        </p:nvSpPr>
        <p:spPr>
          <a:xfrm>
            <a:off x="838200" y="1236617"/>
            <a:ext cx="10515600" cy="4940346"/>
          </a:xfrm>
        </p:spPr>
        <p:txBody>
          <a:bodyPr>
            <a:normAutofit/>
          </a:bodyPr>
          <a:lstStyle/>
          <a:p>
            <a:r>
              <a:rPr lang="en-US" b="1" dirty="0" smtClean="0"/>
              <a:t>Intentional thought/development of sibling relationships</a:t>
            </a:r>
            <a:r>
              <a:rPr lang="en-US" dirty="0" smtClean="0"/>
              <a:t>: </a:t>
            </a:r>
          </a:p>
          <a:p>
            <a:endParaRPr lang="en-US" dirty="0"/>
          </a:p>
          <a:p>
            <a:pPr lvl="1"/>
            <a:r>
              <a:rPr lang="en-US" dirty="0" smtClean="0"/>
              <a:t>Prepare for new one</a:t>
            </a:r>
          </a:p>
          <a:p>
            <a:pPr marL="457200" lvl="1" indent="0">
              <a:buNone/>
            </a:pPr>
            <a:r>
              <a:rPr lang="en-US" dirty="0" smtClean="0"/>
              <a:t>	</a:t>
            </a:r>
          </a:p>
          <a:p>
            <a:pPr lvl="1"/>
            <a:r>
              <a:rPr lang="en-US" dirty="0" smtClean="0"/>
              <a:t>Pray for siblings, Thank God for them</a:t>
            </a:r>
            <a:r>
              <a:rPr lang="en-US" dirty="0"/>
              <a:t> </a:t>
            </a:r>
            <a:r>
              <a:rPr lang="en-US" dirty="0" smtClean="0"/>
              <a:t>(built in friend, really knows what it’s like in this family)</a:t>
            </a:r>
          </a:p>
          <a:p>
            <a:pPr lvl="1"/>
            <a:endParaRPr lang="en-US" dirty="0" smtClean="0"/>
          </a:p>
          <a:p>
            <a:pPr lvl="1"/>
            <a:r>
              <a:rPr lang="en-US" dirty="0" smtClean="0"/>
              <a:t>Ask periodically what do you think is great about your sibling? Read books/talk positively about having </a:t>
            </a:r>
            <a:r>
              <a:rPr lang="en-US" dirty="0"/>
              <a:t>a sibling</a:t>
            </a:r>
          </a:p>
          <a:p>
            <a:pPr lvl="1"/>
            <a:endParaRPr lang="en-US" dirty="0" smtClean="0"/>
          </a:p>
          <a:p>
            <a:pPr marL="914400" lvl="2" indent="0">
              <a:buNone/>
            </a:pPr>
            <a:endParaRPr lang="en-US" dirty="0" smtClean="0"/>
          </a:p>
          <a:p>
            <a:pPr lvl="1"/>
            <a:r>
              <a:rPr lang="en-US" dirty="0" smtClean="0"/>
              <a:t>How can you help your sibling?</a:t>
            </a:r>
          </a:p>
          <a:p>
            <a:endParaRPr lang="en-US" dirty="0"/>
          </a:p>
          <a:p>
            <a:pPr marL="0" indent="0">
              <a:buNone/>
            </a:pPr>
            <a:endParaRPr lang="en-US" dirty="0" smtClean="0"/>
          </a:p>
        </p:txBody>
      </p:sp>
    </p:spTree>
    <p:extLst>
      <p:ext uri="{BB962C8B-B14F-4D97-AF65-F5344CB8AC3E}">
        <p14:creationId xmlns:p14="http://schemas.microsoft.com/office/powerpoint/2010/main" val="36562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43205"/>
            <a:ext cx="10515600" cy="793115"/>
          </a:xfrm>
        </p:spPr>
        <p:txBody>
          <a:bodyPr/>
          <a:lstStyle/>
          <a:p>
            <a:r>
              <a:rPr lang="en-US" b="1" dirty="0" smtClean="0"/>
              <a:t>Practical things</a:t>
            </a:r>
            <a:r>
              <a:rPr lang="en-US" dirty="0" smtClean="0"/>
              <a:t>:</a:t>
            </a:r>
            <a:endParaRPr lang="en-US" dirty="0"/>
          </a:p>
        </p:txBody>
      </p:sp>
      <p:sp>
        <p:nvSpPr>
          <p:cNvPr id="3" name="Content Placeholder 2"/>
          <p:cNvSpPr>
            <a:spLocks noGrp="1"/>
          </p:cNvSpPr>
          <p:nvPr>
            <p:ph idx="1"/>
          </p:nvPr>
        </p:nvSpPr>
        <p:spPr>
          <a:xfrm>
            <a:off x="838200" y="1236617"/>
            <a:ext cx="10515600" cy="4940346"/>
          </a:xfrm>
        </p:spPr>
        <p:txBody>
          <a:bodyPr>
            <a:normAutofit/>
          </a:bodyPr>
          <a:lstStyle/>
          <a:p>
            <a:r>
              <a:rPr lang="en-US" b="1" dirty="0" smtClean="0"/>
              <a:t>Self care</a:t>
            </a:r>
            <a:r>
              <a:rPr lang="en-US" dirty="0" smtClean="0"/>
              <a:t>: </a:t>
            </a:r>
          </a:p>
          <a:p>
            <a:r>
              <a:rPr lang="en-US" dirty="0" smtClean="0"/>
              <a:t>Time with God, Time </a:t>
            </a:r>
            <a:r>
              <a:rPr lang="en-US" dirty="0"/>
              <a:t>with </a:t>
            </a:r>
            <a:r>
              <a:rPr lang="en-US" dirty="0" smtClean="0"/>
              <a:t>spouse </a:t>
            </a:r>
          </a:p>
          <a:p>
            <a:endParaRPr lang="en-US" dirty="0" smtClean="0"/>
          </a:p>
          <a:p>
            <a:r>
              <a:rPr lang="en-US" dirty="0" smtClean="0"/>
              <a:t>Fellowship ( time with other adults-siblings in God’s family)</a:t>
            </a:r>
          </a:p>
          <a:p>
            <a:endParaRPr lang="en-US" dirty="0"/>
          </a:p>
          <a:p>
            <a:r>
              <a:rPr lang="en-US" dirty="0" smtClean="0"/>
              <a:t>Extra long showers….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3975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43205"/>
            <a:ext cx="10515600" cy="793115"/>
          </a:xfrm>
        </p:spPr>
        <p:txBody>
          <a:bodyPr/>
          <a:lstStyle/>
          <a:p>
            <a:r>
              <a:rPr lang="en-US" dirty="0" smtClean="0"/>
              <a:t>Practical things:</a:t>
            </a:r>
            <a:endParaRPr lang="en-US" dirty="0"/>
          </a:p>
        </p:txBody>
      </p:sp>
      <p:sp>
        <p:nvSpPr>
          <p:cNvPr id="3" name="Content Placeholder 2"/>
          <p:cNvSpPr>
            <a:spLocks noGrp="1"/>
          </p:cNvSpPr>
          <p:nvPr>
            <p:ph idx="1"/>
          </p:nvPr>
        </p:nvSpPr>
        <p:spPr>
          <a:xfrm>
            <a:off x="838200" y="1236617"/>
            <a:ext cx="10515600" cy="4940346"/>
          </a:xfrm>
        </p:spPr>
        <p:txBody>
          <a:bodyPr>
            <a:normAutofit/>
          </a:bodyPr>
          <a:lstStyle/>
          <a:p>
            <a:pPr marL="0" indent="0">
              <a:buNone/>
            </a:pPr>
            <a:endParaRPr lang="en-US" dirty="0" smtClean="0"/>
          </a:p>
          <a:p>
            <a:pPr marL="0" indent="0">
              <a:buNone/>
            </a:pPr>
            <a:endParaRPr lang="en-US" dirty="0"/>
          </a:p>
          <a:p>
            <a:r>
              <a:rPr lang="en-US" sz="3200" dirty="0" smtClean="0"/>
              <a:t>Model love and concern for own siblings</a:t>
            </a:r>
            <a:endParaRPr lang="en-US" sz="3200" dirty="0"/>
          </a:p>
          <a:p>
            <a:endParaRPr lang="en-US" dirty="0"/>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32898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243205"/>
            <a:ext cx="10515600" cy="793115"/>
          </a:xfrm>
        </p:spPr>
        <p:txBody>
          <a:bodyPr/>
          <a:lstStyle/>
          <a:p>
            <a:r>
              <a:rPr lang="en-US" b="1" dirty="0" smtClean="0"/>
              <a:t>Practical things:</a:t>
            </a:r>
            <a:endParaRPr lang="en-US" b="1" dirty="0"/>
          </a:p>
        </p:txBody>
      </p:sp>
      <p:sp>
        <p:nvSpPr>
          <p:cNvPr id="3" name="Content Placeholder 2"/>
          <p:cNvSpPr>
            <a:spLocks noGrp="1"/>
          </p:cNvSpPr>
          <p:nvPr>
            <p:ph idx="1"/>
          </p:nvPr>
        </p:nvSpPr>
        <p:spPr>
          <a:xfrm>
            <a:off x="838200" y="1236617"/>
            <a:ext cx="10515600" cy="4940346"/>
          </a:xfrm>
        </p:spPr>
        <p:txBody>
          <a:bodyPr>
            <a:normAutofit/>
          </a:bodyPr>
          <a:lstStyle/>
          <a:p>
            <a:endParaRPr lang="en-US" dirty="0" smtClean="0"/>
          </a:p>
          <a:p>
            <a:endParaRPr lang="en-US" dirty="0"/>
          </a:p>
          <a:p>
            <a:endParaRPr lang="en-US" dirty="0"/>
          </a:p>
          <a:p>
            <a:r>
              <a:rPr lang="en-US" sz="4000" b="1" dirty="0" smtClean="0"/>
              <a:t>Any other suggestions? </a:t>
            </a:r>
            <a:endParaRPr lang="en-US" sz="4000" b="1" dirty="0"/>
          </a:p>
        </p:txBody>
      </p:sp>
    </p:spTree>
    <p:extLst>
      <p:ext uri="{BB962C8B-B14F-4D97-AF65-F5344CB8AC3E}">
        <p14:creationId xmlns:p14="http://schemas.microsoft.com/office/powerpoint/2010/main" val="740155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4467"/>
          </a:xfrm>
        </p:spPr>
        <p:txBody>
          <a:bodyPr/>
          <a:lstStyle/>
          <a:p>
            <a:r>
              <a:rPr lang="en-US" b="1" dirty="0" smtClean="0"/>
              <a:t>Final Encouragement</a:t>
            </a:r>
            <a:endParaRPr lang="en-US" b="1" dirty="0"/>
          </a:p>
        </p:txBody>
      </p:sp>
      <p:sp>
        <p:nvSpPr>
          <p:cNvPr id="3" name="Content Placeholder 2"/>
          <p:cNvSpPr>
            <a:spLocks noGrp="1"/>
          </p:cNvSpPr>
          <p:nvPr>
            <p:ph idx="1"/>
          </p:nvPr>
        </p:nvSpPr>
        <p:spPr/>
        <p:txBody>
          <a:bodyPr/>
          <a:lstStyle/>
          <a:p>
            <a:r>
              <a:rPr lang="en-US" dirty="0"/>
              <a:t>Point them to God who loves </a:t>
            </a:r>
            <a:r>
              <a:rPr lang="en-US" dirty="0" smtClean="0"/>
              <a:t>perfectly</a:t>
            </a:r>
          </a:p>
          <a:p>
            <a:endParaRPr lang="en-US" dirty="0"/>
          </a:p>
          <a:p>
            <a:pPr marL="0" indent="0">
              <a:buNone/>
            </a:pPr>
            <a:endParaRPr lang="en-US" dirty="0"/>
          </a:p>
          <a:p>
            <a:r>
              <a:rPr lang="en-US" dirty="0" smtClean="0"/>
              <a:t>Don't </a:t>
            </a:r>
            <a:r>
              <a:rPr lang="en-US" dirty="0"/>
              <a:t>worry, you don't have to make up for not being a perfect parent. No one is. You're modeling how to be a graciously imperfect human, and how to apologize and repair, which is what your child needs to grow into a gracious human herself. Just resolve to keep choosing love as often as possible when you're interacting with your child. That's all anyone can do, and it really is enough. </a:t>
            </a:r>
            <a:endParaRPr lang="en-US" dirty="0" smtClean="0"/>
          </a:p>
          <a:p>
            <a:r>
              <a:rPr lang="en-US" sz="1800" dirty="0" smtClean="0"/>
              <a:t>Laura Markham, Peaceful Parents, Happy Kids</a:t>
            </a:r>
          </a:p>
          <a:p>
            <a:endParaRPr lang="en-US" dirty="0"/>
          </a:p>
        </p:txBody>
      </p:sp>
    </p:spTree>
    <p:extLst>
      <p:ext uri="{BB962C8B-B14F-4D97-AF65-F5344CB8AC3E}">
        <p14:creationId xmlns:p14="http://schemas.microsoft.com/office/powerpoint/2010/main" val="2697705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572"/>
          </a:xfrm>
        </p:spPr>
        <p:txBody>
          <a:bodyPr/>
          <a:lstStyle/>
          <a:p>
            <a:r>
              <a:rPr lang="en-US" dirty="0" smtClean="0"/>
              <a:t>Resources for Parents</a:t>
            </a:r>
            <a:endParaRPr lang="en-US" dirty="0"/>
          </a:p>
        </p:txBody>
      </p:sp>
      <p:sp>
        <p:nvSpPr>
          <p:cNvPr id="3" name="Content Placeholder 2"/>
          <p:cNvSpPr>
            <a:spLocks noGrp="1"/>
          </p:cNvSpPr>
          <p:nvPr>
            <p:ph idx="1"/>
          </p:nvPr>
        </p:nvSpPr>
        <p:spPr>
          <a:xfrm>
            <a:off x="838200" y="1026367"/>
            <a:ext cx="10515600" cy="5150596"/>
          </a:xfrm>
        </p:spPr>
        <p:txBody>
          <a:bodyPr>
            <a:normAutofit fontScale="92500" lnSpcReduction="20000"/>
          </a:bodyPr>
          <a:lstStyle/>
          <a:p>
            <a:r>
              <a:rPr lang="en-US" dirty="0" smtClean="0"/>
              <a:t> </a:t>
            </a:r>
            <a:r>
              <a:rPr lang="en-US" b="1" dirty="0" smtClean="0"/>
              <a:t>Beyond Sibling Rivalry, How to Help your Children become Cooperative, Caring, and Compassionate</a:t>
            </a:r>
            <a:r>
              <a:rPr lang="en-US" dirty="0" smtClean="0"/>
              <a:t>, Peter </a:t>
            </a:r>
            <a:r>
              <a:rPr lang="en-US" dirty="0" err="1" smtClean="0"/>
              <a:t>Goldenthal</a:t>
            </a:r>
            <a:endParaRPr lang="en-US" dirty="0" smtClean="0"/>
          </a:p>
          <a:p>
            <a:endParaRPr lang="en-US" dirty="0" smtClean="0"/>
          </a:p>
          <a:p>
            <a:r>
              <a:rPr lang="en-US" b="1" dirty="0" smtClean="0"/>
              <a:t>Baffled Parent’s Guide to Sibling Rivalry</a:t>
            </a:r>
            <a:r>
              <a:rPr lang="en-US" dirty="0" smtClean="0"/>
              <a:t>, Marian Edelman Borden</a:t>
            </a:r>
          </a:p>
          <a:p>
            <a:endParaRPr lang="en-US" dirty="0" smtClean="0"/>
          </a:p>
          <a:p>
            <a:r>
              <a:rPr lang="en-US" b="1" dirty="0" smtClean="0"/>
              <a:t>Making Brothers and Sisters Best Friends: How to Fight the Good Fight at Home</a:t>
            </a:r>
            <a:r>
              <a:rPr lang="en-US" dirty="0" smtClean="0"/>
              <a:t>, Sarah, Stephen and Grace </a:t>
            </a:r>
            <a:r>
              <a:rPr lang="en-US" dirty="0" err="1" smtClean="0"/>
              <a:t>Mally</a:t>
            </a:r>
            <a:endParaRPr lang="en-US" dirty="0" smtClean="0"/>
          </a:p>
          <a:p>
            <a:endParaRPr lang="en-US" dirty="0" smtClean="0"/>
          </a:p>
          <a:p>
            <a:r>
              <a:rPr lang="en-US" b="1" dirty="0" smtClean="0"/>
              <a:t>Siblings without Rivalry</a:t>
            </a:r>
            <a:r>
              <a:rPr lang="en-US" dirty="0" smtClean="0"/>
              <a:t>, Adele Faber and Elaine </a:t>
            </a:r>
            <a:r>
              <a:rPr lang="en-US" dirty="0" err="1" smtClean="0"/>
              <a:t>Mazlish</a:t>
            </a:r>
            <a:endParaRPr lang="en-US" dirty="0" smtClean="0"/>
          </a:p>
          <a:p>
            <a:endParaRPr lang="en-US" dirty="0" smtClean="0"/>
          </a:p>
          <a:p>
            <a:r>
              <a:rPr lang="en-US" b="1" dirty="0" smtClean="0"/>
              <a:t>Preventing Sibling Rivalry</a:t>
            </a:r>
            <a:r>
              <a:rPr lang="en-US" dirty="0" smtClean="0"/>
              <a:t>, Sybil Hart</a:t>
            </a:r>
          </a:p>
          <a:p>
            <a:endParaRPr lang="en-US" dirty="0" smtClean="0"/>
          </a:p>
          <a:p>
            <a:r>
              <a:rPr lang="en-US" b="1" dirty="0" smtClean="0"/>
              <a:t>Peaceful parent, Happy Siblings</a:t>
            </a:r>
            <a:r>
              <a:rPr lang="en-US" dirty="0" smtClean="0"/>
              <a:t>, Dr. Laura Markham</a:t>
            </a:r>
            <a:endParaRPr lang="en-US" dirty="0"/>
          </a:p>
        </p:txBody>
      </p:sp>
    </p:spTree>
    <p:extLst>
      <p:ext uri="{BB962C8B-B14F-4D97-AF65-F5344CB8AC3E}">
        <p14:creationId xmlns:p14="http://schemas.microsoft.com/office/powerpoint/2010/main" val="3136820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572"/>
          </a:xfrm>
        </p:spPr>
        <p:txBody>
          <a:bodyPr/>
          <a:lstStyle/>
          <a:p>
            <a:r>
              <a:rPr lang="en-US" dirty="0" smtClean="0"/>
              <a:t> </a:t>
            </a:r>
            <a:r>
              <a:rPr lang="en-US" b="1" dirty="0" smtClean="0"/>
              <a:t>Children’s Books</a:t>
            </a:r>
            <a:endParaRPr lang="en-US" b="1" dirty="0"/>
          </a:p>
        </p:txBody>
      </p:sp>
      <p:sp>
        <p:nvSpPr>
          <p:cNvPr id="3" name="Content Placeholder 2"/>
          <p:cNvSpPr>
            <a:spLocks noGrp="1"/>
          </p:cNvSpPr>
          <p:nvPr>
            <p:ph idx="1"/>
          </p:nvPr>
        </p:nvSpPr>
        <p:spPr>
          <a:xfrm>
            <a:off x="838200" y="1026367"/>
            <a:ext cx="10515600" cy="5150596"/>
          </a:xfrm>
        </p:spPr>
        <p:txBody>
          <a:bodyPr>
            <a:normAutofit/>
          </a:bodyPr>
          <a:lstStyle/>
          <a:p>
            <a:pPr marL="0" indent="0">
              <a:buNone/>
            </a:pPr>
            <a:r>
              <a:rPr lang="en-US" b="1" dirty="0" smtClean="0"/>
              <a:t>My Brother, My Sister and Me: A First Look at Sibling Rivalry</a:t>
            </a:r>
            <a:r>
              <a:rPr lang="en-US" dirty="0" smtClean="0"/>
              <a:t>, Pat Thomas</a:t>
            </a:r>
          </a:p>
          <a:p>
            <a:pPr marL="0" indent="0">
              <a:buNone/>
            </a:pPr>
            <a:r>
              <a:rPr lang="en-US" b="1" dirty="0" smtClean="0"/>
              <a:t>I Want to be the Only Dog: A Story about Sibling Rivalry</a:t>
            </a:r>
            <a:r>
              <a:rPr lang="en-US" dirty="0" smtClean="0"/>
              <a:t>, Julia Cook</a:t>
            </a:r>
            <a:endParaRPr lang="en-US" dirty="0"/>
          </a:p>
          <a:p>
            <a:pPr marL="0" indent="0">
              <a:buNone/>
            </a:pPr>
            <a:r>
              <a:rPr lang="en-US" b="1" dirty="0" smtClean="0"/>
              <a:t>You’re All My Favorites</a:t>
            </a:r>
            <a:r>
              <a:rPr lang="en-US" dirty="0" smtClean="0"/>
              <a:t>, Sam </a:t>
            </a:r>
            <a:r>
              <a:rPr lang="en-US" dirty="0" err="1" smtClean="0"/>
              <a:t>McBratney</a:t>
            </a:r>
            <a:endParaRPr lang="en-US" dirty="0" smtClean="0"/>
          </a:p>
          <a:p>
            <a:pPr marL="0" indent="0">
              <a:buNone/>
            </a:pPr>
            <a:r>
              <a:rPr lang="en-US" b="1" dirty="0" smtClean="0"/>
              <a:t>Naughty Toes</a:t>
            </a:r>
            <a:r>
              <a:rPr lang="en-US" dirty="0" smtClean="0"/>
              <a:t>, Ann </a:t>
            </a:r>
            <a:r>
              <a:rPr lang="en-US" dirty="0" err="1" smtClean="0"/>
              <a:t>Bonwill</a:t>
            </a:r>
            <a:endParaRPr lang="en-US" dirty="0" smtClean="0"/>
          </a:p>
          <a:p>
            <a:pPr marL="0" indent="0">
              <a:buNone/>
            </a:pPr>
            <a:r>
              <a:rPr lang="en-US" b="1" dirty="0" smtClean="0"/>
              <a:t>Sheila Rae’s Peppermint Stick</a:t>
            </a:r>
            <a:r>
              <a:rPr lang="en-US" dirty="0" smtClean="0"/>
              <a:t>, Kevin </a:t>
            </a:r>
            <a:r>
              <a:rPr lang="en-US" dirty="0" err="1" smtClean="0"/>
              <a:t>Henkes</a:t>
            </a:r>
            <a:r>
              <a:rPr lang="en-US" dirty="0" smtClean="0"/>
              <a:t> </a:t>
            </a:r>
          </a:p>
          <a:p>
            <a:pPr marL="0" indent="0">
              <a:buNone/>
            </a:pPr>
            <a:r>
              <a:rPr lang="en-US" b="1" dirty="0" smtClean="0"/>
              <a:t>I Love You the </a:t>
            </a:r>
            <a:r>
              <a:rPr lang="en-US" b="1" dirty="0" err="1" smtClean="0"/>
              <a:t>Purplest</a:t>
            </a:r>
            <a:r>
              <a:rPr lang="en-US" dirty="0" smtClean="0"/>
              <a:t>, Barbara M. </a:t>
            </a:r>
            <a:r>
              <a:rPr lang="en-US" dirty="0" err="1" smtClean="0"/>
              <a:t>Joosse</a:t>
            </a:r>
            <a:endParaRPr lang="en-US" dirty="0" smtClean="0"/>
          </a:p>
          <a:p>
            <a:pPr marL="0" indent="0">
              <a:buNone/>
            </a:pPr>
            <a:r>
              <a:rPr lang="en-US" b="1" dirty="0" smtClean="0"/>
              <a:t>Do Like Kyla</a:t>
            </a:r>
            <a:r>
              <a:rPr lang="en-US" dirty="0" smtClean="0"/>
              <a:t>, Angela Johnson</a:t>
            </a:r>
          </a:p>
          <a:p>
            <a:pPr marL="0" indent="0">
              <a:buNone/>
            </a:pPr>
            <a:r>
              <a:rPr lang="en-US" b="1" dirty="0" smtClean="0"/>
              <a:t>Soupy Saturday with the Pain and the Great One</a:t>
            </a:r>
            <a:r>
              <a:rPr lang="en-US" dirty="0" smtClean="0"/>
              <a:t>, Judy Blume</a:t>
            </a:r>
          </a:p>
        </p:txBody>
      </p:sp>
    </p:spTree>
    <p:extLst>
      <p:ext uri="{BB962C8B-B14F-4D97-AF65-F5344CB8AC3E}">
        <p14:creationId xmlns:p14="http://schemas.microsoft.com/office/powerpoint/2010/main" val="1627505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0551"/>
          </a:xfrm>
        </p:spPr>
        <p:txBody>
          <a:bodyPr/>
          <a:lstStyle/>
          <a:p>
            <a:r>
              <a:rPr lang="en-US" dirty="0" smtClean="0"/>
              <a:t>Sibling Rivalry</a:t>
            </a:r>
            <a:endParaRPr lang="en-US" dirty="0"/>
          </a:p>
        </p:txBody>
      </p:sp>
      <p:sp>
        <p:nvSpPr>
          <p:cNvPr id="3" name="Content Placeholder 2"/>
          <p:cNvSpPr>
            <a:spLocks noGrp="1"/>
          </p:cNvSpPr>
          <p:nvPr>
            <p:ph idx="1"/>
          </p:nvPr>
        </p:nvSpPr>
        <p:spPr>
          <a:xfrm>
            <a:off x="838200" y="1383957"/>
            <a:ext cx="10515600" cy="4793006"/>
          </a:xfrm>
        </p:spPr>
        <p:txBody>
          <a:bodyPr>
            <a:normAutofit/>
          </a:bodyPr>
          <a:lstStyle/>
          <a:p>
            <a:r>
              <a:rPr lang="en-US" dirty="0" smtClean="0"/>
              <a:t>Introduction: </a:t>
            </a:r>
          </a:p>
          <a:p>
            <a:pPr marL="0" indent="0">
              <a:buNone/>
            </a:pPr>
            <a:endParaRPr lang="en-US" dirty="0" smtClean="0"/>
          </a:p>
          <a:p>
            <a:r>
              <a:rPr lang="en-US" dirty="0" smtClean="0"/>
              <a:t>Definition: </a:t>
            </a:r>
          </a:p>
          <a:p>
            <a:pPr lvl="1"/>
            <a:r>
              <a:rPr lang="en-US" dirty="0" smtClean="0"/>
              <a:t>The jealousy, competition, fighting between siblings (brothers and sisters)</a:t>
            </a:r>
          </a:p>
          <a:p>
            <a:pPr lvl="1"/>
            <a:endParaRPr lang="en-US" dirty="0"/>
          </a:p>
          <a:p>
            <a:pPr lvl="1"/>
            <a:endParaRPr lang="en-US" dirty="0" smtClean="0"/>
          </a:p>
          <a:p>
            <a:pPr lvl="1"/>
            <a:r>
              <a:rPr lang="en-US" dirty="0" smtClean="0"/>
              <a:t>Any examples, recent experiences?</a:t>
            </a:r>
          </a:p>
          <a:p>
            <a:endParaRPr lang="en-US" dirty="0" smtClean="0"/>
          </a:p>
          <a:p>
            <a:pPr lvl="1"/>
            <a:endParaRPr lang="en-US" dirty="0"/>
          </a:p>
          <a:p>
            <a:r>
              <a:rPr lang="en-US" dirty="0" smtClean="0"/>
              <a:t>Scope of the Problem: What are we really talking about?</a:t>
            </a:r>
          </a:p>
        </p:txBody>
      </p:sp>
    </p:spTree>
    <p:extLst>
      <p:ext uri="{BB962C8B-B14F-4D97-AF65-F5344CB8AC3E}">
        <p14:creationId xmlns:p14="http://schemas.microsoft.com/office/powerpoint/2010/main" val="21715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62000"/>
          </a:xfrm>
        </p:spPr>
        <p:txBody>
          <a:bodyPr/>
          <a:lstStyle/>
          <a:p>
            <a:r>
              <a:rPr lang="en-US" b="1" dirty="0" smtClean="0"/>
              <a:t>Problem for kids</a:t>
            </a:r>
            <a:endParaRPr lang="en-US" b="1"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449" r="14449"/>
          <a:stretch>
            <a:fillRect/>
          </a:stretch>
        </p:blipFill>
        <p:spPr>
          <a:xfrm>
            <a:off x="4772025" y="838200"/>
            <a:ext cx="6453324" cy="4873625"/>
          </a:xfrm>
        </p:spPr>
      </p:pic>
      <p:sp>
        <p:nvSpPr>
          <p:cNvPr id="4" name="Text Placeholder 3"/>
          <p:cNvSpPr>
            <a:spLocks noGrp="1"/>
          </p:cNvSpPr>
          <p:nvPr>
            <p:ph type="body" sz="half" idx="2"/>
          </p:nvPr>
        </p:nvSpPr>
        <p:spPr>
          <a:xfrm>
            <a:off x="839788" y="1341121"/>
            <a:ext cx="3932237" cy="4527868"/>
          </a:xfrm>
        </p:spPr>
        <p:txBody>
          <a:bodyPr>
            <a:normAutofit/>
          </a:bodyPr>
          <a:lstStyle/>
          <a:p>
            <a:r>
              <a:rPr lang="en-US" sz="3200" dirty="0" smtClean="0"/>
              <a:t> </a:t>
            </a:r>
            <a:r>
              <a:rPr lang="en-US" sz="2400" b="1" dirty="0" smtClean="0"/>
              <a:t>Range of issues</a:t>
            </a:r>
            <a:r>
              <a:rPr lang="en-US" sz="2400" dirty="0" smtClean="0"/>
              <a:t>:</a:t>
            </a:r>
          </a:p>
          <a:p>
            <a:pPr lvl="1"/>
            <a:r>
              <a:rPr lang="en-US" sz="2400" dirty="0" smtClean="0"/>
              <a:t>Fighting over things, respecting others and property, </a:t>
            </a:r>
          </a:p>
          <a:p>
            <a:pPr lvl="1"/>
            <a:endParaRPr lang="en-US" sz="2400" dirty="0" smtClean="0"/>
          </a:p>
          <a:p>
            <a:pPr lvl="1"/>
            <a:r>
              <a:rPr lang="en-US" sz="2400" dirty="0" smtClean="0"/>
              <a:t>Other stuff: Hungry, tired</a:t>
            </a:r>
          </a:p>
          <a:p>
            <a:pPr lvl="1"/>
            <a:endParaRPr lang="en-US" sz="2400" dirty="0"/>
          </a:p>
          <a:p>
            <a:pPr lvl="1"/>
            <a:r>
              <a:rPr lang="en-US" sz="2400" dirty="0" smtClean="0"/>
              <a:t>Developmental stages</a:t>
            </a:r>
          </a:p>
          <a:p>
            <a:pPr lvl="1"/>
            <a:endParaRPr lang="en-US" sz="2400" dirty="0" smtClean="0"/>
          </a:p>
          <a:p>
            <a:pPr lvl="1"/>
            <a:endParaRPr lang="en-US" dirty="0"/>
          </a:p>
        </p:txBody>
      </p:sp>
    </p:spTree>
    <p:extLst>
      <p:ext uri="{BB962C8B-B14F-4D97-AF65-F5344CB8AC3E}">
        <p14:creationId xmlns:p14="http://schemas.microsoft.com/office/powerpoint/2010/main" val="2611490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 y="391886"/>
            <a:ext cx="10572206" cy="6122125"/>
          </a:xfrm>
          <a:prstGeom prst="rect">
            <a:avLst/>
          </a:prstGeom>
        </p:spPr>
      </p:pic>
    </p:spTree>
    <p:extLst>
      <p:ext uri="{BB962C8B-B14F-4D97-AF65-F5344CB8AC3E}">
        <p14:creationId xmlns:p14="http://schemas.microsoft.com/office/powerpoint/2010/main" val="1968012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62000"/>
          </a:xfrm>
        </p:spPr>
        <p:txBody>
          <a:bodyPr/>
          <a:lstStyle/>
          <a:p>
            <a:r>
              <a:rPr lang="en-US" b="1" dirty="0" smtClean="0"/>
              <a:t>Problem for kids</a:t>
            </a:r>
            <a:endParaRPr lang="en-US" b="1"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449" r="14449"/>
          <a:stretch>
            <a:fillRect/>
          </a:stretch>
        </p:blipFill>
        <p:spPr>
          <a:xfrm>
            <a:off x="4772025" y="838200"/>
            <a:ext cx="6453324" cy="4873625"/>
          </a:xfrm>
        </p:spPr>
      </p:pic>
      <p:sp>
        <p:nvSpPr>
          <p:cNvPr id="4" name="Text Placeholder 3"/>
          <p:cNvSpPr>
            <a:spLocks noGrp="1"/>
          </p:cNvSpPr>
          <p:nvPr>
            <p:ph type="body" sz="half" idx="2"/>
          </p:nvPr>
        </p:nvSpPr>
        <p:spPr>
          <a:xfrm>
            <a:off x="839788" y="1341121"/>
            <a:ext cx="3932237" cy="4527868"/>
          </a:xfrm>
        </p:spPr>
        <p:txBody>
          <a:bodyPr>
            <a:normAutofit/>
          </a:bodyPr>
          <a:lstStyle/>
          <a:p>
            <a:r>
              <a:rPr lang="en-US" sz="3200" dirty="0" smtClean="0"/>
              <a:t> </a:t>
            </a:r>
            <a:r>
              <a:rPr lang="en-US" sz="2400" b="1" dirty="0" smtClean="0"/>
              <a:t>Range of issues</a:t>
            </a:r>
            <a:r>
              <a:rPr lang="en-US" sz="2400" dirty="0" smtClean="0"/>
              <a:t>:</a:t>
            </a:r>
          </a:p>
          <a:p>
            <a:pPr lvl="1"/>
            <a:r>
              <a:rPr lang="en-US" sz="2400" dirty="0" smtClean="0"/>
              <a:t>Fighting over things, respecting others and property, </a:t>
            </a:r>
          </a:p>
          <a:p>
            <a:pPr lvl="1"/>
            <a:r>
              <a:rPr lang="en-US" sz="2400" dirty="0" smtClean="0"/>
              <a:t>Other stuff: Hungry, tired</a:t>
            </a:r>
          </a:p>
          <a:p>
            <a:pPr lvl="1"/>
            <a:endParaRPr lang="en-US" sz="2400" dirty="0"/>
          </a:p>
          <a:p>
            <a:pPr lvl="1"/>
            <a:r>
              <a:rPr lang="en-US" sz="2400" dirty="0" smtClean="0"/>
              <a:t>Developmental stages</a:t>
            </a:r>
          </a:p>
          <a:p>
            <a:pPr lvl="1"/>
            <a:endParaRPr lang="en-US" sz="2400" dirty="0" smtClean="0"/>
          </a:p>
          <a:p>
            <a:pPr lvl="1"/>
            <a:r>
              <a:rPr lang="en-US" sz="2400" dirty="0" smtClean="0"/>
              <a:t>Ambivalent </a:t>
            </a:r>
            <a:r>
              <a:rPr lang="en-US" sz="2400" dirty="0"/>
              <a:t>E</a:t>
            </a:r>
            <a:r>
              <a:rPr lang="en-US" sz="2400" dirty="0" smtClean="0"/>
              <a:t>motions:  love/hate</a:t>
            </a:r>
          </a:p>
          <a:p>
            <a:pPr lvl="1"/>
            <a:endParaRPr lang="en-US" dirty="0"/>
          </a:p>
        </p:txBody>
      </p:sp>
    </p:spTree>
    <p:extLst>
      <p:ext uri="{BB962C8B-B14F-4D97-AF65-F5344CB8AC3E}">
        <p14:creationId xmlns:p14="http://schemas.microsoft.com/office/powerpoint/2010/main" val="143654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942" y="0"/>
            <a:ext cx="5235732" cy="6858000"/>
          </a:xfrm>
          <a:prstGeom prst="rect">
            <a:avLst/>
          </a:prstGeom>
        </p:spPr>
      </p:pic>
    </p:spTree>
    <p:extLst>
      <p:ext uri="{BB962C8B-B14F-4D97-AF65-F5344CB8AC3E}">
        <p14:creationId xmlns:p14="http://schemas.microsoft.com/office/powerpoint/2010/main" val="1863336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2763</Words>
  <Application>Microsoft Office PowerPoint</Application>
  <PresentationFormat>Widescreen</PresentationFormat>
  <Paragraphs>443</Paragraphs>
  <Slides>48</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Sibling Rivalry: Ideas to foster peace/friendship </vt:lpstr>
      <vt:lpstr>Sibling Rivalry</vt:lpstr>
      <vt:lpstr>PowerPoint Presentation</vt:lpstr>
      <vt:lpstr>PowerPoint Presentation</vt:lpstr>
      <vt:lpstr>Sibling Rivalry</vt:lpstr>
      <vt:lpstr>Problem for kids</vt:lpstr>
      <vt:lpstr>PowerPoint Presentation</vt:lpstr>
      <vt:lpstr>Problem for kids</vt:lpstr>
      <vt:lpstr>PowerPoint Presentation</vt:lpstr>
      <vt:lpstr>Sibling Rivalry: Scope of the Problem: children</vt:lpstr>
      <vt:lpstr>Sibling Rivalry: Scope of problem for Parents</vt:lpstr>
      <vt:lpstr>Benefits/Encouragement</vt:lpstr>
      <vt:lpstr>Biblical Examples: NEGATIVE </vt:lpstr>
      <vt:lpstr>Biblical Examples: POSITIVE </vt:lpstr>
      <vt:lpstr>Biblical Examples: What can we learn?</vt:lpstr>
      <vt:lpstr>Biblical Examples: What can we learn?</vt:lpstr>
      <vt:lpstr>PowerPoint Presentation</vt:lpstr>
      <vt:lpstr>PowerPoint Presentation</vt:lpstr>
      <vt:lpstr>Biblical Examples: What can we learn?</vt:lpstr>
      <vt:lpstr>Biblical Examples: What can we learn?</vt:lpstr>
      <vt:lpstr>Feelings of Favoritism?</vt:lpstr>
      <vt:lpstr>Lean against showing favoritism</vt:lpstr>
      <vt:lpstr>Biblical Examples: What can we learn?</vt:lpstr>
      <vt:lpstr>Positive Biblical Examples: What can we learn?</vt:lpstr>
      <vt:lpstr>Humility and Love of God </vt:lpstr>
      <vt:lpstr>Sibling Rivalry</vt:lpstr>
      <vt:lpstr>Sibling Rivalry</vt:lpstr>
      <vt:lpstr>Sibling Rivalry</vt:lpstr>
      <vt:lpstr>Sibling Rivalry: Other Ideas?</vt:lpstr>
      <vt:lpstr>Sibling Rivalry: Other Ideas?</vt:lpstr>
      <vt:lpstr>Sibling Rivalry: Other Ideas?</vt:lpstr>
      <vt:lpstr>Sibling Rivalry: Other Ideas</vt:lpstr>
      <vt:lpstr>Sibling Rivalry: Other Ideas</vt:lpstr>
      <vt:lpstr>Sibling Rivalry: Other Ideas</vt:lpstr>
      <vt:lpstr>Sibling Rivalry: Other Ideas</vt:lpstr>
      <vt:lpstr>PowerPoint Presentation</vt:lpstr>
      <vt:lpstr>Sibling Rivalry: Other Ideas</vt:lpstr>
      <vt:lpstr>Sibling Rivalry Other Ideas</vt:lpstr>
      <vt:lpstr>PowerPoint Presentation</vt:lpstr>
      <vt:lpstr>Sibling Rivalry Other Ideas</vt:lpstr>
      <vt:lpstr>Practical things:</vt:lpstr>
      <vt:lpstr>Practical things:</vt:lpstr>
      <vt:lpstr>Practical things:</vt:lpstr>
      <vt:lpstr>Practical things:</vt:lpstr>
      <vt:lpstr>Practical things:</vt:lpstr>
      <vt:lpstr>Final Encouragement</vt:lpstr>
      <vt:lpstr>Resources for Parents</vt:lpstr>
      <vt:lpstr> Children’s Books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Sibling Rivalry</dc:title>
  <dc:creator>Kirk Deken</dc:creator>
  <cp:lastModifiedBy>Kirk Deken</cp:lastModifiedBy>
  <cp:revision>101</cp:revision>
  <cp:lastPrinted>2018-04-11T03:17:31Z</cp:lastPrinted>
  <dcterms:created xsi:type="dcterms:W3CDTF">2018-04-02T15:11:53Z</dcterms:created>
  <dcterms:modified xsi:type="dcterms:W3CDTF">2018-04-11T03:28:27Z</dcterms:modified>
</cp:coreProperties>
</file>