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87"/>
  </p:notesMasterIdLst>
  <p:sldIdLst>
    <p:sldId id="262" r:id="rId2"/>
    <p:sldId id="1995" r:id="rId3"/>
    <p:sldId id="1830" r:id="rId4"/>
    <p:sldId id="1911" r:id="rId5"/>
    <p:sldId id="1912" r:id="rId6"/>
    <p:sldId id="1913" r:id="rId7"/>
    <p:sldId id="1916" r:id="rId8"/>
    <p:sldId id="1918" r:id="rId9"/>
    <p:sldId id="1919" r:id="rId10"/>
    <p:sldId id="1920" r:id="rId11"/>
    <p:sldId id="1921" r:id="rId12"/>
    <p:sldId id="1922" r:id="rId13"/>
    <p:sldId id="1923" r:id="rId14"/>
    <p:sldId id="1924" r:id="rId15"/>
    <p:sldId id="1925" r:id="rId16"/>
    <p:sldId id="2015" r:id="rId17"/>
    <p:sldId id="1926" r:id="rId18"/>
    <p:sldId id="1927" r:id="rId19"/>
    <p:sldId id="1929" r:id="rId20"/>
    <p:sldId id="1930" r:id="rId21"/>
    <p:sldId id="1931" r:id="rId22"/>
    <p:sldId id="1932" r:id="rId23"/>
    <p:sldId id="1933" r:id="rId24"/>
    <p:sldId id="1934" r:id="rId25"/>
    <p:sldId id="1935" r:id="rId26"/>
    <p:sldId id="1936" r:id="rId27"/>
    <p:sldId id="1937" r:id="rId28"/>
    <p:sldId id="1938" r:id="rId29"/>
    <p:sldId id="1939" r:id="rId30"/>
    <p:sldId id="1947" r:id="rId31"/>
    <p:sldId id="1996" r:id="rId32"/>
    <p:sldId id="1997" r:id="rId33"/>
    <p:sldId id="1942" r:id="rId34"/>
    <p:sldId id="1941" r:id="rId35"/>
    <p:sldId id="1943" r:id="rId36"/>
    <p:sldId id="1948" r:id="rId37"/>
    <p:sldId id="1998" r:id="rId38"/>
    <p:sldId id="1949" r:id="rId39"/>
    <p:sldId id="1953" r:id="rId40"/>
    <p:sldId id="1999" r:id="rId41"/>
    <p:sldId id="1956" r:id="rId42"/>
    <p:sldId id="1958" r:id="rId43"/>
    <p:sldId id="1959" r:id="rId44"/>
    <p:sldId id="1960" r:id="rId45"/>
    <p:sldId id="1961" r:id="rId46"/>
    <p:sldId id="1962" r:id="rId47"/>
    <p:sldId id="1963" r:id="rId48"/>
    <p:sldId id="1964" r:id="rId49"/>
    <p:sldId id="1965" r:id="rId50"/>
    <p:sldId id="1966" r:id="rId51"/>
    <p:sldId id="1967" r:id="rId52"/>
    <p:sldId id="1972" r:id="rId53"/>
    <p:sldId id="1968" r:id="rId54"/>
    <p:sldId id="1970" r:id="rId55"/>
    <p:sldId id="1971" r:id="rId56"/>
    <p:sldId id="1973" r:id="rId57"/>
    <p:sldId id="1974" r:id="rId58"/>
    <p:sldId id="2001" r:id="rId59"/>
    <p:sldId id="2002" r:id="rId60"/>
    <p:sldId id="1977" r:id="rId61"/>
    <p:sldId id="1978" r:id="rId62"/>
    <p:sldId id="2017" r:id="rId63"/>
    <p:sldId id="1979" r:id="rId64"/>
    <p:sldId id="1980" r:id="rId65"/>
    <p:sldId id="1981" r:id="rId66"/>
    <p:sldId id="2018" r:id="rId67"/>
    <p:sldId id="2019" r:id="rId68"/>
    <p:sldId id="1982" r:id="rId69"/>
    <p:sldId id="1986" r:id="rId70"/>
    <p:sldId id="1984" r:id="rId71"/>
    <p:sldId id="2021" r:id="rId72"/>
    <p:sldId id="1985" r:id="rId73"/>
    <p:sldId id="1987" r:id="rId74"/>
    <p:sldId id="1988" r:id="rId75"/>
    <p:sldId id="1989" r:id="rId76"/>
    <p:sldId id="1991" r:id="rId77"/>
    <p:sldId id="1993" r:id="rId78"/>
    <p:sldId id="2022" r:id="rId79"/>
    <p:sldId id="2006" r:id="rId80"/>
    <p:sldId id="2007" r:id="rId81"/>
    <p:sldId id="2008" r:id="rId82"/>
    <p:sldId id="2009" r:id="rId83"/>
    <p:sldId id="2010" r:id="rId84"/>
    <p:sldId id="2011" r:id="rId85"/>
    <p:sldId id="2012"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41E"/>
    <a:srgbClr val="00682F"/>
    <a:srgbClr val="03272D"/>
    <a:srgbClr val="72DB2B"/>
    <a:srgbClr val="3F7D15"/>
    <a:srgbClr val="221A00"/>
    <a:srgbClr val="3E2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0" autoAdjust="0"/>
    <p:restoredTop sz="94660"/>
  </p:normalViewPr>
  <p:slideViewPr>
    <p:cSldViewPr snapToGrid="0">
      <p:cViewPr varScale="1">
        <p:scale>
          <a:sx n="77" d="100"/>
          <a:sy n="77" d="100"/>
        </p:scale>
        <p:origin x="196" y="88"/>
      </p:cViewPr>
      <p:guideLst/>
    </p:cSldViewPr>
  </p:slideViewPr>
  <p:notesTextViewPr>
    <p:cViewPr>
      <p:scale>
        <a:sx n="3" d="2"/>
        <a:sy n="3" d="2"/>
      </p:scale>
      <p:origin x="0" y="0"/>
    </p:cViewPr>
  </p:notesTextViewPr>
  <p:sorterViewPr>
    <p:cViewPr>
      <p:scale>
        <a:sx n="118" d="100"/>
        <a:sy n="118" d="100"/>
      </p:scale>
      <p:origin x="0" y="-426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F926D-B060-4F6A-834C-683F444DE01B}" type="datetimeFigureOut">
              <a:rPr lang="en-US" smtClean="0"/>
              <a:t>6/20/2021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C77DC-F2A7-4847-88A5-2B3DF623F74B}" type="slidenum">
              <a:rPr lang="en-US" smtClean="0"/>
              <a:t>‹#›</a:t>
            </a:fld>
            <a:endParaRPr lang="en-US" dirty="0"/>
          </a:p>
        </p:txBody>
      </p:sp>
    </p:spTree>
    <p:extLst>
      <p:ext uri="{BB962C8B-B14F-4D97-AF65-F5344CB8AC3E}">
        <p14:creationId xmlns:p14="http://schemas.microsoft.com/office/powerpoint/2010/main" val="19718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195916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 xmlns:a16="http://schemas.microsoft.com/office/drawing/2014/main"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21034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4BE87C30-CC0C-49BC-9751-7F72D6D7F05B}"/>
              </a:ext>
            </a:extLst>
          </p:cNvPr>
          <p:cNvSpPr txBox="1"/>
          <p:nvPr/>
        </p:nvSpPr>
        <p:spPr>
          <a:xfrm>
            <a:off x="128338" y="361922"/>
            <a:ext cx="1206366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  Jesus One on One: Jesus and John</a:t>
            </a:r>
            <a:endParaRPr lang="en-US" sz="6000" dirty="0">
              <a:solidFill>
                <a:srgbClr val="03272D"/>
              </a:solidFill>
            </a:endParaRPr>
          </a:p>
        </p:txBody>
      </p:sp>
      <p:sp>
        <p:nvSpPr>
          <p:cNvPr id="7" name="Rectangle 6">
            <a:extLst>
              <a:ext uri="{FF2B5EF4-FFF2-40B4-BE49-F238E27FC236}">
                <a16:creationId xmlns="" xmlns:a16="http://schemas.microsoft.com/office/drawing/2014/main" id="{B01015F7-C998-4490-8626-9B321971ABB4}"/>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dirty="0">
                <a:solidFill>
                  <a:schemeClr val="tx1"/>
                </a:solidFill>
              </a:rPr>
              <a:t>In His right hand He held seven stars, and out of His mouth came a sharp two-edged sword; and His face was like the sun shining in its strength.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Tree>
    <p:extLst>
      <p:ext uri="{BB962C8B-B14F-4D97-AF65-F5344CB8AC3E}">
        <p14:creationId xmlns:p14="http://schemas.microsoft.com/office/powerpoint/2010/main" val="166800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dirty="0">
                <a:solidFill>
                  <a:schemeClr val="tx1"/>
                </a:solidFill>
              </a:rPr>
              <a:t>In His right hand He held seven stars, and out of His mouth came a sharp two-edged sword; and His face was like the sun shining in its strength.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553453" y="361921"/>
            <a:ext cx="110850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1) It uses perspectival language</a:t>
            </a:r>
            <a:endParaRPr lang="en-US" sz="4400" dirty="0">
              <a:solidFill>
                <a:srgbClr val="03272D"/>
              </a:solidFill>
            </a:endParaRPr>
          </a:p>
        </p:txBody>
      </p:sp>
    </p:spTree>
    <p:extLst>
      <p:ext uri="{BB962C8B-B14F-4D97-AF65-F5344CB8AC3E}">
        <p14:creationId xmlns:p14="http://schemas.microsoft.com/office/powerpoint/2010/main" val="17235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a:t>
            </a:r>
            <a:r>
              <a:rPr lang="en-US" sz="3400" b="1" u="sng" dirty="0">
                <a:solidFill>
                  <a:srgbClr val="002060"/>
                </a:solidFill>
              </a:rPr>
              <a:t>like</a:t>
            </a:r>
            <a:r>
              <a:rPr lang="en-US" sz="3400" dirty="0">
                <a:solidFill>
                  <a:schemeClr val="tx1"/>
                </a:solidFill>
              </a:rPr>
              <a:t> white wool, </a:t>
            </a:r>
            <a:r>
              <a:rPr lang="en-US" sz="3400" b="1" u="sng" dirty="0">
                <a:solidFill>
                  <a:srgbClr val="002060"/>
                </a:solidFill>
              </a:rPr>
              <a:t>like</a:t>
            </a:r>
            <a:r>
              <a:rPr lang="en-US" sz="3400" dirty="0">
                <a:solidFill>
                  <a:schemeClr val="tx1"/>
                </a:solidFill>
              </a:rPr>
              <a:t> snow; and His eyes were </a:t>
            </a:r>
            <a:r>
              <a:rPr lang="en-US" sz="3400" b="1" u="sng" dirty="0">
                <a:solidFill>
                  <a:srgbClr val="002060"/>
                </a:solidFill>
              </a:rPr>
              <a:t>like</a:t>
            </a:r>
            <a:r>
              <a:rPr lang="en-US" sz="3400" dirty="0">
                <a:solidFill>
                  <a:schemeClr val="tx1"/>
                </a:solidFill>
              </a:rPr>
              <a:t> a flame of fire. </a:t>
            </a:r>
            <a:r>
              <a:rPr lang="en-US" sz="3400" b="1" baseline="30000" dirty="0">
                <a:solidFill>
                  <a:schemeClr val="tx1"/>
                </a:solidFill>
              </a:rPr>
              <a:t>15 </a:t>
            </a:r>
            <a:r>
              <a:rPr lang="en-US" sz="3400" dirty="0">
                <a:solidFill>
                  <a:schemeClr val="tx1"/>
                </a:solidFill>
              </a:rPr>
              <a:t>His feet were </a:t>
            </a:r>
            <a:r>
              <a:rPr lang="en-US" sz="3400" b="1" u="sng" dirty="0">
                <a:solidFill>
                  <a:srgbClr val="002060"/>
                </a:solidFill>
              </a:rPr>
              <a:t>like</a:t>
            </a:r>
            <a:r>
              <a:rPr lang="en-US" sz="3400" dirty="0">
                <a:solidFill>
                  <a:schemeClr val="tx1"/>
                </a:solidFill>
              </a:rPr>
              <a:t> burnished bronze, when it has been made to glow in a furnace, and His voice was </a:t>
            </a:r>
            <a:r>
              <a:rPr lang="en-US" sz="3400" b="1" u="sng" dirty="0">
                <a:solidFill>
                  <a:srgbClr val="002060"/>
                </a:solidFill>
              </a:rPr>
              <a:t>like</a:t>
            </a:r>
            <a:r>
              <a:rPr lang="en-US" sz="3400" dirty="0">
                <a:solidFill>
                  <a:schemeClr val="tx1"/>
                </a:solidFill>
              </a:rPr>
              <a:t> the sound of many waters. </a:t>
            </a:r>
            <a:r>
              <a:rPr lang="en-US" sz="3400" b="1" baseline="30000" dirty="0">
                <a:solidFill>
                  <a:schemeClr val="tx1"/>
                </a:solidFill>
              </a:rPr>
              <a:t>16 </a:t>
            </a:r>
            <a:r>
              <a:rPr lang="en-US" sz="3400" dirty="0">
                <a:solidFill>
                  <a:schemeClr val="tx1"/>
                </a:solidFill>
              </a:rPr>
              <a:t>In His right hand He held seven stars, and out of His mouth came a sharp two-edged sword; and His face was </a:t>
            </a:r>
            <a:r>
              <a:rPr lang="en-US" sz="3400" b="1" u="sng" dirty="0">
                <a:solidFill>
                  <a:srgbClr val="002060"/>
                </a:solidFill>
              </a:rPr>
              <a:t>like</a:t>
            </a:r>
            <a:r>
              <a:rPr lang="en-US" sz="3400" dirty="0">
                <a:solidFill>
                  <a:schemeClr val="tx1"/>
                </a:solidFill>
              </a:rPr>
              <a:t> the sun shining in its strength.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553453" y="361921"/>
            <a:ext cx="110850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1) It uses perspectival language</a:t>
            </a:r>
            <a:endParaRPr lang="en-US" sz="4400" dirty="0">
              <a:solidFill>
                <a:srgbClr val="03272D"/>
              </a:solidFill>
            </a:endParaRPr>
          </a:p>
        </p:txBody>
      </p:sp>
    </p:spTree>
    <p:extLst>
      <p:ext uri="{BB962C8B-B14F-4D97-AF65-F5344CB8AC3E}">
        <p14:creationId xmlns:p14="http://schemas.microsoft.com/office/powerpoint/2010/main" val="3214731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a:t>
            </a:r>
            <a:r>
              <a:rPr lang="en-US" sz="3400" b="1" u="sng" dirty="0">
                <a:solidFill>
                  <a:srgbClr val="002060"/>
                </a:solidFill>
              </a:rPr>
              <a:t>like</a:t>
            </a:r>
            <a:r>
              <a:rPr lang="en-US" sz="3400" dirty="0">
                <a:solidFill>
                  <a:schemeClr val="tx1"/>
                </a:solidFill>
              </a:rPr>
              <a:t> white wool, </a:t>
            </a:r>
            <a:r>
              <a:rPr lang="en-US" sz="3400" b="1" u="sng" dirty="0">
                <a:solidFill>
                  <a:srgbClr val="002060"/>
                </a:solidFill>
              </a:rPr>
              <a:t>like</a:t>
            </a:r>
            <a:r>
              <a:rPr lang="en-US" sz="3400" dirty="0">
                <a:solidFill>
                  <a:schemeClr val="tx1"/>
                </a:solidFill>
              </a:rPr>
              <a:t> snow; and His eyes were </a:t>
            </a:r>
            <a:r>
              <a:rPr lang="en-US" sz="3400" b="1" u="sng" dirty="0">
                <a:solidFill>
                  <a:srgbClr val="002060"/>
                </a:solidFill>
              </a:rPr>
              <a:t>like</a:t>
            </a:r>
            <a:r>
              <a:rPr lang="en-US" sz="3400" dirty="0">
                <a:solidFill>
                  <a:schemeClr val="tx1"/>
                </a:solidFill>
              </a:rPr>
              <a:t> a flame of fire. </a:t>
            </a:r>
            <a:r>
              <a:rPr lang="en-US" sz="3400" b="1" baseline="30000" dirty="0">
                <a:solidFill>
                  <a:schemeClr val="tx1"/>
                </a:solidFill>
              </a:rPr>
              <a:t>15 </a:t>
            </a:r>
            <a:r>
              <a:rPr lang="en-US" sz="3400" dirty="0">
                <a:solidFill>
                  <a:schemeClr val="tx1"/>
                </a:solidFill>
              </a:rPr>
              <a:t>His feet were </a:t>
            </a:r>
            <a:r>
              <a:rPr lang="en-US" sz="3400" b="1" u="sng" dirty="0">
                <a:solidFill>
                  <a:srgbClr val="002060"/>
                </a:solidFill>
              </a:rPr>
              <a:t>like</a:t>
            </a:r>
            <a:r>
              <a:rPr lang="en-US" sz="3400" dirty="0">
                <a:solidFill>
                  <a:schemeClr val="tx1"/>
                </a:solidFill>
              </a:rPr>
              <a:t> burnished bronze, when it has been made to glow in a furnace, and His voice was </a:t>
            </a:r>
            <a:r>
              <a:rPr lang="en-US" sz="3400" b="1" u="sng" dirty="0">
                <a:solidFill>
                  <a:srgbClr val="002060"/>
                </a:solidFill>
              </a:rPr>
              <a:t>like</a:t>
            </a:r>
            <a:r>
              <a:rPr lang="en-US" sz="3400" dirty="0">
                <a:solidFill>
                  <a:schemeClr val="tx1"/>
                </a:solidFill>
              </a:rPr>
              <a:t> the sound of many waters. </a:t>
            </a:r>
            <a:r>
              <a:rPr lang="en-US" sz="3400" b="1" baseline="30000" dirty="0">
                <a:solidFill>
                  <a:schemeClr val="tx1"/>
                </a:solidFill>
              </a:rPr>
              <a:t>16 </a:t>
            </a:r>
            <a:r>
              <a:rPr lang="en-US" sz="3400" dirty="0">
                <a:solidFill>
                  <a:schemeClr val="tx1"/>
                </a:solidFill>
              </a:rPr>
              <a:t>In His right hand He held seven stars, and out of His mouth came a sharp two-edged sword; and His face was </a:t>
            </a:r>
            <a:r>
              <a:rPr lang="en-US" sz="3400" b="1" u="sng" dirty="0">
                <a:solidFill>
                  <a:srgbClr val="002060"/>
                </a:solidFill>
              </a:rPr>
              <a:t>like</a:t>
            </a:r>
            <a:r>
              <a:rPr lang="en-US" sz="3400" dirty="0">
                <a:solidFill>
                  <a:schemeClr val="tx1"/>
                </a:solidFill>
              </a:rPr>
              <a:t> the sun shining in its strength.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553453" y="361921"/>
            <a:ext cx="110850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2) It’s deeply rooted in the Old Testament</a:t>
            </a:r>
            <a:endParaRPr lang="en-US" sz="4400" dirty="0">
              <a:solidFill>
                <a:srgbClr val="03272D"/>
              </a:solidFill>
            </a:endParaRPr>
          </a:p>
        </p:txBody>
      </p:sp>
      <p:sp>
        <p:nvSpPr>
          <p:cNvPr id="4" name="Rectangle 3">
            <a:extLst>
              <a:ext uri="{FF2B5EF4-FFF2-40B4-BE49-F238E27FC236}">
                <a16:creationId xmlns="" xmlns:a16="http://schemas.microsoft.com/office/drawing/2014/main" id="{AEB8C3F7-D1D7-4843-A021-953C6CCDCF49}"/>
              </a:ext>
            </a:extLst>
          </p:cNvPr>
          <p:cNvSpPr/>
          <p:nvPr/>
        </p:nvSpPr>
        <p:spPr>
          <a:xfrm>
            <a:off x="337565" y="2243056"/>
            <a:ext cx="11516868" cy="3123028"/>
          </a:xfrm>
          <a:prstGeom prst="rect">
            <a:avLst/>
          </a:prstGeom>
          <a:solidFill>
            <a:schemeClr val="accent5">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Dan 10:5 </a:t>
            </a:r>
            <a:r>
              <a:rPr lang="en-US" sz="3200" dirty="0"/>
              <a:t>I lifted my eyes and looked, and behold, there was a certain man dressed in linen, whose waist was girded with a belt of pure gold of </a:t>
            </a:r>
            <a:r>
              <a:rPr lang="en-US" sz="3200" dirty="0" err="1"/>
              <a:t>Uphaz</a:t>
            </a:r>
            <a:r>
              <a:rPr lang="en-US" sz="3200" dirty="0"/>
              <a:t>. </a:t>
            </a:r>
            <a:r>
              <a:rPr lang="en-US" sz="3200" b="1" baseline="30000" dirty="0"/>
              <a:t>6 </a:t>
            </a:r>
            <a:r>
              <a:rPr lang="en-US" sz="3200" dirty="0"/>
              <a:t>His body also was like beryl, his face had the appearance of lightning, his eyes were like flaming torches, his arms and feet like the gleam of polished bronze, and the sound of his words like the sound of a tumult. </a:t>
            </a:r>
          </a:p>
        </p:txBody>
      </p:sp>
    </p:spTree>
    <p:extLst>
      <p:ext uri="{BB962C8B-B14F-4D97-AF65-F5344CB8AC3E}">
        <p14:creationId xmlns:p14="http://schemas.microsoft.com/office/powerpoint/2010/main" val="212611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a:t>
            </a:r>
            <a:r>
              <a:rPr lang="en-US" sz="3400" b="1" u="sng" dirty="0">
                <a:solidFill>
                  <a:srgbClr val="002060"/>
                </a:solidFill>
              </a:rPr>
              <a:t>one like a son of man</a:t>
            </a:r>
            <a:r>
              <a:rPr lang="en-US" sz="3400" dirty="0">
                <a:solidFill>
                  <a:schemeClr val="tx1"/>
                </a:solidFill>
              </a:rPr>
              <a:t>,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dirty="0">
                <a:solidFill>
                  <a:schemeClr val="tx1"/>
                </a:solidFill>
              </a:rPr>
              <a:t>In His right hand He held seven stars, and out of His mouth came a sharp two-edged sword; and His face was like the sun shining in its strength.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553453" y="361921"/>
            <a:ext cx="110850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2) It’s deeply rooted in the Old Testament</a:t>
            </a:r>
            <a:endParaRPr lang="en-US" sz="4400" dirty="0">
              <a:solidFill>
                <a:srgbClr val="03272D"/>
              </a:solidFill>
            </a:endParaRPr>
          </a:p>
        </p:txBody>
      </p:sp>
      <p:sp>
        <p:nvSpPr>
          <p:cNvPr id="2" name="Speech Bubble: Rectangle 1">
            <a:extLst>
              <a:ext uri="{FF2B5EF4-FFF2-40B4-BE49-F238E27FC236}">
                <a16:creationId xmlns="" xmlns:a16="http://schemas.microsoft.com/office/drawing/2014/main" id="{8494E0EB-4C00-423E-9201-A6C4F5D03862}"/>
              </a:ext>
            </a:extLst>
          </p:cNvPr>
          <p:cNvSpPr/>
          <p:nvPr/>
        </p:nvSpPr>
        <p:spPr>
          <a:xfrm>
            <a:off x="1547448" y="2954141"/>
            <a:ext cx="5856724" cy="949718"/>
          </a:xfrm>
          <a:prstGeom prst="wedgeRectCallout">
            <a:avLst>
              <a:gd name="adj1" fmla="val 68203"/>
              <a:gd name="adj2" fmla="val -91049"/>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Dan 7:13 – King Messiah is called “one like a Son of Man”</a:t>
            </a:r>
          </a:p>
        </p:txBody>
      </p:sp>
    </p:spTree>
    <p:extLst>
      <p:ext uri="{BB962C8B-B14F-4D97-AF65-F5344CB8AC3E}">
        <p14:creationId xmlns:p14="http://schemas.microsoft.com/office/powerpoint/2010/main" val="129150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t>
            </a:r>
            <a:r>
              <a:rPr lang="en-US" sz="3400" b="1" u="sng" dirty="0">
                <a:solidFill>
                  <a:srgbClr val="002060"/>
                </a:solidFill>
              </a:rPr>
              <a:t>a robe reaching to the feet</a:t>
            </a:r>
            <a:r>
              <a:rPr lang="en-US" sz="3400" dirty="0">
                <a:solidFill>
                  <a:schemeClr val="tx1"/>
                </a:solidFill>
              </a:rPr>
              <a: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dirty="0">
                <a:solidFill>
                  <a:schemeClr val="tx1"/>
                </a:solidFill>
              </a:rPr>
              <a:t>In His right hand He held seven stars, and out of His mouth came a sharp two-edged sword; and His face was like the sun shining in its strength.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553453" y="361921"/>
            <a:ext cx="110850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2) It’s deeply rooted in the Old Testament</a:t>
            </a:r>
            <a:endParaRPr lang="en-US" sz="4400" dirty="0">
              <a:solidFill>
                <a:srgbClr val="03272D"/>
              </a:solidFill>
            </a:endParaRPr>
          </a:p>
        </p:txBody>
      </p:sp>
      <p:sp>
        <p:nvSpPr>
          <p:cNvPr id="2" name="Speech Bubble: Rectangle 1">
            <a:extLst>
              <a:ext uri="{FF2B5EF4-FFF2-40B4-BE49-F238E27FC236}">
                <a16:creationId xmlns="" xmlns:a16="http://schemas.microsoft.com/office/drawing/2014/main" id="{8494E0EB-4C00-423E-9201-A6C4F5D03862}"/>
              </a:ext>
            </a:extLst>
          </p:cNvPr>
          <p:cNvSpPr/>
          <p:nvPr/>
        </p:nvSpPr>
        <p:spPr>
          <a:xfrm>
            <a:off x="4351730" y="3790236"/>
            <a:ext cx="3906005" cy="769441"/>
          </a:xfrm>
          <a:prstGeom prst="wedgeRectCallout">
            <a:avLst>
              <a:gd name="adj1" fmla="val -77930"/>
              <a:gd name="adj2" fmla="val -130723"/>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robe of a high priest</a:t>
            </a:r>
          </a:p>
        </p:txBody>
      </p:sp>
    </p:spTree>
    <p:extLst>
      <p:ext uri="{BB962C8B-B14F-4D97-AF65-F5344CB8AC3E}">
        <p14:creationId xmlns:p14="http://schemas.microsoft.com/office/powerpoint/2010/main" val="184969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a:t>
            </a:r>
            <a:r>
              <a:rPr lang="en-US" sz="3400" b="1" u="sng" dirty="0">
                <a:solidFill>
                  <a:srgbClr val="002060"/>
                </a:solidFill>
              </a:rPr>
              <a:t>hair were white like white wool</a:t>
            </a:r>
            <a:r>
              <a:rPr lang="en-US" sz="3400" dirty="0">
                <a:solidFill>
                  <a:schemeClr val="tx1"/>
                </a:solidFill>
              </a:rPr>
              <a:t>,  </a:t>
            </a:r>
            <a:r>
              <a:rPr lang="en-US" sz="3400" b="1" u="sng" dirty="0">
                <a:solidFill>
                  <a:srgbClr val="002060"/>
                </a:solidFill>
              </a:rPr>
              <a:t>like snow</a:t>
            </a:r>
            <a:r>
              <a:rPr lang="en-US" sz="3400" dirty="0">
                <a:solidFill>
                  <a:schemeClr val="tx1"/>
                </a:solidFill>
              </a:rPr>
              <a:t>;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dirty="0">
                <a:solidFill>
                  <a:schemeClr val="tx1"/>
                </a:solidFill>
              </a:rPr>
              <a:t>In His right hand He held seven stars, and out of His mouth came a sharp two-edged sword; and His face was like the sun shining in its strength.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553453" y="361921"/>
            <a:ext cx="110850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2) It’s deeply rooted in the Old Testament</a:t>
            </a:r>
            <a:endParaRPr lang="en-US" sz="4400" dirty="0">
              <a:solidFill>
                <a:srgbClr val="03272D"/>
              </a:solidFill>
            </a:endParaRPr>
          </a:p>
        </p:txBody>
      </p:sp>
      <p:sp>
        <p:nvSpPr>
          <p:cNvPr id="5" name="Speech Bubble: Rectangle 4">
            <a:extLst>
              <a:ext uri="{FF2B5EF4-FFF2-40B4-BE49-F238E27FC236}">
                <a16:creationId xmlns="" xmlns:a16="http://schemas.microsoft.com/office/drawing/2014/main" id="{2306B908-8A38-4E8C-BD23-EAB605894016}"/>
              </a:ext>
            </a:extLst>
          </p:cNvPr>
          <p:cNvSpPr/>
          <p:nvPr/>
        </p:nvSpPr>
        <p:spPr>
          <a:xfrm>
            <a:off x="3889829" y="4476721"/>
            <a:ext cx="8093623" cy="1198365"/>
          </a:xfrm>
          <a:prstGeom prst="wedgeRectCallout">
            <a:avLst>
              <a:gd name="adj1" fmla="val 16700"/>
              <a:gd name="adj2" fmla="val -117044"/>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Dan 7:9 The Ancient of Days has hair “like pure wool” and garments “like white snow” </a:t>
            </a:r>
          </a:p>
        </p:txBody>
      </p:sp>
    </p:spTree>
    <p:extLst>
      <p:ext uri="{BB962C8B-B14F-4D97-AF65-F5344CB8AC3E}">
        <p14:creationId xmlns:p14="http://schemas.microsoft.com/office/powerpoint/2010/main" val="312677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dirty="0">
                <a:solidFill>
                  <a:schemeClr val="tx1"/>
                </a:solidFill>
              </a:rPr>
              <a:t>In His right hand He held seven stars, and </a:t>
            </a:r>
            <a:r>
              <a:rPr lang="en-US" sz="3400" b="1" u="sng" dirty="0">
                <a:solidFill>
                  <a:srgbClr val="002060"/>
                </a:solidFill>
              </a:rPr>
              <a:t>out of His mouth came a sharp two-edged sword</a:t>
            </a:r>
            <a:r>
              <a:rPr lang="en-US" sz="3400" dirty="0">
                <a:solidFill>
                  <a:schemeClr val="tx1"/>
                </a:solidFill>
              </a:rPr>
              <a:t>; and His face was like the sun shining in its strength.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553453" y="361921"/>
            <a:ext cx="110850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2) It’s deeply rooted in the Old Testament</a:t>
            </a:r>
            <a:endParaRPr lang="en-US" sz="4400" dirty="0">
              <a:solidFill>
                <a:srgbClr val="03272D"/>
              </a:solidFill>
            </a:endParaRPr>
          </a:p>
        </p:txBody>
      </p:sp>
      <p:sp>
        <p:nvSpPr>
          <p:cNvPr id="2" name="Speech Bubble: Rectangle 1">
            <a:extLst>
              <a:ext uri="{FF2B5EF4-FFF2-40B4-BE49-F238E27FC236}">
                <a16:creationId xmlns="" xmlns:a16="http://schemas.microsoft.com/office/drawing/2014/main" id="{8494E0EB-4C00-423E-9201-A6C4F5D03862}"/>
              </a:ext>
            </a:extLst>
          </p:cNvPr>
          <p:cNvSpPr/>
          <p:nvPr/>
        </p:nvSpPr>
        <p:spPr>
          <a:xfrm>
            <a:off x="2271104" y="3963068"/>
            <a:ext cx="5276324" cy="1029847"/>
          </a:xfrm>
          <a:prstGeom prst="wedgeRectCallout">
            <a:avLst>
              <a:gd name="adj1" fmla="val 65086"/>
              <a:gd name="adj2" fmla="val 77571"/>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Isaiah 49:2 the Messiah has a mouth like a sharp sword </a:t>
            </a:r>
          </a:p>
        </p:txBody>
      </p:sp>
    </p:spTree>
    <p:extLst>
      <p:ext uri="{BB962C8B-B14F-4D97-AF65-F5344CB8AC3E}">
        <p14:creationId xmlns:p14="http://schemas.microsoft.com/office/powerpoint/2010/main" val="231352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dirty="0">
                <a:solidFill>
                  <a:schemeClr val="tx1"/>
                </a:solidFill>
              </a:rPr>
              <a:t>In His right hand He held seven stars, and out of His mouth came a sharp two-edged sword; and His face was like the sun shining in its strength.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553453" y="361921"/>
            <a:ext cx="110850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3) It uses symbols</a:t>
            </a:r>
            <a:endParaRPr lang="en-US" sz="4400" dirty="0">
              <a:solidFill>
                <a:srgbClr val="03272D"/>
              </a:solidFill>
            </a:endParaRPr>
          </a:p>
        </p:txBody>
      </p:sp>
    </p:spTree>
    <p:extLst>
      <p:ext uri="{BB962C8B-B14F-4D97-AF65-F5344CB8AC3E}">
        <p14:creationId xmlns:p14="http://schemas.microsoft.com/office/powerpoint/2010/main" val="286075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a:t>
            </a:r>
            <a:r>
              <a:rPr lang="en-US" sz="3400" b="1" u="sng" dirty="0">
                <a:solidFill>
                  <a:srgbClr val="002060"/>
                </a:solidFill>
              </a:rPr>
              <a:t>I saw seven golden lampstands</a:t>
            </a:r>
            <a:r>
              <a:rPr lang="en-US" sz="3400" dirty="0">
                <a:solidFill>
                  <a:schemeClr val="tx1"/>
                </a:solidFill>
              </a:rPr>
              <a:t>;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b="1" u="sng" dirty="0">
                <a:solidFill>
                  <a:srgbClr val="002060"/>
                </a:solidFill>
              </a:rPr>
              <a:t>In His right hand He held seven stars</a:t>
            </a:r>
            <a:r>
              <a:rPr lang="en-US" sz="3400" dirty="0">
                <a:solidFill>
                  <a:schemeClr val="tx1"/>
                </a:solidFill>
              </a:rPr>
              <a:t>, and out of His mouth came a sharp two-edged sword; and His face was like the sun shining in its strength.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553453" y="361921"/>
            <a:ext cx="110850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3) It uses symbols</a:t>
            </a:r>
            <a:endParaRPr lang="en-US" sz="4400" dirty="0">
              <a:solidFill>
                <a:srgbClr val="03272D"/>
              </a:solidFill>
            </a:endParaRPr>
          </a:p>
        </p:txBody>
      </p:sp>
      <p:sp>
        <p:nvSpPr>
          <p:cNvPr id="4" name="Rectangle 3">
            <a:extLst>
              <a:ext uri="{FF2B5EF4-FFF2-40B4-BE49-F238E27FC236}">
                <a16:creationId xmlns="" xmlns:a16="http://schemas.microsoft.com/office/drawing/2014/main" id="{BBAB36DD-BC9F-4865-81E7-443FB777EDA8}"/>
              </a:ext>
            </a:extLst>
          </p:cNvPr>
          <p:cNvSpPr/>
          <p:nvPr/>
        </p:nvSpPr>
        <p:spPr>
          <a:xfrm>
            <a:off x="337565" y="2400347"/>
            <a:ext cx="11516868" cy="2057306"/>
          </a:xfrm>
          <a:prstGeom prst="rect">
            <a:avLst/>
          </a:prstGeom>
          <a:solidFill>
            <a:schemeClr val="accent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Rev 1:20 </a:t>
            </a:r>
            <a:r>
              <a:rPr lang="en-US" sz="3200" dirty="0"/>
              <a:t>“As for the mystery of the seven stars which you saw in My right hand, and the seven golden lampstands: the seven stars are the angels of the seven churches, and the seven lampstands are the seven churches.”</a:t>
            </a:r>
          </a:p>
          <a:p>
            <a:endParaRPr lang="en-US" sz="3200" dirty="0"/>
          </a:p>
        </p:txBody>
      </p:sp>
    </p:spTree>
    <p:extLst>
      <p:ext uri="{BB962C8B-B14F-4D97-AF65-F5344CB8AC3E}">
        <p14:creationId xmlns:p14="http://schemas.microsoft.com/office/powerpoint/2010/main" val="116713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5205045"/>
            <a:ext cx="12192000" cy="165295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Revelation 1:9 </a:t>
            </a:r>
            <a:endParaRPr lang="en-US" sz="3600" dirty="0"/>
          </a:p>
        </p:txBody>
      </p:sp>
      <p:sp>
        <p:nvSpPr>
          <p:cNvPr id="4" name="TextBox 3">
            <a:extLst>
              <a:ext uri="{FF2B5EF4-FFF2-40B4-BE49-F238E27FC236}">
                <a16:creationId xmlns="" xmlns:a16="http://schemas.microsoft.com/office/drawing/2014/main" id="{887E1948-094F-4C65-95B9-6A151D06DAE7}"/>
              </a:ext>
            </a:extLst>
          </p:cNvPr>
          <p:cNvSpPr txBox="1"/>
          <p:nvPr/>
        </p:nvSpPr>
        <p:spPr>
          <a:xfrm>
            <a:off x="128338" y="361922"/>
            <a:ext cx="69772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  Jesus One on One</a:t>
            </a:r>
            <a:endParaRPr lang="en-US" sz="6000" dirty="0">
              <a:solidFill>
                <a:srgbClr val="03272D"/>
              </a:solidFill>
            </a:endParaRPr>
          </a:p>
        </p:txBody>
      </p:sp>
    </p:spTree>
    <p:extLst>
      <p:ext uri="{BB962C8B-B14F-4D97-AF65-F5344CB8AC3E}">
        <p14:creationId xmlns:p14="http://schemas.microsoft.com/office/powerpoint/2010/main" val="2119296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dirty="0">
                <a:solidFill>
                  <a:schemeClr val="tx1"/>
                </a:solidFill>
              </a:rPr>
              <a:t>In His right hand He held seven stars, </a:t>
            </a:r>
            <a:r>
              <a:rPr lang="en-US" sz="3400" b="1" u="sng" dirty="0">
                <a:solidFill>
                  <a:srgbClr val="002060"/>
                </a:solidFill>
              </a:rPr>
              <a:t>and out of His mouth came a sharp two-edged sword</a:t>
            </a:r>
            <a:r>
              <a:rPr lang="en-US" sz="3400" dirty="0">
                <a:solidFill>
                  <a:schemeClr val="tx1"/>
                </a:solidFill>
              </a:rPr>
              <a:t>; and His face was like the sun shining in its strength.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553453" y="361921"/>
            <a:ext cx="110850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3) It uses symbols</a:t>
            </a:r>
            <a:endParaRPr lang="en-US" sz="4400" dirty="0">
              <a:solidFill>
                <a:srgbClr val="03272D"/>
              </a:solidFill>
            </a:endParaRPr>
          </a:p>
        </p:txBody>
      </p:sp>
      <p:pic>
        <p:nvPicPr>
          <p:cNvPr id="2050" name="Picture 2" descr="Question Image">
            <a:extLst>
              <a:ext uri="{FF2B5EF4-FFF2-40B4-BE49-F238E27FC236}">
                <a16:creationId xmlns="" xmlns:a16="http://schemas.microsoft.com/office/drawing/2014/main" id="{63B51766-D0D3-4906-95A8-80644734B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258" y="0"/>
            <a:ext cx="8345714" cy="4700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90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dirty="0">
                <a:solidFill>
                  <a:schemeClr val="tx1"/>
                </a:solidFill>
              </a:rPr>
              <a:t>In His right hand He held seven stars, </a:t>
            </a:r>
            <a:r>
              <a:rPr lang="en-US" sz="3400" b="1" u="sng" dirty="0">
                <a:solidFill>
                  <a:srgbClr val="002060"/>
                </a:solidFill>
              </a:rPr>
              <a:t>and out of His mouth came a sharp two-edged sword</a:t>
            </a:r>
            <a:r>
              <a:rPr lang="en-US" sz="3400" dirty="0">
                <a:solidFill>
                  <a:schemeClr val="tx1"/>
                </a:solidFill>
              </a:rPr>
              <a:t>; and His face was like the sun shining in its strength.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553453" y="361921"/>
            <a:ext cx="110850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3) It uses symbols</a:t>
            </a:r>
            <a:endParaRPr lang="en-US" sz="4400" dirty="0">
              <a:solidFill>
                <a:srgbClr val="03272D"/>
              </a:solidFill>
            </a:endParaRPr>
          </a:p>
        </p:txBody>
      </p:sp>
      <p:pic>
        <p:nvPicPr>
          <p:cNvPr id="20482" name="Picture 2" descr="Large Format Pictures">
            <a:extLst>
              <a:ext uri="{FF2B5EF4-FFF2-40B4-BE49-F238E27FC236}">
                <a16:creationId xmlns="" xmlns:a16="http://schemas.microsoft.com/office/drawing/2014/main" id="{33317663-467D-4A25-A842-C3CC74BF3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867" y="0"/>
            <a:ext cx="8958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40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dirty="0">
                <a:solidFill>
                  <a:schemeClr val="tx1"/>
                </a:solidFill>
              </a:rPr>
              <a:t>In His right hand He held seven stars, </a:t>
            </a:r>
            <a:r>
              <a:rPr lang="en-US" sz="3400" b="1" u="sng" dirty="0">
                <a:solidFill>
                  <a:srgbClr val="002060"/>
                </a:solidFill>
              </a:rPr>
              <a:t>and out of His mouth came a sharp two-edged sword</a:t>
            </a:r>
            <a:r>
              <a:rPr lang="en-US" sz="3400" dirty="0">
                <a:solidFill>
                  <a:schemeClr val="tx1"/>
                </a:solidFill>
              </a:rPr>
              <a:t>; and His face was like the sun shining in its strength.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553453" y="361921"/>
            <a:ext cx="1108509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3) It uses symbols</a:t>
            </a:r>
            <a:endParaRPr lang="en-US" sz="4400" dirty="0">
              <a:solidFill>
                <a:srgbClr val="03272D"/>
              </a:solidFill>
            </a:endParaRPr>
          </a:p>
        </p:txBody>
      </p:sp>
      <p:pic>
        <p:nvPicPr>
          <p:cNvPr id="21506" name="Picture 2" descr="Respect Jesus in Revelation [ESV] : respectthreads">
            <a:extLst>
              <a:ext uri="{FF2B5EF4-FFF2-40B4-BE49-F238E27FC236}">
                <a16:creationId xmlns="" xmlns:a16="http://schemas.microsoft.com/office/drawing/2014/main" id="{47234C53-CE3E-456B-8F75-1CCECE498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0"/>
            <a:ext cx="83296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11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dirty="0">
                <a:solidFill>
                  <a:schemeClr val="tx1"/>
                </a:solidFill>
              </a:rPr>
              <a:t>In His right hand He held seven stars, </a:t>
            </a:r>
            <a:r>
              <a:rPr lang="en-US" sz="3400" b="1" u="sng" dirty="0">
                <a:solidFill>
                  <a:srgbClr val="002060"/>
                </a:solidFill>
              </a:rPr>
              <a:t>and out of His mouth came a sharp two-edged sword</a:t>
            </a:r>
            <a:r>
              <a:rPr lang="en-US" sz="3400" dirty="0">
                <a:solidFill>
                  <a:schemeClr val="tx1"/>
                </a:solidFill>
              </a:rPr>
              <a:t>; and His face was like the sun shining in its strength.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360948" y="241605"/>
            <a:ext cx="1108509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4) It’s Scary!</a:t>
            </a:r>
            <a:endParaRPr lang="en-US" sz="6000" dirty="0">
              <a:solidFill>
                <a:srgbClr val="03272D"/>
              </a:solidFill>
            </a:endParaRPr>
          </a:p>
        </p:txBody>
      </p:sp>
    </p:spTree>
    <p:extLst>
      <p:ext uri="{BB962C8B-B14F-4D97-AF65-F5344CB8AC3E}">
        <p14:creationId xmlns:p14="http://schemas.microsoft.com/office/powerpoint/2010/main" val="7440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a:t>
            </a:r>
            <a:r>
              <a:rPr lang="en-US" sz="3400" b="1" u="sng" dirty="0">
                <a:solidFill>
                  <a:srgbClr val="002060"/>
                </a:solidFill>
              </a:rPr>
              <a:t>His eyes were like a flame of fire</a:t>
            </a:r>
            <a:r>
              <a:rPr lang="en-US" sz="3400" dirty="0">
                <a:solidFill>
                  <a:schemeClr val="tx1"/>
                </a:solidFill>
              </a:rPr>
              <a:t>.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dirty="0">
                <a:solidFill>
                  <a:schemeClr val="tx1"/>
                </a:solidFill>
              </a:rPr>
              <a:t>In His right hand He held seven stars, and out of His mouth came a sharp two-edged sword; and His face was like the sun shining in its strength.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360948" y="241605"/>
            <a:ext cx="1108509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4) It’s Scary!</a:t>
            </a:r>
            <a:endParaRPr lang="en-US" sz="6000" dirty="0">
              <a:solidFill>
                <a:srgbClr val="03272D"/>
              </a:solidFill>
            </a:endParaRPr>
          </a:p>
        </p:txBody>
      </p:sp>
      <p:pic>
        <p:nvPicPr>
          <p:cNvPr id="22530" name="Picture 2" descr="Pin by Jupp on ☠ the desert raider ☠ | Star wars jawa, Star wars episode 4,  Star wars episodes">
            <a:extLst>
              <a:ext uri="{FF2B5EF4-FFF2-40B4-BE49-F238E27FC236}">
                <a16:creationId xmlns="" xmlns:a16="http://schemas.microsoft.com/office/drawing/2014/main" id="{23408F4A-0D78-45C9-B588-733CB367C3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6442" y="0"/>
            <a:ext cx="5895558" cy="44293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ster of the Boot&amp;#39;s Deadliest Warrior: Sarah Kerrigan vs Anakin Skywalker">
            <a:extLst>
              <a:ext uri="{FF2B5EF4-FFF2-40B4-BE49-F238E27FC236}">
                <a16:creationId xmlns="" xmlns:a16="http://schemas.microsoft.com/office/drawing/2014/main" id="{D83D7457-21EB-4E8C-A07E-F17DCB8E8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371" y="1469121"/>
            <a:ext cx="5660571" cy="40756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d Twin LED Lights glowing eye kit Terminator Critter | Etsy">
            <a:extLst>
              <a:ext uri="{FF2B5EF4-FFF2-40B4-BE49-F238E27FC236}">
                <a16:creationId xmlns="" xmlns:a16="http://schemas.microsoft.com/office/drawing/2014/main" id="{C16F20C3-B231-4634-BE61-F60116AD74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4" y="1280063"/>
            <a:ext cx="3694151" cy="53660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llage of the Damned (1995) Trailer: Village Of The Damned: Glowing Eyes -  Metacritic">
            <a:extLst>
              <a:ext uri="{FF2B5EF4-FFF2-40B4-BE49-F238E27FC236}">
                <a16:creationId xmlns="" xmlns:a16="http://schemas.microsoft.com/office/drawing/2014/main" id="{5D1817DF-77FE-4E33-9FF9-0129A36EC9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5839" y="4108871"/>
            <a:ext cx="4916759" cy="2765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82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50"/>
                                  </p:stCondLst>
                                  <p:childTnLst>
                                    <p:set>
                                      <p:cBhvr>
                                        <p:cTn id="13" dur="1" fill="hold">
                                          <p:stCondLst>
                                            <p:cond delay="0"/>
                                          </p:stCondLst>
                                        </p:cTn>
                                        <p:tgtEl>
                                          <p:spTgt spid="1026"/>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nodeType="afterEffect">
                                  <p:stCondLst>
                                    <p:cond delay="25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dirty="0">
                <a:solidFill>
                  <a:schemeClr val="tx1"/>
                </a:solidFill>
              </a:rPr>
              <a:t>In His right hand He held seven stars, and out of His mouth came a sharp two-edged sword; and </a:t>
            </a:r>
            <a:r>
              <a:rPr lang="en-US" sz="3400" b="1" u="sng" dirty="0">
                <a:solidFill>
                  <a:srgbClr val="002060"/>
                </a:solidFill>
              </a:rPr>
              <a:t>His face was like the sun shining in its strength</a:t>
            </a:r>
            <a:r>
              <a:rPr lang="en-US" sz="3400" dirty="0">
                <a:solidFill>
                  <a:schemeClr val="tx1"/>
                </a:solidFill>
              </a:rPr>
              <a:t>.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360948" y="241605"/>
            <a:ext cx="1108509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4) It’s Scary!</a:t>
            </a:r>
            <a:endParaRPr lang="en-US" sz="6000" dirty="0">
              <a:solidFill>
                <a:srgbClr val="03272D"/>
              </a:solidFill>
            </a:endParaRPr>
          </a:p>
        </p:txBody>
      </p:sp>
      <p:pic>
        <p:nvPicPr>
          <p:cNvPr id="24578" name="Picture 2" descr="Things to do in Los Angeles when it&amp;#39;s too Hot Outside">
            <a:extLst>
              <a:ext uri="{FF2B5EF4-FFF2-40B4-BE49-F238E27FC236}">
                <a16:creationId xmlns="" xmlns:a16="http://schemas.microsoft.com/office/drawing/2014/main" id="{6654AFA9-A1B0-49A9-BE05-165F31E513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7137" y="0"/>
            <a:ext cx="7674864" cy="431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42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a:t>
            </a:r>
            <a:r>
              <a:rPr lang="en-US" sz="3400" b="1" u="sng" dirty="0">
                <a:solidFill>
                  <a:srgbClr val="002060"/>
                </a:solidFill>
              </a:rPr>
              <a:t>His voice was like the sound of many waters</a:t>
            </a:r>
            <a:r>
              <a:rPr lang="en-US" sz="3400" dirty="0">
                <a:solidFill>
                  <a:schemeClr val="tx1"/>
                </a:solidFill>
              </a:rPr>
              <a:t>. </a:t>
            </a:r>
            <a:r>
              <a:rPr lang="en-US" sz="3400" b="1" baseline="30000" dirty="0">
                <a:solidFill>
                  <a:schemeClr val="tx1"/>
                </a:solidFill>
              </a:rPr>
              <a:t>16 </a:t>
            </a:r>
            <a:r>
              <a:rPr lang="en-US" sz="3400" dirty="0">
                <a:solidFill>
                  <a:schemeClr val="tx1"/>
                </a:solidFill>
              </a:rPr>
              <a:t>In His right hand He held seven stars, and out of His mouth came a sharp two-edged sword; and His face was like the sun shining in its strength. </a:t>
            </a:r>
            <a:r>
              <a:rPr lang="en-US" sz="3400" b="1" baseline="30000" dirty="0">
                <a:solidFill>
                  <a:schemeClr val="tx1"/>
                </a:solidFill>
              </a:rPr>
              <a:t>17 </a:t>
            </a:r>
            <a:r>
              <a:rPr lang="en-US" sz="3400" dirty="0">
                <a:solidFill>
                  <a:schemeClr val="tx1"/>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360948" y="241605"/>
            <a:ext cx="1108509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4) It’s Scary!</a:t>
            </a:r>
            <a:endParaRPr lang="en-US" sz="6000" dirty="0">
              <a:solidFill>
                <a:srgbClr val="03272D"/>
              </a:solidFill>
            </a:endParaRPr>
          </a:p>
        </p:txBody>
      </p:sp>
    </p:spTree>
    <p:extLst>
      <p:ext uri="{BB962C8B-B14F-4D97-AF65-F5344CB8AC3E}">
        <p14:creationId xmlns:p14="http://schemas.microsoft.com/office/powerpoint/2010/main" val="333223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dirty="0">
                <a:solidFill>
                  <a:schemeClr val="tx1"/>
                </a:solidFill>
              </a:rPr>
              <a:t>In His right hand He held seven stars, and out of His mouth came a sharp two-edged sword; and His face was like the sun shining in its strength. </a:t>
            </a:r>
            <a:r>
              <a:rPr lang="en-US" sz="3400" b="1" baseline="30000" dirty="0">
                <a:solidFill>
                  <a:schemeClr val="tx1"/>
                </a:solidFill>
              </a:rPr>
              <a:t>17 </a:t>
            </a:r>
            <a:r>
              <a:rPr lang="en-US" sz="3400" b="1" u="sng" dirty="0">
                <a:solidFill>
                  <a:srgbClr val="002060"/>
                </a:solidFill>
              </a:rPr>
              <a:t>When I saw Him, I fell at His feet like a dead man.</a:t>
            </a:r>
          </a:p>
          <a:p>
            <a:endParaRPr lang="en-US" sz="3600" dirty="0"/>
          </a:p>
        </p:txBody>
      </p:sp>
      <p:sp>
        <p:nvSpPr>
          <p:cNvPr id="6" name="TextBox 5">
            <a:extLst>
              <a:ext uri="{FF2B5EF4-FFF2-40B4-BE49-F238E27FC236}">
                <a16:creationId xmlns="" xmlns:a16="http://schemas.microsoft.com/office/drawing/2014/main" id="{4BE87C30-CC0C-49BC-9751-7F72D6D7F05B}"/>
              </a:ext>
            </a:extLst>
          </p:cNvPr>
          <p:cNvSpPr txBox="1"/>
          <p:nvPr/>
        </p:nvSpPr>
        <p:spPr>
          <a:xfrm>
            <a:off x="360948" y="241605"/>
            <a:ext cx="1108509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4) It’s Scary!</a:t>
            </a:r>
            <a:endParaRPr lang="en-US" sz="6000" dirty="0">
              <a:solidFill>
                <a:srgbClr val="03272D"/>
              </a:solidFill>
            </a:endParaRPr>
          </a:p>
        </p:txBody>
      </p:sp>
    </p:spTree>
    <p:extLst>
      <p:ext uri="{BB962C8B-B14F-4D97-AF65-F5344CB8AC3E}">
        <p14:creationId xmlns:p14="http://schemas.microsoft.com/office/powerpoint/2010/main" val="345953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dirty="0">
                <a:solidFill>
                  <a:schemeClr val="tx1"/>
                </a:solidFill>
              </a:rPr>
              <a:t>In His right hand He held seven stars, and out of His mouth came a sharp two-edged sword; and His face was like the sun shining in its strength. </a:t>
            </a:r>
            <a:r>
              <a:rPr lang="en-US" sz="3400" b="1" baseline="30000" dirty="0">
                <a:solidFill>
                  <a:schemeClr val="tx1"/>
                </a:solidFill>
              </a:rPr>
              <a:t>17 </a:t>
            </a:r>
            <a:r>
              <a:rPr lang="en-US" sz="3400" b="1" u="sng" dirty="0">
                <a:solidFill>
                  <a:srgbClr val="002060"/>
                </a:solidFill>
              </a:rPr>
              <a:t>When I saw Him, I fell at His feet like a dead man.</a:t>
            </a:r>
          </a:p>
          <a:p>
            <a:endParaRPr lang="en-US" sz="3600" dirty="0"/>
          </a:p>
        </p:txBody>
      </p:sp>
      <p:pic>
        <p:nvPicPr>
          <p:cNvPr id="5" name="Picture 4" descr="Phillip Medhurst presents 200/392 the James Tissot Jesus c 1896 Suffer the  Little Children to Come unto Me Mark 10:13-16 – Picture Stories from the  Bible">
            <a:extLst>
              <a:ext uri="{FF2B5EF4-FFF2-40B4-BE49-F238E27FC236}">
                <a16:creationId xmlns="" xmlns:a16="http://schemas.microsoft.com/office/drawing/2014/main" id="{5CCC3CF2-7126-4AEA-B165-9D2C0845FA4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2">
            <a:extLst>
              <a:ext uri="{FF2B5EF4-FFF2-40B4-BE49-F238E27FC236}">
                <a16:creationId xmlns="" xmlns:a16="http://schemas.microsoft.com/office/drawing/2014/main" id="{2D5311FC-C085-4F0B-B161-F7A82D949FCD}"/>
              </a:ext>
            </a:extLst>
          </p:cNvPr>
          <p:cNvSpPr/>
          <p:nvPr/>
        </p:nvSpPr>
        <p:spPr>
          <a:xfrm>
            <a:off x="268768" y="48126"/>
            <a:ext cx="11654464" cy="139566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How does this square with the Jesus we have been studying? </a:t>
            </a:r>
          </a:p>
        </p:txBody>
      </p:sp>
    </p:spTree>
    <p:extLst>
      <p:ext uri="{BB962C8B-B14F-4D97-AF65-F5344CB8AC3E}">
        <p14:creationId xmlns:p14="http://schemas.microsoft.com/office/powerpoint/2010/main" val="181501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1491916"/>
            <a:ext cx="12192000" cy="536608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Rev 1:12 </a:t>
            </a:r>
            <a:r>
              <a:rPr lang="en-US" sz="3400" dirty="0">
                <a:solidFill>
                  <a:schemeClr val="tx1"/>
                </a:solidFill>
              </a:rPr>
              <a:t> And having turned I saw seven golden lampstands; </a:t>
            </a:r>
            <a:r>
              <a:rPr lang="en-US" sz="3400" b="1" baseline="30000" dirty="0">
                <a:solidFill>
                  <a:schemeClr val="tx1"/>
                </a:solidFill>
              </a:rPr>
              <a:t>13 </a:t>
            </a:r>
            <a:r>
              <a:rPr lang="en-US" sz="3400" dirty="0">
                <a:solidFill>
                  <a:schemeClr val="tx1"/>
                </a:solidFill>
              </a:rPr>
              <a:t>and in the middle of the lampstands I saw one like a son of man, clothed in a robe reaching to the feet, and girded across His chest with a golden sash.  </a:t>
            </a:r>
            <a:r>
              <a:rPr lang="en-US" sz="3400" b="1" baseline="30000" dirty="0">
                <a:solidFill>
                  <a:schemeClr val="tx1"/>
                </a:solidFill>
              </a:rPr>
              <a:t>14 </a:t>
            </a:r>
            <a:r>
              <a:rPr lang="en-US" sz="3400" dirty="0">
                <a:solidFill>
                  <a:schemeClr val="tx1"/>
                </a:solidFill>
              </a:rPr>
              <a:t>His head and His hair were white like white wool,  like snow; and His eyes were like a flame of fire. </a:t>
            </a:r>
            <a:r>
              <a:rPr lang="en-US" sz="3400" b="1" baseline="30000" dirty="0">
                <a:solidFill>
                  <a:schemeClr val="tx1"/>
                </a:solidFill>
              </a:rPr>
              <a:t>15 </a:t>
            </a:r>
            <a:r>
              <a:rPr lang="en-US" sz="3400" dirty="0">
                <a:solidFill>
                  <a:schemeClr val="tx1"/>
                </a:solidFill>
              </a:rPr>
              <a:t>His feet were like burnished bronze, when it has been made to glow in a furnace, and His voice was like the sound of many waters. </a:t>
            </a:r>
            <a:r>
              <a:rPr lang="en-US" sz="3400" b="1" baseline="30000" dirty="0">
                <a:solidFill>
                  <a:schemeClr val="tx1"/>
                </a:solidFill>
              </a:rPr>
              <a:t>16 </a:t>
            </a:r>
            <a:r>
              <a:rPr lang="en-US" sz="3400" dirty="0">
                <a:solidFill>
                  <a:schemeClr val="tx1"/>
                </a:solidFill>
              </a:rPr>
              <a:t>In His right hand He held seven stars, and out of His mouth came a sharp two-edged sword; and His face was like the sun shining in its strength. </a:t>
            </a:r>
            <a:r>
              <a:rPr lang="en-US" sz="3400" b="1" baseline="30000" dirty="0">
                <a:solidFill>
                  <a:schemeClr val="tx1"/>
                </a:solidFill>
              </a:rPr>
              <a:t>17 </a:t>
            </a:r>
            <a:r>
              <a:rPr lang="en-US" sz="3400" b="1" u="sng" dirty="0">
                <a:solidFill>
                  <a:srgbClr val="002060"/>
                </a:solidFill>
              </a:rPr>
              <a:t>When I saw Him, I fell at His feet like a dead man.</a:t>
            </a:r>
          </a:p>
          <a:p>
            <a:endParaRPr lang="en-US" sz="3600" dirty="0"/>
          </a:p>
        </p:txBody>
      </p:sp>
      <p:pic>
        <p:nvPicPr>
          <p:cNvPr id="5" name="Picture 4" descr="Phillip Medhurst presents 200/392 the James Tissot Jesus c 1896 Suffer the  Little Children to Come unto Me Mark 10:13-16 – Picture Stories from the  Bible">
            <a:extLst>
              <a:ext uri="{FF2B5EF4-FFF2-40B4-BE49-F238E27FC236}">
                <a16:creationId xmlns="" xmlns:a16="http://schemas.microsoft.com/office/drawing/2014/main" id="{5CCC3CF2-7126-4AEA-B165-9D2C0845FA4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2">
            <a:extLst>
              <a:ext uri="{FF2B5EF4-FFF2-40B4-BE49-F238E27FC236}">
                <a16:creationId xmlns="" xmlns:a16="http://schemas.microsoft.com/office/drawing/2014/main" id="{2D5311FC-C085-4F0B-B161-F7A82D949FCD}"/>
              </a:ext>
            </a:extLst>
          </p:cNvPr>
          <p:cNvSpPr/>
          <p:nvPr/>
        </p:nvSpPr>
        <p:spPr>
          <a:xfrm>
            <a:off x="268768" y="48126"/>
            <a:ext cx="11654464" cy="139566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How does this square with the Jesus we have been studying? </a:t>
            </a:r>
          </a:p>
        </p:txBody>
      </p:sp>
      <p:sp>
        <p:nvSpPr>
          <p:cNvPr id="6" name="Rounded Rectangle 2">
            <a:extLst>
              <a:ext uri="{FF2B5EF4-FFF2-40B4-BE49-F238E27FC236}">
                <a16:creationId xmlns="" xmlns:a16="http://schemas.microsoft.com/office/drawing/2014/main" id="{8B3ECFCE-03A3-4B30-961B-8F8AE7D904EC}"/>
              </a:ext>
            </a:extLst>
          </p:cNvPr>
          <p:cNvSpPr/>
          <p:nvPr/>
        </p:nvSpPr>
        <p:spPr>
          <a:xfrm>
            <a:off x="2652807" y="4174957"/>
            <a:ext cx="6748790" cy="818101"/>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Can this be the same man? </a:t>
            </a:r>
          </a:p>
        </p:txBody>
      </p:sp>
      <p:sp>
        <p:nvSpPr>
          <p:cNvPr id="7" name="Rectangle 6">
            <a:extLst>
              <a:ext uri="{FF2B5EF4-FFF2-40B4-BE49-F238E27FC236}">
                <a16:creationId xmlns="" xmlns:a16="http://schemas.microsoft.com/office/drawing/2014/main" id="{7078C7E0-78CD-44CA-AF2D-506D896FC142}"/>
              </a:ext>
            </a:extLst>
          </p:cNvPr>
          <p:cNvSpPr/>
          <p:nvPr/>
        </p:nvSpPr>
        <p:spPr>
          <a:xfrm>
            <a:off x="268768" y="5099291"/>
            <a:ext cx="11516868" cy="1668379"/>
          </a:xfrm>
          <a:prstGeom prst="rect">
            <a:avLst/>
          </a:prstGeom>
          <a:solidFill>
            <a:schemeClr val="accent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Rev 5:5 </a:t>
            </a:r>
            <a:r>
              <a:rPr lang="en-US" sz="3200" dirty="0"/>
              <a:t>behold, the </a:t>
            </a:r>
            <a:r>
              <a:rPr lang="en-US" sz="3200" b="1" u="sng" dirty="0"/>
              <a:t>Lion</a:t>
            </a:r>
            <a:r>
              <a:rPr lang="en-US" sz="3200" dirty="0"/>
              <a:t> that is from the tribe of Judah, the Root of David, has overcome so as to open the book and its seven seals.” …</a:t>
            </a:r>
          </a:p>
          <a:p>
            <a:r>
              <a:rPr lang="en-US" sz="3200" b="1" baseline="30000" dirty="0"/>
              <a:t>6 </a:t>
            </a:r>
            <a:r>
              <a:rPr lang="en-US" sz="3200" dirty="0"/>
              <a:t>And I saw … a </a:t>
            </a:r>
            <a:r>
              <a:rPr lang="en-US" sz="3200" b="1" u="sng" dirty="0"/>
              <a:t>Lamb</a:t>
            </a:r>
            <a:r>
              <a:rPr lang="en-US" sz="3200" dirty="0"/>
              <a:t> standing, as if slain …</a:t>
            </a:r>
          </a:p>
          <a:p>
            <a:endParaRPr lang="en-US" sz="3200" dirty="0"/>
          </a:p>
        </p:txBody>
      </p:sp>
    </p:spTree>
    <p:extLst>
      <p:ext uri="{BB962C8B-B14F-4D97-AF65-F5344CB8AC3E}">
        <p14:creationId xmlns:p14="http://schemas.microsoft.com/office/powerpoint/2010/main" val="263352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20D088-9E30-4EA8-963B-8F526F011A36}"/>
              </a:ext>
            </a:extLst>
          </p:cNvPr>
          <p:cNvSpPr/>
          <p:nvPr/>
        </p:nvSpPr>
        <p:spPr>
          <a:xfrm>
            <a:off x="0" y="5205045"/>
            <a:ext cx="12192000" cy="165295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Revelation 1:9 </a:t>
            </a:r>
            <a:r>
              <a:rPr lang="en-US" sz="3200" dirty="0">
                <a:solidFill>
                  <a:schemeClr val="tx1"/>
                </a:solidFill>
              </a:rPr>
              <a:t>I, John, your brother and fellow partaker in the tribulation and kingdom and perseverance which are in Jesus, was on the island called Patmos because of the word of God and the testimony of Jesus. </a:t>
            </a:r>
            <a:endParaRPr lang="en-US" sz="3600" dirty="0">
              <a:solidFill>
                <a:schemeClr val="tx1"/>
              </a:solidFill>
            </a:endParaRPr>
          </a:p>
          <a:p>
            <a:endParaRPr lang="en-US" sz="3600" dirty="0"/>
          </a:p>
        </p:txBody>
      </p:sp>
      <p:sp>
        <p:nvSpPr>
          <p:cNvPr id="4" name="TextBox 3">
            <a:extLst>
              <a:ext uri="{FF2B5EF4-FFF2-40B4-BE49-F238E27FC236}">
                <a16:creationId xmlns="" xmlns:a16="http://schemas.microsoft.com/office/drawing/2014/main" id="{19238CBB-44C5-4B94-8183-772C03F44372}"/>
              </a:ext>
            </a:extLst>
          </p:cNvPr>
          <p:cNvSpPr txBox="1"/>
          <p:nvPr/>
        </p:nvSpPr>
        <p:spPr>
          <a:xfrm>
            <a:off x="128338" y="361922"/>
            <a:ext cx="69772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  Jesus One on One</a:t>
            </a:r>
            <a:endParaRPr lang="en-US" sz="6000" dirty="0">
              <a:solidFill>
                <a:srgbClr val="03272D"/>
              </a:solidFill>
            </a:endParaRPr>
          </a:p>
        </p:txBody>
      </p:sp>
    </p:spTree>
    <p:extLst>
      <p:ext uri="{BB962C8B-B14F-4D97-AF65-F5344CB8AC3E}">
        <p14:creationId xmlns:p14="http://schemas.microsoft.com/office/powerpoint/2010/main" val="3422543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An Africa Vacation Inspired by The Lion King | Goway Travel">
            <a:extLst>
              <a:ext uri="{FF2B5EF4-FFF2-40B4-BE49-F238E27FC236}">
                <a16:creationId xmlns="" xmlns:a16="http://schemas.microsoft.com/office/drawing/2014/main" id="{4B453B4C-6A1C-4804-9591-7FA9EEC462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96000" y="1"/>
            <a:ext cx="6096000" cy="4581054"/>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Middle Eastern wars hit Moldovan lamb export sales">
            <a:extLst>
              <a:ext uri="{FF2B5EF4-FFF2-40B4-BE49-F238E27FC236}">
                <a16:creationId xmlns="" xmlns:a16="http://schemas.microsoft.com/office/drawing/2014/main" id="{286AC7CD-E4DB-469E-90B1-3155EF3EED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a:stretch/>
        </p:blipFill>
        <p:spPr bwMode="auto">
          <a:xfrm>
            <a:off x="0" y="18288"/>
            <a:ext cx="6096000" cy="4581055"/>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 xmlns:a16="http://schemas.microsoft.com/office/drawing/2014/main" id="{8CB449FC-761A-449A-8F5B-6270F0ADCE26}"/>
              </a:ext>
            </a:extLst>
          </p:cNvPr>
          <p:cNvSpPr/>
          <p:nvPr/>
        </p:nvSpPr>
        <p:spPr>
          <a:xfrm rot="10800000">
            <a:off x="1114927" y="378597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 xmlns:a16="http://schemas.microsoft.com/office/drawing/2014/main" id="{CA8081DF-957F-4AB5-841C-92DA8F2A9FDE}"/>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 xmlns:a16="http://schemas.microsoft.com/office/drawing/2014/main" id="{BCDFD4FA-364F-4C64-9CA6-BE071505FB86}"/>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ounded Rectangle 2">
            <a:extLst>
              <a:ext uri="{FF2B5EF4-FFF2-40B4-BE49-F238E27FC236}">
                <a16:creationId xmlns="" xmlns:a16="http://schemas.microsoft.com/office/drawing/2014/main" id="{EBD01EE1-A11B-48A1-B8A0-DFAFDBDB1113}"/>
              </a:ext>
            </a:extLst>
          </p:cNvPr>
          <p:cNvSpPr/>
          <p:nvPr/>
        </p:nvSpPr>
        <p:spPr>
          <a:xfrm>
            <a:off x="0" y="5135"/>
            <a:ext cx="6095999"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t>   So which is it??</a:t>
            </a:r>
          </a:p>
        </p:txBody>
      </p:sp>
    </p:spTree>
    <p:extLst>
      <p:ext uri="{BB962C8B-B14F-4D97-AF65-F5344CB8AC3E}">
        <p14:creationId xmlns:p14="http://schemas.microsoft.com/office/powerpoint/2010/main" val="230095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par>
                                <p:cTn id="7" presetID="22" presetClass="entr" presetSubtype="2"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right)">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66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iddle Eastern wars hit Moldovan lamb export sales">
            <a:extLst>
              <a:ext uri="{FF2B5EF4-FFF2-40B4-BE49-F238E27FC236}">
                <a16:creationId xmlns="" xmlns:a16="http://schemas.microsoft.com/office/drawing/2014/main" id="{344B459E-CC1C-473A-BBEE-C600E04AD5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n Africa Vacation Inspired by The Lion King | Goway Travel">
            <a:extLst>
              <a:ext uri="{FF2B5EF4-FFF2-40B4-BE49-F238E27FC236}">
                <a16:creationId xmlns="" xmlns:a16="http://schemas.microsoft.com/office/drawing/2014/main" id="{C905D127-DC2C-4BBF-95B7-BF1404317C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2">
            <a:extLst>
              <a:ext uri="{FF2B5EF4-FFF2-40B4-BE49-F238E27FC236}">
                <a16:creationId xmlns="" xmlns:a16="http://schemas.microsoft.com/office/drawing/2014/main" id="{C7689F96-9349-462B-A858-B1FA16A9DF56}"/>
              </a:ext>
            </a:extLst>
          </p:cNvPr>
          <p:cNvSpPr/>
          <p:nvPr/>
        </p:nvSpPr>
        <p:spPr>
          <a:xfrm>
            <a:off x="709863" y="5323264"/>
            <a:ext cx="10772271" cy="839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Maybe He was a lamb, but now He’s a lion …</a:t>
            </a:r>
          </a:p>
        </p:txBody>
      </p:sp>
      <p:sp>
        <p:nvSpPr>
          <p:cNvPr id="12" name="Arrow: Right 11">
            <a:extLst>
              <a:ext uri="{FF2B5EF4-FFF2-40B4-BE49-F238E27FC236}">
                <a16:creationId xmlns="" xmlns:a16="http://schemas.microsoft.com/office/drawing/2014/main" id="{D68BB165-6CBD-413D-834C-31B4C0D84529}"/>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 xmlns:a16="http://schemas.microsoft.com/office/drawing/2014/main" id="{89B509DA-F77D-4F7A-9DF3-D8316E4CB0B9}"/>
              </a:ext>
            </a:extLst>
          </p:cNvPr>
          <p:cNvSpPr/>
          <p:nvPr/>
        </p:nvSpPr>
        <p:spPr>
          <a:xfrm rot="10800000">
            <a:off x="1114927" y="378597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 xmlns:a16="http://schemas.microsoft.com/office/drawing/2014/main" id="{15CFE49B-0A6D-4549-AE39-6BAA05B74E60}"/>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ounded Rectangle 2">
            <a:extLst>
              <a:ext uri="{FF2B5EF4-FFF2-40B4-BE49-F238E27FC236}">
                <a16:creationId xmlns="" xmlns:a16="http://schemas.microsoft.com/office/drawing/2014/main" id="{9A96CE1A-26C9-47BF-B9DB-034AAE15A34D}"/>
              </a:ext>
            </a:extLst>
          </p:cNvPr>
          <p:cNvSpPr/>
          <p:nvPr/>
        </p:nvSpPr>
        <p:spPr>
          <a:xfrm>
            <a:off x="0" y="5135"/>
            <a:ext cx="6095999"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t>   So which is it??</a:t>
            </a:r>
          </a:p>
        </p:txBody>
      </p:sp>
    </p:spTree>
    <p:extLst>
      <p:ext uri="{BB962C8B-B14F-4D97-AF65-F5344CB8AC3E}">
        <p14:creationId xmlns:p14="http://schemas.microsoft.com/office/powerpoint/2010/main" val="398122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iddle Eastern wars hit Moldovan lamb export sales">
            <a:extLst>
              <a:ext uri="{FF2B5EF4-FFF2-40B4-BE49-F238E27FC236}">
                <a16:creationId xmlns="" xmlns:a16="http://schemas.microsoft.com/office/drawing/2014/main" id="{9ED6A927-4D2C-4431-8265-68584B97F3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n Africa Vacation Inspired by The Lion King | Goway Travel">
            <a:extLst>
              <a:ext uri="{FF2B5EF4-FFF2-40B4-BE49-F238E27FC236}">
                <a16:creationId xmlns="" xmlns:a16="http://schemas.microsoft.com/office/drawing/2014/main" id="{63437E54-F823-42FF-9E80-54E3C1EBA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2">
            <a:extLst>
              <a:ext uri="{FF2B5EF4-FFF2-40B4-BE49-F238E27FC236}">
                <a16:creationId xmlns="" xmlns:a16="http://schemas.microsoft.com/office/drawing/2014/main" id="{C7689F96-9349-462B-A858-B1FA16A9DF56}"/>
              </a:ext>
            </a:extLst>
          </p:cNvPr>
          <p:cNvSpPr/>
          <p:nvPr/>
        </p:nvSpPr>
        <p:spPr>
          <a:xfrm>
            <a:off x="0" y="5411205"/>
            <a:ext cx="12192000" cy="64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Maybe He switches between personalities …</a:t>
            </a:r>
          </a:p>
        </p:txBody>
      </p:sp>
      <p:sp>
        <p:nvSpPr>
          <p:cNvPr id="12" name="Arrow: Right 11">
            <a:extLst>
              <a:ext uri="{FF2B5EF4-FFF2-40B4-BE49-F238E27FC236}">
                <a16:creationId xmlns="" xmlns:a16="http://schemas.microsoft.com/office/drawing/2014/main" id="{A4D77287-791A-49F0-A22C-9BE65E787EDE}"/>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 xmlns:a16="http://schemas.microsoft.com/office/drawing/2014/main" id="{084DBE36-41C9-4780-AD82-B655DAE7C8FB}"/>
              </a:ext>
            </a:extLst>
          </p:cNvPr>
          <p:cNvSpPr/>
          <p:nvPr/>
        </p:nvSpPr>
        <p:spPr>
          <a:xfrm rot="10800000">
            <a:off x="1114927" y="378597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 xmlns:a16="http://schemas.microsoft.com/office/drawing/2014/main" id="{F46CD213-D9A4-4809-B3CC-F1A4260C01BA}"/>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ounded Rectangle 2">
            <a:extLst>
              <a:ext uri="{FF2B5EF4-FFF2-40B4-BE49-F238E27FC236}">
                <a16:creationId xmlns="" xmlns:a16="http://schemas.microsoft.com/office/drawing/2014/main" id="{6FA5E303-22AD-4366-9170-77EAE9A54EBE}"/>
              </a:ext>
            </a:extLst>
          </p:cNvPr>
          <p:cNvSpPr/>
          <p:nvPr/>
        </p:nvSpPr>
        <p:spPr>
          <a:xfrm>
            <a:off x="0" y="5135"/>
            <a:ext cx="6095999"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t>   So which is it??</a:t>
            </a:r>
          </a:p>
        </p:txBody>
      </p:sp>
    </p:spTree>
    <p:extLst>
      <p:ext uri="{BB962C8B-B14F-4D97-AF65-F5344CB8AC3E}">
        <p14:creationId xmlns:p14="http://schemas.microsoft.com/office/powerpoint/2010/main" val="153721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iddle Eastern wars hit Moldovan lamb export sales">
            <a:extLst>
              <a:ext uri="{FF2B5EF4-FFF2-40B4-BE49-F238E27FC236}">
                <a16:creationId xmlns="" xmlns:a16="http://schemas.microsoft.com/office/drawing/2014/main" id="{D201B19D-7162-4B6F-B78D-E02F9A2706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n Africa Vacation Inspired by The Lion King | Goway Travel">
            <a:extLst>
              <a:ext uri="{FF2B5EF4-FFF2-40B4-BE49-F238E27FC236}">
                <a16:creationId xmlns="" xmlns:a16="http://schemas.microsoft.com/office/drawing/2014/main" id="{23D28E11-0A3E-42AC-98A5-421C8B73F9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2">
            <a:extLst>
              <a:ext uri="{FF2B5EF4-FFF2-40B4-BE49-F238E27FC236}">
                <a16:creationId xmlns="" xmlns:a16="http://schemas.microsoft.com/office/drawing/2014/main" id="{C7689F96-9349-462B-A858-B1FA16A9DF56}"/>
              </a:ext>
            </a:extLst>
          </p:cNvPr>
          <p:cNvSpPr/>
          <p:nvPr/>
        </p:nvSpPr>
        <p:spPr>
          <a:xfrm>
            <a:off x="0" y="5412717"/>
            <a:ext cx="12191999" cy="64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Maybe He’s moody …</a:t>
            </a:r>
          </a:p>
        </p:txBody>
      </p:sp>
      <p:sp>
        <p:nvSpPr>
          <p:cNvPr id="12" name="Arrow: Right 11">
            <a:extLst>
              <a:ext uri="{FF2B5EF4-FFF2-40B4-BE49-F238E27FC236}">
                <a16:creationId xmlns="" xmlns:a16="http://schemas.microsoft.com/office/drawing/2014/main" id="{09B4DAD2-EC8C-4494-A4CD-89FA822C7D67}"/>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 xmlns:a16="http://schemas.microsoft.com/office/drawing/2014/main" id="{1A2B9C81-5367-44B6-8350-BB97CA1EFAF2}"/>
              </a:ext>
            </a:extLst>
          </p:cNvPr>
          <p:cNvSpPr/>
          <p:nvPr/>
        </p:nvSpPr>
        <p:spPr>
          <a:xfrm rot="10800000">
            <a:off x="1114927" y="378597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 xmlns:a16="http://schemas.microsoft.com/office/drawing/2014/main" id="{A4D1510B-D323-4845-AEB1-708C8DA9C812}"/>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ounded Rectangle 2">
            <a:extLst>
              <a:ext uri="{FF2B5EF4-FFF2-40B4-BE49-F238E27FC236}">
                <a16:creationId xmlns="" xmlns:a16="http://schemas.microsoft.com/office/drawing/2014/main" id="{AEDB9E7D-7AC6-49B6-9CD6-3FFEBFA42984}"/>
              </a:ext>
            </a:extLst>
          </p:cNvPr>
          <p:cNvSpPr/>
          <p:nvPr/>
        </p:nvSpPr>
        <p:spPr>
          <a:xfrm>
            <a:off x="0" y="5135"/>
            <a:ext cx="6095999"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t>   So which is it??</a:t>
            </a:r>
          </a:p>
        </p:txBody>
      </p:sp>
    </p:spTree>
    <p:extLst>
      <p:ext uri="{BB962C8B-B14F-4D97-AF65-F5344CB8AC3E}">
        <p14:creationId xmlns:p14="http://schemas.microsoft.com/office/powerpoint/2010/main" val="72209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Middle Eastern wars hit Moldovan lamb export sales">
            <a:extLst>
              <a:ext uri="{FF2B5EF4-FFF2-40B4-BE49-F238E27FC236}">
                <a16:creationId xmlns="" xmlns:a16="http://schemas.microsoft.com/office/drawing/2014/main" id="{08ABEA82-B808-4E72-B510-41B6E500C4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n Africa Vacation Inspired by The Lion King | Goway Travel">
            <a:extLst>
              <a:ext uri="{FF2B5EF4-FFF2-40B4-BE49-F238E27FC236}">
                <a16:creationId xmlns="" xmlns:a16="http://schemas.microsoft.com/office/drawing/2014/main" id="{400A9F68-2804-4773-82E1-59FECE0BA6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2">
            <a:extLst>
              <a:ext uri="{FF2B5EF4-FFF2-40B4-BE49-F238E27FC236}">
                <a16:creationId xmlns="" xmlns:a16="http://schemas.microsoft.com/office/drawing/2014/main" id="{C7689F96-9349-462B-A858-B1FA16A9DF56}"/>
              </a:ext>
            </a:extLst>
          </p:cNvPr>
          <p:cNvSpPr/>
          <p:nvPr/>
        </p:nvSpPr>
        <p:spPr>
          <a:xfrm>
            <a:off x="0" y="5401668"/>
            <a:ext cx="12192000" cy="64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Maybe he </a:t>
            </a:r>
            <a:r>
              <a:rPr lang="en-US" sz="4400" b="1" i="1" dirty="0"/>
              <a:t>acts</a:t>
            </a:r>
            <a:r>
              <a:rPr lang="en-US" sz="4400" b="1" dirty="0"/>
              <a:t> like a lamb…</a:t>
            </a:r>
          </a:p>
        </p:txBody>
      </p:sp>
      <p:sp>
        <p:nvSpPr>
          <p:cNvPr id="12" name="Arrow: Right 11">
            <a:extLst>
              <a:ext uri="{FF2B5EF4-FFF2-40B4-BE49-F238E27FC236}">
                <a16:creationId xmlns="" xmlns:a16="http://schemas.microsoft.com/office/drawing/2014/main" id="{C8ADE114-7A9A-4BDC-BFFA-1176D701E28F}"/>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 xmlns:a16="http://schemas.microsoft.com/office/drawing/2014/main" id="{AE35219F-9828-4459-B455-C139636DECAB}"/>
              </a:ext>
            </a:extLst>
          </p:cNvPr>
          <p:cNvSpPr/>
          <p:nvPr/>
        </p:nvSpPr>
        <p:spPr>
          <a:xfrm rot="10800000">
            <a:off x="1114927" y="378597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 xmlns:a16="http://schemas.microsoft.com/office/drawing/2014/main" id="{CDE772A3-A53C-4DED-8B94-92EA8C373B16}"/>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ounded Rectangle 2">
            <a:extLst>
              <a:ext uri="{FF2B5EF4-FFF2-40B4-BE49-F238E27FC236}">
                <a16:creationId xmlns="" xmlns:a16="http://schemas.microsoft.com/office/drawing/2014/main" id="{C4C207C7-955B-47D8-9B2A-9B78FA835F50}"/>
              </a:ext>
            </a:extLst>
          </p:cNvPr>
          <p:cNvSpPr/>
          <p:nvPr/>
        </p:nvSpPr>
        <p:spPr>
          <a:xfrm>
            <a:off x="0" y="5135"/>
            <a:ext cx="6095999"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t>   So which is it??</a:t>
            </a:r>
          </a:p>
        </p:txBody>
      </p:sp>
    </p:spTree>
    <p:extLst>
      <p:ext uri="{BB962C8B-B14F-4D97-AF65-F5344CB8AC3E}">
        <p14:creationId xmlns:p14="http://schemas.microsoft.com/office/powerpoint/2010/main" val="302113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Middle Eastern wars hit Moldovan lamb export sales">
            <a:extLst>
              <a:ext uri="{FF2B5EF4-FFF2-40B4-BE49-F238E27FC236}">
                <a16:creationId xmlns="" xmlns:a16="http://schemas.microsoft.com/office/drawing/2014/main" id="{67CB5579-E352-4A09-8F11-23FC4C1754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268768" y="5420376"/>
            <a:ext cx="11654464"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So which is it?? </a:t>
            </a:r>
          </a:p>
        </p:txBody>
      </p:sp>
      <p:sp>
        <p:nvSpPr>
          <p:cNvPr id="12" name="Rectangle 11">
            <a:extLst>
              <a:ext uri="{FF2B5EF4-FFF2-40B4-BE49-F238E27FC236}">
                <a16:creationId xmlns="" xmlns:a16="http://schemas.microsoft.com/office/drawing/2014/main" id="{46B62AED-163B-4B93-807E-4638982F955B}"/>
              </a:ext>
            </a:extLst>
          </p:cNvPr>
          <p:cNvSpPr/>
          <p:nvPr/>
        </p:nvSpPr>
        <p:spPr>
          <a:xfrm>
            <a:off x="0" y="4578171"/>
            <a:ext cx="12192000" cy="227982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b="1" baseline="30000" dirty="0">
              <a:solidFill>
                <a:schemeClr val="tx1"/>
              </a:solidFill>
            </a:endParaRPr>
          </a:p>
          <a:p>
            <a:r>
              <a:rPr lang="en-US" sz="3200" b="1" baseline="30000" dirty="0">
                <a:solidFill>
                  <a:schemeClr val="tx1"/>
                </a:solidFill>
              </a:rPr>
              <a:t>Rev 1:17 </a:t>
            </a:r>
            <a:r>
              <a:rPr lang="en-US" sz="3200" dirty="0">
                <a:solidFill>
                  <a:schemeClr val="tx1"/>
                </a:solidFill>
              </a:rPr>
              <a:t>When I saw Him, I fell at His feet like a dead man. </a:t>
            </a:r>
            <a:r>
              <a:rPr lang="en-US" sz="3200" b="1" u="sng" dirty="0">
                <a:solidFill>
                  <a:srgbClr val="002060"/>
                </a:solidFill>
              </a:rPr>
              <a:t>And He placed His right hand on me, saying, “Do not be afraid;</a:t>
            </a:r>
            <a:r>
              <a:rPr lang="en-US" sz="3200" dirty="0">
                <a:solidFill>
                  <a:schemeClr val="tx1"/>
                </a:solidFill>
              </a:rPr>
              <a:t> </a:t>
            </a:r>
            <a:r>
              <a:rPr lang="en-US" sz="3200" b="1" baseline="30000" dirty="0">
                <a:solidFill>
                  <a:schemeClr val="tx1"/>
                </a:solidFill>
              </a:rPr>
              <a:t>17 </a:t>
            </a:r>
            <a:r>
              <a:rPr lang="en-US" sz="3200" dirty="0">
                <a:solidFill>
                  <a:schemeClr val="tx1"/>
                </a:solidFill>
              </a:rPr>
              <a:t> I am the first and the last, </a:t>
            </a:r>
            <a:r>
              <a:rPr lang="en-US" sz="3200" b="1" baseline="30000" dirty="0">
                <a:solidFill>
                  <a:schemeClr val="tx1"/>
                </a:solidFill>
              </a:rPr>
              <a:t>18 </a:t>
            </a:r>
            <a:r>
              <a:rPr lang="en-US" sz="3200" dirty="0">
                <a:solidFill>
                  <a:schemeClr val="tx1"/>
                </a:solidFill>
              </a:rPr>
              <a:t>and the living One; and I was dead, and behold, I am alive forevermore, and I have the keys of death and of Hades. </a:t>
            </a:r>
          </a:p>
          <a:p>
            <a:endParaRPr lang="en-US" sz="3600" dirty="0"/>
          </a:p>
        </p:txBody>
      </p:sp>
      <p:sp>
        <p:nvSpPr>
          <p:cNvPr id="10" name="Arrow: Right 9">
            <a:extLst>
              <a:ext uri="{FF2B5EF4-FFF2-40B4-BE49-F238E27FC236}">
                <a16:creationId xmlns="" xmlns:a16="http://schemas.microsoft.com/office/drawing/2014/main" id="{429A32B2-40D3-4369-88F6-BE4F0C96AA2E}"/>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 xmlns:a16="http://schemas.microsoft.com/office/drawing/2014/main" id="{78FE6043-E9D9-4D1A-8748-73C73D1405C8}"/>
              </a:ext>
            </a:extLst>
          </p:cNvPr>
          <p:cNvSpPr/>
          <p:nvPr/>
        </p:nvSpPr>
        <p:spPr>
          <a:xfrm rot="10800000">
            <a:off x="1114927" y="378597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 xmlns:a16="http://schemas.microsoft.com/office/drawing/2014/main" id="{65C537B4-FFF0-4150-B330-AC4906BB569A}"/>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Rounded Rectangle 2">
            <a:extLst>
              <a:ext uri="{FF2B5EF4-FFF2-40B4-BE49-F238E27FC236}">
                <a16:creationId xmlns="" xmlns:a16="http://schemas.microsoft.com/office/drawing/2014/main" id="{D33024F1-08D2-45C2-92E4-A8C3F80FCC20}"/>
              </a:ext>
            </a:extLst>
          </p:cNvPr>
          <p:cNvSpPr/>
          <p:nvPr/>
        </p:nvSpPr>
        <p:spPr>
          <a:xfrm>
            <a:off x="0" y="5135"/>
            <a:ext cx="12192000"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t>   So which is it??			It’s </a:t>
            </a:r>
            <a:r>
              <a:rPr lang="en-US" sz="6000" b="1" i="1" dirty="0"/>
              <a:t>both</a:t>
            </a:r>
            <a:r>
              <a:rPr lang="en-US" sz="6000" b="1" dirty="0"/>
              <a:t>.</a:t>
            </a:r>
          </a:p>
        </p:txBody>
      </p:sp>
    </p:spTree>
    <p:extLst>
      <p:ext uri="{BB962C8B-B14F-4D97-AF65-F5344CB8AC3E}">
        <p14:creationId xmlns:p14="http://schemas.microsoft.com/office/powerpoint/2010/main" val="64341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Middle Eastern wars hit Moldovan lamb export sales">
            <a:extLst>
              <a:ext uri="{FF2B5EF4-FFF2-40B4-BE49-F238E27FC236}">
                <a16:creationId xmlns="" xmlns:a16="http://schemas.microsoft.com/office/drawing/2014/main" id="{67CB5579-E352-4A09-8F11-23FC4C1754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268768" y="5420376"/>
            <a:ext cx="11654464"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So which is it?? </a:t>
            </a:r>
          </a:p>
        </p:txBody>
      </p:sp>
      <p:sp>
        <p:nvSpPr>
          <p:cNvPr id="12" name="Rectangle 11">
            <a:extLst>
              <a:ext uri="{FF2B5EF4-FFF2-40B4-BE49-F238E27FC236}">
                <a16:creationId xmlns="" xmlns:a16="http://schemas.microsoft.com/office/drawing/2014/main" id="{46B62AED-163B-4B93-807E-4638982F955B}"/>
              </a:ext>
            </a:extLst>
          </p:cNvPr>
          <p:cNvSpPr/>
          <p:nvPr/>
        </p:nvSpPr>
        <p:spPr>
          <a:xfrm>
            <a:off x="0" y="4578171"/>
            <a:ext cx="12192000" cy="227982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b="1" baseline="30000" dirty="0">
              <a:solidFill>
                <a:schemeClr val="tx1"/>
              </a:solidFill>
            </a:endParaRPr>
          </a:p>
          <a:p>
            <a:r>
              <a:rPr lang="en-US" sz="3200" b="1" baseline="30000" dirty="0">
                <a:solidFill>
                  <a:schemeClr val="tx1"/>
                </a:solidFill>
              </a:rPr>
              <a:t>Rev 1:17 </a:t>
            </a:r>
            <a:r>
              <a:rPr lang="en-US" sz="3200" dirty="0">
                <a:solidFill>
                  <a:schemeClr val="tx1"/>
                </a:solidFill>
              </a:rPr>
              <a:t>When I saw Him, I fell at His feet like a dead man. And He placed His right hand on me, saying, “Do not be afraid; </a:t>
            </a:r>
            <a:r>
              <a:rPr lang="en-US" sz="3200" b="1" baseline="30000" dirty="0">
                <a:solidFill>
                  <a:schemeClr val="tx1"/>
                </a:solidFill>
              </a:rPr>
              <a:t>17 </a:t>
            </a:r>
            <a:r>
              <a:rPr lang="en-US" sz="3200" dirty="0">
                <a:solidFill>
                  <a:schemeClr val="tx1"/>
                </a:solidFill>
              </a:rPr>
              <a:t> I am the first and the last, </a:t>
            </a:r>
            <a:r>
              <a:rPr lang="en-US" sz="3200" b="1" baseline="30000" dirty="0">
                <a:solidFill>
                  <a:schemeClr val="tx1"/>
                </a:solidFill>
              </a:rPr>
              <a:t>18 </a:t>
            </a:r>
            <a:r>
              <a:rPr lang="en-US" sz="3200" dirty="0">
                <a:solidFill>
                  <a:schemeClr val="tx1"/>
                </a:solidFill>
              </a:rPr>
              <a:t>and the living One; and I was dead, and behold, I am alive forevermore, and I have the keys of death and of Hades. </a:t>
            </a:r>
          </a:p>
          <a:p>
            <a:endParaRPr lang="en-US" sz="3600" dirty="0"/>
          </a:p>
        </p:txBody>
      </p:sp>
      <p:sp>
        <p:nvSpPr>
          <p:cNvPr id="13" name="Rounded Rectangle 2">
            <a:extLst>
              <a:ext uri="{FF2B5EF4-FFF2-40B4-BE49-F238E27FC236}">
                <a16:creationId xmlns="" xmlns:a16="http://schemas.microsoft.com/office/drawing/2014/main" id="{62490D1C-076C-4E52-8C2A-98E57EFF16FB}"/>
              </a:ext>
            </a:extLst>
          </p:cNvPr>
          <p:cNvSpPr/>
          <p:nvPr/>
        </p:nvSpPr>
        <p:spPr>
          <a:xfrm>
            <a:off x="0" y="5135"/>
            <a:ext cx="12192000"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t>      Immanence          Transcendence </a:t>
            </a:r>
          </a:p>
        </p:txBody>
      </p:sp>
      <p:sp>
        <p:nvSpPr>
          <p:cNvPr id="10" name="Arrow: Right 9">
            <a:extLst>
              <a:ext uri="{FF2B5EF4-FFF2-40B4-BE49-F238E27FC236}">
                <a16:creationId xmlns="" xmlns:a16="http://schemas.microsoft.com/office/drawing/2014/main" id="{CF6D296F-403C-4412-98FF-934559CF117C}"/>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 xmlns:a16="http://schemas.microsoft.com/office/drawing/2014/main" id="{9E3675D6-40D0-4FD1-A775-AD55A69EA529}"/>
              </a:ext>
            </a:extLst>
          </p:cNvPr>
          <p:cNvSpPr/>
          <p:nvPr/>
        </p:nvSpPr>
        <p:spPr>
          <a:xfrm rot="10800000">
            <a:off x="1114927" y="378597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 xmlns:a16="http://schemas.microsoft.com/office/drawing/2014/main" id="{B93E19E9-AAF7-43BB-A870-32AD5B1BCCAB}"/>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248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Middle Eastern wars hit Moldovan lamb export sales">
            <a:extLst>
              <a:ext uri="{FF2B5EF4-FFF2-40B4-BE49-F238E27FC236}">
                <a16:creationId xmlns="" xmlns:a16="http://schemas.microsoft.com/office/drawing/2014/main" id="{67CB5579-E352-4A09-8F11-23FC4C1754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268768" y="5420376"/>
            <a:ext cx="11654464"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So which is it?? </a:t>
            </a:r>
          </a:p>
        </p:txBody>
      </p:sp>
      <p:sp>
        <p:nvSpPr>
          <p:cNvPr id="12" name="Rectangle 11">
            <a:extLst>
              <a:ext uri="{FF2B5EF4-FFF2-40B4-BE49-F238E27FC236}">
                <a16:creationId xmlns="" xmlns:a16="http://schemas.microsoft.com/office/drawing/2014/main" id="{46B62AED-163B-4B93-807E-4638982F955B}"/>
              </a:ext>
            </a:extLst>
          </p:cNvPr>
          <p:cNvSpPr/>
          <p:nvPr/>
        </p:nvSpPr>
        <p:spPr>
          <a:xfrm>
            <a:off x="0" y="4578171"/>
            <a:ext cx="12191998" cy="227982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b="1" baseline="30000" dirty="0">
              <a:solidFill>
                <a:schemeClr val="tx1"/>
              </a:solidFill>
            </a:endParaRPr>
          </a:p>
          <a:p>
            <a:r>
              <a:rPr lang="en-US" sz="3200" b="1" baseline="30000" dirty="0">
                <a:solidFill>
                  <a:schemeClr val="tx1"/>
                </a:solidFill>
              </a:rPr>
              <a:t>Rev 1:17 </a:t>
            </a:r>
            <a:r>
              <a:rPr lang="en-US" sz="3200" dirty="0">
                <a:solidFill>
                  <a:schemeClr val="tx1"/>
                </a:solidFill>
              </a:rPr>
              <a:t>When I saw Him, I fell at His feet like a dead man. And He placed His right hand on me, saying, “Do not be afraid; </a:t>
            </a:r>
            <a:r>
              <a:rPr lang="en-US" sz="3200" b="1" baseline="30000" dirty="0">
                <a:solidFill>
                  <a:schemeClr val="tx1"/>
                </a:solidFill>
              </a:rPr>
              <a:t>17 </a:t>
            </a:r>
            <a:r>
              <a:rPr lang="en-US" sz="3200" dirty="0">
                <a:solidFill>
                  <a:schemeClr val="tx1"/>
                </a:solidFill>
              </a:rPr>
              <a:t> I am the first and the last, </a:t>
            </a:r>
            <a:r>
              <a:rPr lang="en-US" sz="3200" b="1" baseline="30000" dirty="0">
                <a:solidFill>
                  <a:schemeClr val="tx1"/>
                </a:solidFill>
              </a:rPr>
              <a:t>18 </a:t>
            </a:r>
            <a:r>
              <a:rPr lang="en-US" sz="3200" dirty="0">
                <a:solidFill>
                  <a:schemeClr val="tx1"/>
                </a:solidFill>
              </a:rPr>
              <a:t>and the living One; and I was dead, and behold, I am alive forevermore, and I have the keys of death and of Hades. </a:t>
            </a:r>
          </a:p>
          <a:p>
            <a:endParaRPr lang="en-US" sz="3600" dirty="0"/>
          </a:p>
        </p:txBody>
      </p:sp>
      <p:sp>
        <p:nvSpPr>
          <p:cNvPr id="13" name="Rounded Rectangle 2">
            <a:extLst>
              <a:ext uri="{FF2B5EF4-FFF2-40B4-BE49-F238E27FC236}">
                <a16:creationId xmlns="" xmlns:a16="http://schemas.microsoft.com/office/drawing/2014/main" id="{62490D1C-076C-4E52-8C2A-98E57EFF16FB}"/>
              </a:ext>
            </a:extLst>
          </p:cNvPr>
          <p:cNvSpPr/>
          <p:nvPr/>
        </p:nvSpPr>
        <p:spPr>
          <a:xfrm>
            <a:off x="0" y="5135"/>
            <a:ext cx="12192000"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a:t>      Immanence          Transcendence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 xmlns:a16="http://schemas.microsoft.com/office/drawing/2014/main" id="{891A0D47-4FC7-4910-A4DC-A7ABFFE9D28D}"/>
              </a:ext>
            </a:extLst>
          </p:cNvPr>
          <p:cNvSpPr/>
          <p:nvPr/>
        </p:nvSpPr>
        <p:spPr>
          <a:xfrm rot="10800000">
            <a:off x="1114927" y="378597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Rounded Rectangle 2">
            <a:extLst>
              <a:ext uri="{FF2B5EF4-FFF2-40B4-BE49-F238E27FC236}">
                <a16:creationId xmlns="" xmlns:a16="http://schemas.microsoft.com/office/drawing/2014/main" id="{8A9A6E2A-EA15-44FC-9F64-3B4B025C11DB}"/>
              </a:ext>
            </a:extLst>
          </p:cNvPr>
          <p:cNvSpPr/>
          <p:nvPr/>
        </p:nvSpPr>
        <p:spPr>
          <a:xfrm>
            <a:off x="219451" y="4937760"/>
            <a:ext cx="11722603" cy="154816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These two concepts are not contradictory, </a:t>
            </a:r>
          </a:p>
          <a:p>
            <a:pPr algn="ctr"/>
            <a:r>
              <a:rPr lang="en-US" sz="4400" b="1" dirty="0"/>
              <a:t>they are </a:t>
            </a:r>
            <a:r>
              <a:rPr lang="en-US" sz="4400" b="1" i="1" dirty="0"/>
              <a:t>complementary</a:t>
            </a:r>
            <a:endParaRPr lang="en-US" sz="4400" i="1" dirty="0"/>
          </a:p>
        </p:txBody>
      </p:sp>
    </p:spTree>
    <p:extLst>
      <p:ext uri="{BB962C8B-B14F-4D97-AF65-F5344CB8AC3E}">
        <p14:creationId xmlns:p14="http://schemas.microsoft.com/office/powerpoint/2010/main" val="3293332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Middle Eastern wars hit Moldovan lamb export sales">
            <a:extLst>
              <a:ext uri="{FF2B5EF4-FFF2-40B4-BE49-F238E27FC236}">
                <a16:creationId xmlns="" xmlns:a16="http://schemas.microsoft.com/office/drawing/2014/main" id="{67CB5579-E352-4A09-8F11-23FC4C1754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268768" y="5420376"/>
            <a:ext cx="11654464"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So which is it?? </a:t>
            </a:r>
          </a:p>
        </p:txBody>
      </p:sp>
      <p:sp>
        <p:nvSpPr>
          <p:cNvPr id="12" name="Rectangle 11">
            <a:extLst>
              <a:ext uri="{FF2B5EF4-FFF2-40B4-BE49-F238E27FC236}">
                <a16:creationId xmlns="" xmlns:a16="http://schemas.microsoft.com/office/drawing/2014/main" id="{46B62AED-163B-4B93-807E-4638982F955B}"/>
              </a:ext>
            </a:extLst>
          </p:cNvPr>
          <p:cNvSpPr/>
          <p:nvPr/>
        </p:nvSpPr>
        <p:spPr>
          <a:xfrm>
            <a:off x="0" y="4578171"/>
            <a:ext cx="12192000" cy="227982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b="1" baseline="30000" dirty="0">
              <a:solidFill>
                <a:schemeClr val="tx1"/>
              </a:solidFill>
            </a:endParaRPr>
          </a:p>
          <a:p>
            <a:r>
              <a:rPr lang="en-US" sz="3200" b="1" baseline="30000" dirty="0">
                <a:solidFill>
                  <a:schemeClr val="tx1"/>
                </a:solidFill>
              </a:rPr>
              <a:t>Rev 1:17 </a:t>
            </a:r>
            <a:r>
              <a:rPr lang="en-US" sz="3200" dirty="0">
                <a:solidFill>
                  <a:schemeClr val="tx1"/>
                </a:solidFill>
              </a:rPr>
              <a:t>When I saw Him, I fell at His feet like a dead man. And He placed His right hand on me, saying, “Do not be afraid; </a:t>
            </a:r>
            <a:r>
              <a:rPr lang="en-US" sz="3200" b="1" baseline="30000" dirty="0">
                <a:solidFill>
                  <a:schemeClr val="tx1"/>
                </a:solidFill>
              </a:rPr>
              <a:t>17 </a:t>
            </a:r>
            <a:r>
              <a:rPr lang="en-US" sz="3200" dirty="0">
                <a:solidFill>
                  <a:schemeClr val="tx1"/>
                </a:solidFill>
              </a:rPr>
              <a:t> I am the first and the last, </a:t>
            </a:r>
            <a:r>
              <a:rPr lang="en-US" sz="3200" b="1" baseline="30000" dirty="0">
                <a:solidFill>
                  <a:schemeClr val="tx1"/>
                </a:solidFill>
              </a:rPr>
              <a:t>18 </a:t>
            </a:r>
            <a:r>
              <a:rPr lang="en-US" sz="3200" dirty="0">
                <a:solidFill>
                  <a:schemeClr val="tx1"/>
                </a:solidFill>
              </a:rPr>
              <a:t>and the living One; and I was dead, and behold, I am alive forevermore, and I have the keys of death and of Hades. </a:t>
            </a:r>
          </a:p>
          <a:p>
            <a:endParaRPr lang="en-US" sz="3600" dirty="0"/>
          </a:p>
        </p:txBody>
      </p:sp>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 xmlns:a16="http://schemas.microsoft.com/office/drawing/2014/main" id="{891A0D47-4FC7-4910-A4DC-A7ABFFE9D28D}"/>
              </a:ext>
            </a:extLst>
          </p:cNvPr>
          <p:cNvSpPr/>
          <p:nvPr/>
        </p:nvSpPr>
        <p:spPr>
          <a:xfrm rot="10800000">
            <a:off x="1114927" y="378597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87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268768" y="5420376"/>
            <a:ext cx="11654464"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So which is it?? </a:t>
            </a:r>
          </a:p>
        </p:txBody>
      </p:sp>
      <p:sp>
        <p:nvSpPr>
          <p:cNvPr id="12" name="Rectangle 11">
            <a:extLst>
              <a:ext uri="{FF2B5EF4-FFF2-40B4-BE49-F238E27FC236}">
                <a16:creationId xmlns="" xmlns:a16="http://schemas.microsoft.com/office/drawing/2014/main" id="{46B62AED-163B-4B93-807E-4638982F955B}"/>
              </a:ext>
            </a:extLst>
          </p:cNvPr>
          <p:cNvSpPr/>
          <p:nvPr/>
        </p:nvSpPr>
        <p:spPr>
          <a:xfrm>
            <a:off x="0" y="4578171"/>
            <a:ext cx="12191998" cy="227982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b="1" baseline="30000" dirty="0">
              <a:solidFill>
                <a:schemeClr val="tx1"/>
              </a:solidFill>
            </a:endParaRPr>
          </a:p>
          <a:p>
            <a:r>
              <a:rPr lang="en-US" sz="3200" b="1" baseline="30000" dirty="0">
                <a:solidFill>
                  <a:schemeClr val="tx1"/>
                </a:solidFill>
              </a:rPr>
              <a:t>Rev 1:17 </a:t>
            </a:r>
            <a:r>
              <a:rPr lang="en-US" sz="3200" dirty="0">
                <a:solidFill>
                  <a:schemeClr val="tx1"/>
                </a:solidFill>
              </a:rPr>
              <a:t>When I saw Him, I fell at His feet like a dead man. And He placed His right hand on me, saying, “Do not be afraid; </a:t>
            </a:r>
            <a:r>
              <a:rPr lang="en-US" sz="3200" b="1" baseline="30000" dirty="0">
                <a:solidFill>
                  <a:schemeClr val="tx1"/>
                </a:solidFill>
              </a:rPr>
              <a:t>17 </a:t>
            </a:r>
            <a:r>
              <a:rPr lang="en-US" sz="3200" dirty="0">
                <a:solidFill>
                  <a:schemeClr val="tx1"/>
                </a:solidFill>
              </a:rPr>
              <a:t> I am the first and the last, </a:t>
            </a:r>
            <a:r>
              <a:rPr lang="en-US" sz="3200" b="1" baseline="30000" dirty="0">
                <a:solidFill>
                  <a:schemeClr val="tx1"/>
                </a:solidFill>
              </a:rPr>
              <a:t>18 </a:t>
            </a:r>
            <a:r>
              <a:rPr lang="en-US" sz="3200" dirty="0">
                <a:solidFill>
                  <a:schemeClr val="tx1"/>
                </a:solidFill>
              </a:rPr>
              <a:t>and the living One; and I was dead, and behold, I am alive forevermore, and I have the keys of death and of Hades. </a:t>
            </a:r>
          </a:p>
          <a:p>
            <a:endParaRPr lang="en-US" sz="3600" dirty="0"/>
          </a:p>
        </p:txBody>
      </p:sp>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0" name="Rounded Rectangle 2">
            <a:extLst>
              <a:ext uri="{FF2B5EF4-FFF2-40B4-BE49-F238E27FC236}">
                <a16:creationId xmlns="" xmlns:a16="http://schemas.microsoft.com/office/drawing/2014/main" id="{0BAFEE75-0D9F-4B24-89C1-4BE51D704013}"/>
              </a:ext>
            </a:extLst>
          </p:cNvPr>
          <p:cNvSpPr/>
          <p:nvPr/>
        </p:nvSpPr>
        <p:spPr>
          <a:xfrm>
            <a:off x="0" y="1314684"/>
            <a:ext cx="6095993" cy="16958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Transcendence refers to being out of the reach of our experience; beyond</a:t>
            </a:r>
          </a:p>
        </p:txBody>
      </p:sp>
      <p:sp>
        <p:nvSpPr>
          <p:cNvPr id="9" name="Arrow: Right 8">
            <a:extLst>
              <a:ext uri="{FF2B5EF4-FFF2-40B4-BE49-F238E27FC236}">
                <a16:creationId xmlns="" xmlns:a16="http://schemas.microsoft.com/office/drawing/2014/main" id="{8BF5F53D-3A44-47FD-A3FA-BDFB746B5F49}"/>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 xmlns:a16="http://schemas.microsoft.com/office/drawing/2014/main" id="{1F7D159D-3FD9-4722-BB02-775A552C2127}"/>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87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www.bibleplaces.com/wp-content/uploads/2021/01/Patmos-beach-near-Psili-Ammos-tb061706542.jpg">
            <a:extLst>
              <a:ext uri="{FF2B5EF4-FFF2-40B4-BE49-F238E27FC236}">
                <a16:creationId xmlns="" xmlns:a16="http://schemas.microsoft.com/office/drawing/2014/main" id="{34E527AC-DA90-457A-8BA3-0E4C5249F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7309"/>
            <a:ext cx="12192000" cy="81557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9520D088-9E30-4EA8-963B-8F526F011A36}"/>
              </a:ext>
            </a:extLst>
          </p:cNvPr>
          <p:cNvSpPr/>
          <p:nvPr/>
        </p:nvSpPr>
        <p:spPr>
          <a:xfrm>
            <a:off x="0" y="5205045"/>
            <a:ext cx="12192000" cy="165295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Revelation 1:9 </a:t>
            </a:r>
            <a:r>
              <a:rPr lang="en-US" sz="3200" dirty="0">
                <a:solidFill>
                  <a:schemeClr val="tx1"/>
                </a:solidFill>
              </a:rPr>
              <a:t>I, John, your brother and fellow partaker in the tribulation and kingdom and perseverance which are in Jesus, was on the island called Patmos because of the word of God and the testimony of Jesus. </a:t>
            </a:r>
            <a:endParaRPr lang="en-US" sz="3600" dirty="0">
              <a:solidFill>
                <a:schemeClr val="tx1"/>
              </a:solidFill>
            </a:endParaRPr>
          </a:p>
          <a:p>
            <a:endParaRPr lang="en-US" sz="3600" dirty="0"/>
          </a:p>
        </p:txBody>
      </p:sp>
      <p:sp>
        <p:nvSpPr>
          <p:cNvPr id="5" name="TextBox 4">
            <a:extLst>
              <a:ext uri="{FF2B5EF4-FFF2-40B4-BE49-F238E27FC236}">
                <a16:creationId xmlns="" xmlns:a16="http://schemas.microsoft.com/office/drawing/2014/main" id="{9C42ADCA-4B9F-4ECE-920F-358789D33753}"/>
              </a:ext>
            </a:extLst>
          </p:cNvPr>
          <p:cNvSpPr txBox="1"/>
          <p:nvPr/>
        </p:nvSpPr>
        <p:spPr>
          <a:xfrm>
            <a:off x="128338" y="361922"/>
            <a:ext cx="69772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  Jesus One on One</a:t>
            </a:r>
            <a:endParaRPr lang="en-US" sz="6000" dirty="0">
              <a:solidFill>
                <a:srgbClr val="03272D"/>
              </a:solidFill>
            </a:endParaRPr>
          </a:p>
        </p:txBody>
      </p:sp>
    </p:spTree>
    <p:extLst>
      <p:ext uri="{BB962C8B-B14F-4D97-AF65-F5344CB8AC3E}">
        <p14:creationId xmlns:p14="http://schemas.microsoft.com/office/powerpoint/2010/main" val="377082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268768" y="5420376"/>
            <a:ext cx="11654464"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So which is it?? </a:t>
            </a:r>
          </a:p>
        </p:txBody>
      </p:sp>
      <p:sp>
        <p:nvSpPr>
          <p:cNvPr id="12" name="Rectangle 11">
            <a:extLst>
              <a:ext uri="{FF2B5EF4-FFF2-40B4-BE49-F238E27FC236}">
                <a16:creationId xmlns="" xmlns:a16="http://schemas.microsoft.com/office/drawing/2014/main" id="{46B62AED-163B-4B93-807E-4638982F955B}"/>
              </a:ext>
            </a:extLst>
          </p:cNvPr>
          <p:cNvSpPr/>
          <p:nvPr/>
        </p:nvSpPr>
        <p:spPr>
          <a:xfrm>
            <a:off x="0" y="4578171"/>
            <a:ext cx="12191998" cy="227982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b="1" baseline="30000" dirty="0">
              <a:solidFill>
                <a:schemeClr val="tx1"/>
              </a:solidFill>
            </a:endParaRPr>
          </a:p>
          <a:p>
            <a:r>
              <a:rPr lang="en-US" sz="3200" b="1" baseline="30000" dirty="0">
                <a:solidFill>
                  <a:schemeClr val="tx1"/>
                </a:solidFill>
              </a:rPr>
              <a:t>Rev 1:17 </a:t>
            </a:r>
            <a:r>
              <a:rPr lang="en-US" sz="3200" dirty="0">
                <a:solidFill>
                  <a:schemeClr val="tx1"/>
                </a:solidFill>
              </a:rPr>
              <a:t>When I saw Him, I fell at His feet like a dead man. And He placed His right hand on me, saying, “Do not be afraid; </a:t>
            </a:r>
            <a:r>
              <a:rPr lang="en-US" sz="3200" b="1" baseline="30000" dirty="0">
                <a:solidFill>
                  <a:schemeClr val="tx1"/>
                </a:solidFill>
              </a:rPr>
              <a:t>17 </a:t>
            </a:r>
            <a:r>
              <a:rPr lang="en-US" sz="3200" dirty="0">
                <a:solidFill>
                  <a:schemeClr val="tx1"/>
                </a:solidFill>
              </a:rPr>
              <a:t> </a:t>
            </a:r>
            <a:r>
              <a:rPr lang="en-US" sz="3200" b="1" u="sng" dirty="0">
                <a:solidFill>
                  <a:srgbClr val="002060"/>
                </a:solidFill>
              </a:rPr>
              <a:t>I am the first and the last,</a:t>
            </a:r>
            <a:r>
              <a:rPr lang="en-US" sz="3200" dirty="0">
                <a:solidFill>
                  <a:schemeClr val="tx1"/>
                </a:solidFill>
              </a:rPr>
              <a:t> </a:t>
            </a:r>
            <a:r>
              <a:rPr lang="en-US" sz="3200" b="1" baseline="30000" dirty="0">
                <a:solidFill>
                  <a:schemeClr val="tx1"/>
                </a:solidFill>
              </a:rPr>
              <a:t>18 </a:t>
            </a:r>
            <a:r>
              <a:rPr lang="en-US" sz="3200" dirty="0">
                <a:solidFill>
                  <a:schemeClr val="tx1"/>
                </a:solidFill>
              </a:rPr>
              <a:t>and the living One; and I was dead, and behold, I am alive forevermore, and I have the keys of death and of Hades. </a:t>
            </a:r>
          </a:p>
          <a:p>
            <a:endParaRPr lang="en-US" sz="3600" dirty="0"/>
          </a:p>
        </p:txBody>
      </p:sp>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0" name="Rounded Rectangle 2">
            <a:extLst>
              <a:ext uri="{FF2B5EF4-FFF2-40B4-BE49-F238E27FC236}">
                <a16:creationId xmlns="" xmlns:a16="http://schemas.microsoft.com/office/drawing/2014/main" id="{0BAFEE75-0D9F-4B24-89C1-4BE51D704013}"/>
              </a:ext>
            </a:extLst>
          </p:cNvPr>
          <p:cNvSpPr/>
          <p:nvPr/>
        </p:nvSpPr>
        <p:spPr>
          <a:xfrm>
            <a:off x="0" y="1314684"/>
            <a:ext cx="6095993" cy="16958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Transcendence refers to being out of the reach of our experience; beyond</a:t>
            </a:r>
          </a:p>
        </p:txBody>
      </p:sp>
      <p:sp>
        <p:nvSpPr>
          <p:cNvPr id="9" name="Arrow: Right 8">
            <a:extLst>
              <a:ext uri="{FF2B5EF4-FFF2-40B4-BE49-F238E27FC236}">
                <a16:creationId xmlns="" xmlns:a16="http://schemas.microsoft.com/office/drawing/2014/main" id="{47F68E4B-B78D-4BAF-8664-34D06AD41197}"/>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 xmlns:a16="http://schemas.microsoft.com/office/drawing/2014/main" id="{F95C0119-A108-4F1F-999B-DAF15C1CFF4C}"/>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552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268768" y="5420376"/>
            <a:ext cx="11654464"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So which is it?? </a:t>
            </a:r>
          </a:p>
        </p:txBody>
      </p:sp>
      <p:sp>
        <p:nvSpPr>
          <p:cNvPr id="12" name="Rectangle 11">
            <a:extLst>
              <a:ext uri="{FF2B5EF4-FFF2-40B4-BE49-F238E27FC236}">
                <a16:creationId xmlns="" xmlns:a16="http://schemas.microsoft.com/office/drawing/2014/main" id="{46B62AED-163B-4B93-807E-4638982F955B}"/>
              </a:ext>
            </a:extLst>
          </p:cNvPr>
          <p:cNvSpPr/>
          <p:nvPr/>
        </p:nvSpPr>
        <p:spPr>
          <a:xfrm>
            <a:off x="-1" y="4578171"/>
            <a:ext cx="12192001" cy="227982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b="1" baseline="30000" dirty="0">
              <a:solidFill>
                <a:schemeClr val="tx1"/>
              </a:solidFill>
            </a:endParaRPr>
          </a:p>
          <a:p>
            <a:r>
              <a:rPr lang="en-US" sz="3200" b="1" baseline="30000" dirty="0">
                <a:solidFill>
                  <a:schemeClr val="tx1"/>
                </a:solidFill>
              </a:rPr>
              <a:t>Rev 1:17 </a:t>
            </a:r>
            <a:r>
              <a:rPr lang="en-US" sz="3200" dirty="0">
                <a:solidFill>
                  <a:schemeClr val="tx1"/>
                </a:solidFill>
              </a:rPr>
              <a:t>When I saw Him, I fell at His feet like a dead man. And He placed His right hand on me, saying, “Do not be afraid; </a:t>
            </a:r>
            <a:r>
              <a:rPr lang="en-US" sz="3200" b="1" baseline="30000" dirty="0">
                <a:solidFill>
                  <a:schemeClr val="tx1"/>
                </a:solidFill>
              </a:rPr>
              <a:t>17 </a:t>
            </a:r>
            <a:r>
              <a:rPr lang="en-US" sz="3200" dirty="0">
                <a:solidFill>
                  <a:schemeClr val="tx1"/>
                </a:solidFill>
              </a:rPr>
              <a:t> </a:t>
            </a:r>
            <a:r>
              <a:rPr lang="en-US" sz="3200" b="1" u="sng" dirty="0">
                <a:solidFill>
                  <a:srgbClr val="002060"/>
                </a:solidFill>
              </a:rPr>
              <a:t>I am the first and the last,</a:t>
            </a:r>
            <a:r>
              <a:rPr lang="en-US" sz="3200" dirty="0">
                <a:solidFill>
                  <a:schemeClr val="tx1"/>
                </a:solidFill>
              </a:rPr>
              <a:t> </a:t>
            </a:r>
            <a:r>
              <a:rPr lang="en-US" sz="3200" b="1" baseline="30000" dirty="0">
                <a:solidFill>
                  <a:schemeClr val="tx1"/>
                </a:solidFill>
              </a:rPr>
              <a:t>18 </a:t>
            </a:r>
            <a:r>
              <a:rPr lang="en-US" sz="3200" dirty="0">
                <a:solidFill>
                  <a:schemeClr val="tx1"/>
                </a:solidFill>
              </a:rPr>
              <a:t>and the living One; and I was dead, and behold, I am alive forevermore, and I have the keys of death and of Hades. </a:t>
            </a:r>
          </a:p>
          <a:p>
            <a:endParaRPr lang="en-US" sz="3600" dirty="0"/>
          </a:p>
        </p:txBody>
      </p:sp>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0" name="Arrow: Right 9">
            <a:extLst>
              <a:ext uri="{FF2B5EF4-FFF2-40B4-BE49-F238E27FC236}">
                <a16:creationId xmlns="" xmlns:a16="http://schemas.microsoft.com/office/drawing/2014/main" id="{00F96F00-F6BD-4FB6-986B-169BA2017DCE}"/>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 xmlns:a16="http://schemas.microsoft.com/office/drawing/2014/main" id="{977D3A00-D3A8-4C1C-B100-8CCE9120EBF2}"/>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97DD1BD5-07FC-4A7F-929E-76CD1AD6523E}"/>
              </a:ext>
            </a:extLst>
          </p:cNvPr>
          <p:cNvSpPr/>
          <p:nvPr/>
        </p:nvSpPr>
        <p:spPr>
          <a:xfrm>
            <a:off x="268768" y="3014376"/>
            <a:ext cx="11516868" cy="2176138"/>
          </a:xfrm>
          <a:prstGeom prst="rect">
            <a:avLst/>
          </a:prstGeom>
          <a:solidFill>
            <a:schemeClr val="accent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John 1:1</a:t>
            </a:r>
            <a:r>
              <a:rPr lang="en-US" sz="3200" b="1" dirty="0"/>
              <a:t> </a:t>
            </a:r>
            <a:r>
              <a:rPr lang="en-US" sz="3200" dirty="0"/>
              <a:t>In the beginning was the Word, and the Word was with God, and the Word was God. </a:t>
            </a:r>
            <a:r>
              <a:rPr lang="en-US" sz="3200" b="1" baseline="30000" dirty="0"/>
              <a:t>2 </a:t>
            </a:r>
            <a:r>
              <a:rPr lang="en-US" sz="3200" dirty="0"/>
              <a:t>He was in the beginning with God. </a:t>
            </a:r>
            <a:r>
              <a:rPr lang="en-US" sz="3200" b="1" baseline="30000" dirty="0"/>
              <a:t>3 </a:t>
            </a:r>
            <a:r>
              <a:rPr lang="en-US" sz="3200" dirty="0"/>
              <a:t>All things came into being through Him, and apart from Him nothing came into being that has come into being. </a:t>
            </a:r>
          </a:p>
          <a:p>
            <a:endParaRPr lang="en-US" sz="3200" dirty="0"/>
          </a:p>
        </p:txBody>
      </p:sp>
      <p:sp>
        <p:nvSpPr>
          <p:cNvPr id="16" name="Rectangle 15">
            <a:extLst>
              <a:ext uri="{FF2B5EF4-FFF2-40B4-BE49-F238E27FC236}">
                <a16:creationId xmlns="" xmlns:a16="http://schemas.microsoft.com/office/drawing/2014/main" id="{26D80B9A-C0E0-4174-8217-4623686F936E}"/>
              </a:ext>
            </a:extLst>
          </p:cNvPr>
          <p:cNvSpPr/>
          <p:nvPr/>
        </p:nvSpPr>
        <p:spPr>
          <a:xfrm>
            <a:off x="13" y="0"/>
            <a:ext cx="6095986" cy="4536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42950" lvl="1" indent="-285750">
              <a:buFont typeface="Arial" panose="020B0604020202020204" pitchFamily="34" charset="0"/>
              <a:buChar char="•"/>
            </a:pPr>
            <a:r>
              <a:rPr lang="en-US" sz="3600" b="1" dirty="0"/>
              <a:t>Creator</a:t>
            </a:r>
          </a:p>
        </p:txBody>
      </p:sp>
    </p:spTree>
    <p:extLst>
      <p:ext uri="{BB962C8B-B14F-4D97-AF65-F5344CB8AC3E}">
        <p14:creationId xmlns:p14="http://schemas.microsoft.com/office/powerpoint/2010/main" val="97946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268768" y="5420376"/>
            <a:ext cx="11654464"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So which is it?? </a:t>
            </a:r>
          </a:p>
        </p:txBody>
      </p:sp>
      <p:sp>
        <p:nvSpPr>
          <p:cNvPr id="12" name="Rectangle 11">
            <a:extLst>
              <a:ext uri="{FF2B5EF4-FFF2-40B4-BE49-F238E27FC236}">
                <a16:creationId xmlns="" xmlns:a16="http://schemas.microsoft.com/office/drawing/2014/main" id="{46B62AED-163B-4B93-807E-4638982F955B}"/>
              </a:ext>
            </a:extLst>
          </p:cNvPr>
          <p:cNvSpPr/>
          <p:nvPr/>
        </p:nvSpPr>
        <p:spPr>
          <a:xfrm>
            <a:off x="0" y="4578171"/>
            <a:ext cx="12192000" cy="227982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b="1" baseline="30000" dirty="0">
              <a:solidFill>
                <a:schemeClr val="tx1"/>
              </a:solidFill>
            </a:endParaRPr>
          </a:p>
          <a:p>
            <a:r>
              <a:rPr lang="en-US" sz="3200" b="1" baseline="30000" dirty="0">
                <a:solidFill>
                  <a:schemeClr val="tx1"/>
                </a:solidFill>
              </a:rPr>
              <a:t>Rev 1:17 </a:t>
            </a:r>
            <a:r>
              <a:rPr lang="en-US" sz="3200" dirty="0">
                <a:solidFill>
                  <a:schemeClr val="tx1"/>
                </a:solidFill>
              </a:rPr>
              <a:t>When I saw Him, I fell at His feet like a dead man. And He placed His right hand on me, saying, “Do not be afraid; </a:t>
            </a:r>
            <a:r>
              <a:rPr lang="en-US" sz="3200" b="1" baseline="30000" dirty="0">
                <a:solidFill>
                  <a:schemeClr val="tx1"/>
                </a:solidFill>
              </a:rPr>
              <a:t>17 </a:t>
            </a:r>
            <a:r>
              <a:rPr lang="en-US" sz="3200" dirty="0">
                <a:solidFill>
                  <a:schemeClr val="tx1"/>
                </a:solidFill>
              </a:rPr>
              <a:t> </a:t>
            </a:r>
            <a:r>
              <a:rPr lang="en-US" sz="3200" b="1" u="sng" dirty="0">
                <a:solidFill>
                  <a:srgbClr val="002060"/>
                </a:solidFill>
              </a:rPr>
              <a:t>I am the first and the last,</a:t>
            </a:r>
            <a:r>
              <a:rPr lang="en-US" sz="3200" dirty="0">
                <a:solidFill>
                  <a:schemeClr val="tx1"/>
                </a:solidFill>
              </a:rPr>
              <a:t> </a:t>
            </a:r>
            <a:r>
              <a:rPr lang="en-US" sz="3200" b="1" baseline="30000" dirty="0">
                <a:solidFill>
                  <a:schemeClr val="tx1"/>
                </a:solidFill>
              </a:rPr>
              <a:t>18 </a:t>
            </a:r>
            <a:r>
              <a:rPr lang="en-US" sz="3200" dirty="0">
                <a:solidFill>
                  <a:schemeClr val="tx1"/>
                </a:solidFill>
              </a:rPr>
              <a:t>and the living One; and I was dead, and behold, I am alive forevermore, and I have the keys of death and of Hades. </a:t>
            </a:r>
          </a:p>
          <a:p>
            <a:endParaRPr lang="en-US" sz="3600" dirty="0"/>
          </a:p>
        </p:txBody>
      </p:sp>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1" name="Arrow: Right 10">
            <a:extLst>
              <a:ext uri="{FF2B5EF4-FFF2-40B4-BE49-F238E27FC236}">
                <a16:creationId xmlns="" xmlns:a16="http://schemas.microsoft.com/office/drawing/2014/main" id="{8771C976-0F1C-48E3-971D-AD847D767D18}"/>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 xmlns:a16="http://schemas.microsoft.com/office/drawing/2014/main" id="{DADB81DD-AC8B-4FEA-B9DC-9FDC6E41FCE4}"/>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97DD1BD5-07FC-4A7F-929E-76CD1AD6523E}"/>
              </a:ext>
            </a:extLst>
          </p:cNvPr>
          <p:cNvSpPr/>
          <p:nvPr/>
        </p:nvSpPr>
        <p:spPr>
          <a:xfrm>
            <a:off x="268768" y="1810902"/>
            <a:ext cx="5482327" cy="221569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US" sz="3200" b="1" baseline="30000" dirty="0">
                <a:solidFill>
                  <a:schemeClr val="tx1"/>
                </a:solidFill>
              </a:rPr>
              <a:t>Rev 1:8 </a:t>
            </a:r>
            <a:r>
              <a:rPr lang="en-US" sz="3200" dirty="0">
                <a:solidFill>
                  <a:schemeClr val="tx1"/>
                </a:solidFill>
              </a:rPr>
              <a:t>“I am the Alpha and the Omega,” says the Lord God,  “</a:t>
            </a:r>
            <a:r>
              <a:rPr lang="en-US" sz="3200" b="1" u="sng" dirty="0">
                <a:solidFill>
                  <a:srgbClr val="002060"/>
                </a:solidFill>
              </a:rPr>
              <a:t>who is and who was and who  is to come</a:t>
            </a:r>
            <a:r>
              <a:rPr lang="en-US" sz="3200" dirty="0">
                <a:solidFill>
                  <a:schemeClr val="tx1"/>
                </a:solidFill>
              </a:rPr>
              <a:t>, the Almighty.”</a:t>
            </a:r>
            <a:endParaRPr lang="en-US" sz="3200" dirty="0"/>
          </a:p>
        </p:txBody>
      </p:sp>
      <p:sp>
        <p:nvSpPr>
          <p:cNvPr id="17" name="Rectangle 16">
            <a:extLst>
              <a:ext uri="{FF2B5EF4-FFF2-40B4-BE49-F238E27FC236}">
                <a16:creationId xmlns="" xmlns:a16="http://schemas.microsoft.com/office/drawing/2014/main" id="{5D4628CE-1C02-4078-A91C-A0058223A29A}"/>
              </a:ext>
            </a:extLst>
          </p:cNvPr>
          <p:cNvSpPr/>
          <p:nvPr/>
        </p:nvSpPr>
        <p:spPr>
          <a:xfrm>
            <a:off x="13" y="0"/>
            <a:ext cx="6095986" cy="4536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42950" lvl="1" indent="-285750">
              <a:buFont typeface="Arial" panose="020B0604020202020204" pitchFamily="34" charset="0"/>
              <a:buChar char="•"/>
            </a:pPr>
            <a:r>
              <a:rPr lang="en-US" sz="3600" b="1" dirty="0"/>
              <a:t>Creator</a:t>
            </a:r>
          </a:p>
          <a:p>
            <a:pPr marL="742950" lvl="1" indent="-285750">
              <a:buFont typeface="Arial" panose="020B0604020202020204" pitchFamily="34" charset="0"/>
              <a:buChar char="•"/>
            </a:pPr>
            <a:r>
              <a:rPr lang="en-US" sz="3600" b="1" dirty="0"/>
              <a:t>Eternal</a:t>
            </a:r>
          </a:p>
        </p:txBody>
      </p:sp>
    </p:spTree>
    <p:extLst>
      <p:ext uri="{BB962C8B-B14F-4D97-AF65-F5344CB8AC3E}">
        <p14:creationId xmlns:p14="http://schemas.microsoft.com/office/powerpoint/2010/main" val="74657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268768" y="5420376"/>
            <a:ext cx="11654464"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So which is it?? </a:t>
            </a:r>
          </a:p>
        </p:txBody>
      </p:sp>
      <p:sp>
        <p:nvSpPr>
          <p:cNvPr id="12" name="Rectangle 11">
            <a:extLst>
              <a:ext uri="{FF2B5EF4-FFF2-40B4-BE49-F238E27FC236}">
                <a16:creationId xmlns="" xmlns:a16="http://schemas.microsoft.com/office/drawing/2014/main" id="{46B62AED-163B-4B93-807E-4638982F955B}"/>
              </a:ext>
            </a:extLst>
          </p:cNvPr>
          <p:cNvSpPr/>
          <p:nvPr/>
        </p:nvSpPr>
        <p:spPr>
          <a:xfrm>
            <a:off x="0" y="4578171"/>
            <a:ext cx="12192000" cy="227982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b="1" baseline="30000" dirty="0">
              <a:solidFill>
                <a:schemeClr val="tx1"/>
              </a:solidFill>
            </a:endParaRPr>
          </a:p>
          <a:p>
            <a:r>
              <a:rPr lang="en-US" sz="3200" b="1" baseline="30000" dirty="0">
                <a:solidFill>
                  <a:schemeClr val="tx1"/>
                </a:solidFill>
              </a:rPr>
              <a:t>Rev 1:17 </a:t>
            </a:r>
            <a:r>
              <a:rPr lang="en-US" sz="3200" dirty="0">
                <a:solidFill>
                  <a:schemeClr val="tx1"/>
                </a:solidFill>
              </a:rPr>
              <a:t>When I saw Him, I fell at His feet like a dead man. And He placed His right hand on me, saying, “Do not be afraid; </a:t>
            </a:r>
            <a:r>
              <a:rPr lang="en-US" sz="3200" b="1" baseline="30000" dirty="0">
                <a:solidFill>
                  <a:schemeClr val="tx1"/>
                </a:solidFill>
              </a:rPr>
              <a:t>17 </a:t>
            </a:r>
            <a:r>
              <a:rPr lang="en-US" sz="3200" dirty="0">
                <a:solidFill>
                  <a:schemeClr val="tx1"/>
                </a:solidFill>
              </a:rPr>
              <a:t> </a:t>
            </a:r>
            <a:r>
              <a:rPr lang="en-US" sz="3200" b="1" u="sng" dirty="0">
                <a:solidFill>
                  <a:srgbClr val="002060"/>
                </a:solidFill>
              </a:rPr>
              <a:t>I am the first and the last,</a:t>
            </a:r>
            <a:r>
              <a:rPr lang="en-US" sz="3200" dirty="0">
                <a:solidFill>
                  <a:schemeClr val="tx1"/>
                </a:solidFill>
              </a:rPr>
              <a:t> </a:t>
            </a:r>
            <a:r>
              <a:rPr lang="en-US" sz="3200" b="1" baseline="30000" dirty="0">
                <a:solidFill>
                  <a:schemeClr val="tx1"/>
                </a:solidFill>
              </a:rPr>
              <a:t>18 </a:t>
            </a:r>
            <a:r>
              <a:rPr lang="en-US" sz="3200" dirty="0">
                <a:solidFill>
                  <a:schemeClr val="tx1"/>
                </a:solidFill>
              </a:rPr>
              <a:t>and the living One; and I was dead, and behold, I am alive forevermore, and I have the keys of death and of Hades. </a:t>
            </a:r>
          </a:p>
          <a:p>
            <a:endParaRPr lang="en-US" sz="3600" dirty="0"/>
          </a:p>
        </p:txBody>
      </p:sp>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6" name="Arrow: Right 15">
            <a:extLst>
              <a:ext uri="{FF2B5EF4-FFF2-40B4-BE49-F238E27FC236}">
                <a16:creationId xmlns="" xmlns:a16="http://schemas.microsoft.com/office/drawing/2014/main" id="{C5FF4FB8-C4AA-47E6-BE61-A325ACAEAAD1}"/>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 xmlns:a16="http://schemas.microsoft.com/office/drawing/2014/main" id="{A020F53F-C6AB-4622-8C32-2D55B410F785}"/>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 xmlns:a16="http://schemas.microsoft.com/office/drawing/2014/main" id="{45318219-9F84-42A7-A8D2-50C521A271B4}"/>
              </a:ext>
            </a:extLst>
          </p:cNvPr>
          <p:cNvSpPr/>
          <p:nvPr/>
        </p:nvSpPr>
        <p:spPr>
          <a:xfrm>
            <a:off x="13" y="0"/>
            <a:ext cx="6095986" cy="4536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42950" lvl="1" indent="-285750">
              <a:buFont typeface="Arial" panose="020B0604020202020204" pitchFamily="34" charset="0"/>
              <a:buChar char="•"/>
            </a:pPr>
            <a:r>
              <a:rPr lang="en-US" sz="3600" b="1" dirty="0"/>
              <a:t>Creator</a:t>
            </a:r>
          </a:p>
          <a:p>
            <a:pPr marL="742950" lvl="1" indent="-285750">
              <a:buFont typeface="Arial" panose="020B0604020202020204" pitchFamily="34" charset="0"/>
              <a:buChar char="•"/>
            </a:pPr>
            <a:r>
              <a:rPr lang="en-US" sz="3600" b="1" dirty="0"/>
              <a:t>Eternal</a:t>
            </a:r>
          </a:p>
          <a:p>
            <a:pPr marL="742950" lvl="1" indent="-285750">
              <a:buFont typeface="Arial" panose="020B0604020202020204" pitchFamily="34" charset="0"/>
              <a:buChar char="•"/>
            </a:pPr>
            <a:r>
              <a:rPr lang="en-US" sz="3600" b="1" dirty="0"/>
              <a:t>All knowing &amp; powerful</a:t>
            </a:r>
          </a:p>
        </p:txBody>
      </p:sp>
      <p:sp>
        <p:nvSpPr>
          <p:cNvPr id="20" name="Rectangle 19">
            <a:extLst>
              <a:ext uri="{FF2B5EF4-FFF2-40B4-BE49-F238E27FC236}">
                <a16:creationId xmlns="" xmlns:a16="http://schemas.microsoft.com/office/drawing/2014/main" id="{AA53BCC0-D3D2-4E09-985C-FAEE5D8E26BE}"/>
              </a:ext>
            </a:extLst>
          </p:cNvPr>
          <p:cNvSpPr/>
          <p:nvPr/>
        </p:nvSpPr>
        <p:spPr>
          <a:xfrm>
            <a:off x="268768" y="1810902"/>
            <a:ext cx="5482327" cy="221569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US" sz="3200" b="1" baseline="30000" dirty="0">
                <a:solidFill>
                  <a:schemeClr val="tx1"/>
                </a:solidFill>
              </a:rPr>
              <a:t>Rev 1:8 </a:t>
            </a:r>
            <a:r>
              <a:rPr lang="en-US" sz="3200" dirty="0">
                <a:solidFill>
                  <a:schemeClr val="tx1"/>
                </a:solidFill>
              </a:rPr>
              <a:t>“I am the Alpha and the Omega,” says the Lord God,  “who is and who was and who  is to come, </a:t>
            </a:r>
            <a:r>
              <a:rPr lang="en-US" sz="3200" b="1" u="sng" dirty="0">
                <a:solidFill>
                  <a:srgbClr val="002060"/>
                </a:solidFill>
              </a:rPr>
              <a:t>the Almighty</a:t>
            </a:r>
            <a:r>
              <a:rPr lang="en-US" sz="3200" dirty="0">
                <a:solidFill>
                  <a:schemeClr val="tx1"/>
                </a:solidFill>
              </a:rPr>
              <a:t>.”</a:t>
            </a:r>
          </a:p>
        </p:txBody>
      </p:sp>
    </p:spTree>
    <p:extLst>
      <p:ext uri="{BB962C8B-B14F-4D97-AF65-F5344CB8AC3E}">
        <p14:creationId xmlns:p14="http://schemas.microsoft.com/office/powerpoint/2010/main" val="375526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268768" y="5420376"/>
            <a:ext cx="11654464"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So which is it?? </a:t>
            </a:r>
          </a:p>
        </p:txBody>
      </p:sp>
      <p:sp>
        <p:nvSpPr>
          <p:cNvPr id="12" name="Rectangle 11">
            <a:extLst>
              <a:ext uri="{FF2B5EF4-FFF2-40B4-BE49-F238E27FC236}">
                <a16:creationId xmlns="" xmlns:a16="http://schemas.microsoft.com/office/drawing/2014/main" id="{46B62AED-163B-4B93-807E-4638982F955B}"/>
              </a:ext>
            </a:extLst>
          </p:cNvPr>
          <p:cNvSpPr/>
          <p:nvPr/>
        </p:nvSpPr>
        <p:spPr>
          <a:xfrm>
            <a:off x="0" y="4578171"/>
            <a:ext cx="12191996" cy="227982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b="1" baseline="30000" dirty="0">
              <a:solidFill>
                <a:schemeClr val="tx1"/>
              </a:solidFill>
            </a:endParaRPr>
          </a:p>
          <a:p>
            <a:r>
              <a:rPr lang="en-US" sz="3200" b="1" baseline="30000" dirty="0">
                <a:solidFill>
                  <a:schemeClr val="tx1"/>
                </a:solidFill>
              </a:rPr>
              <a:t>Rev 1:17 </a:t>
            </a:r>
            <a:r>
              <a:rPr lang="en-US" sz="3200" dirty="0">
                <a:solidFill>
                  <a:schemeClr val="tx1"/>
                </a:solidFill>
              </a:rPr>
              <a:t>When I saw Him, I fell at His feet like a dead man. And He placed His right hand on me, saying, “Do not be afraid; </a:t>
            </a:r>
            <a:r>
              <a:rPr lang="en-US" sz="3200" b="1" baseline="30000" dirty="0">
                <a:solidFill>
                  <a:schemeClr val="tx1"/>
                </a:solidFill>
              </a:rPr>
              <a:t>17 </a:t>
            </a:r>
            <a:r>
              <a:rPr lang="en-US" sz="3200" dirty="0">
                <a:solidFill>
                  <a:schemeClr val="tx1"/>
                </a:solidFill>
              </a:rPr>
              <a:t> I am the first and the last, </a:t>
            </a:r>
            <a:r>
              <a:rPr lang="en-US" sz="3200" b="1" baseline="30000" dirty="0">
                <a:solidFill>
                  <a:schemeClr val="tx1"/>
                </a:solidFill>
              </a:rPr>
              <a:t>18 </a:t>
            </a:r>
            <a:r>
              <a:rPr lang="en-US" sz="3200" dirty="0">
                <a:solidFill>
                  <a:schemeClr val="tx1"/>
                </a:solidFill>
              </a:rPr>
              <a:t>and </a:t>
            </a:r>
            <a:r>
              <a:rPr lang="en-US" sz="3200" b="1" u="sng" dirty="0">
                <a:solidFill>
                  <a:srgbClr val="002060"/>
                </a:solidFill>
              </a:rPr>
              <a:t>the living One; and I was dead, and behold, I am alive forevermore</a:t>
            </a:r>
            <a:r>
              <a:rPr lang="en-US" sz="3200" dirty="0">
                <a:solidFill>
                  <a:schemeClr val="tx1"/>
                </a:solidFill>
              </a:rPr>
              <a:t>, and I have the keys of death and of Hades. </a:t>
            </a:r>
          </a:p>
          <a:p>
            <a:endParaRPr lang="en-US" sz="3600" dirty="0"/>
          </a:p>
        </p:txBody>
      </p:sp>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6" name="Arrow: Right 15">
            <a:extLst>
              <a:ext uri="{FF2B5EF4-FFF2-40B4-BE49-F238E27FC236}">
                <a16:creationId xmlns="" xmlns:a16="http://schemas.microsoft.com/office/drawing/2014/main" id="{59989C10-018B-4B8B-90C8-FF4E15A8FF11}"/>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 xmlns:a16="http://schemas.microsoft.com/office/drawing/2014/main" id="{F2F935B4-29FB-4C90-AAB2-4025282EC99A}"/>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 xmlns:a16="http://schemas.microsoft.com/office/drawing/2014/main" id="{27C132ED-3250-4626-A880-A3FCCC102123}"/>
              </a:ext>
            </a:extLst>
          </p:cNvPr>
          <p:cNvSpPr/>
          <p:nvPr/>
        </p:nvSpPr>
        <p:spPr>
          <a:xfrm>
            <a:off x="13" y="0"/>
            <a:ext cx="6095986" cy="4536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42950" lvl="1" indent="-285750">
              <a:buFont typeface="Arial" panose="020B0604020202020204" pitchFamily="34" charset="0"/>
              <a:buChar char="•"/>
            </a:pPr>
            <a:r>
              <a:rPr lang="en-US" sz="3600" b="1" dirty="0"/>
              <a:t>Creator</a:t>
            </a:r>
          </a:p>
          <a:p>
            <a:pPr marL="742950" lvl="1" indent="-285750">
              <a:buFont typeface="Arial" panose="020B0604020202020204" pitchFamily="34" charset="0"/>
              <a:buChar char="•"/>
            </a:pPr>
            <a:r>
              <a:rPr lang="en-US" sz="3600" b="1" dirty="0"/>
              <a:t>Eternal</a:t>
            </a:r>
          </a:p>
          <a:p>
            <a:pPr marL="742950" lvl="1" indent="-285750">
              <a:buFont typeface="Arial" panose="020B0604020202020204" pitchFamily="34" charset="0"/>
              <a:buChar char="•"/>
            </a:pPr>
            <a:r>
              <a:rPr lang="en-US" sz="3600" b="1" dirty="0"/>
              <a:t>All knowing &amp; powerful</a:t>
            </a:r>
          </a:p>
        </p:txBody>
      </p:sp>
    </p:spTree>
    <p:extLst>
      <p:ext uri="{BB962C8B-B14F-4D97-AF65-F5344CB8AC3E}">
        <p14:creationId xmlns:p14="http://schemas.microsoft.com/office/powerpoint/2010/main" val="176514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268768" y="5420376"/>
            <a:ext cx="11654464"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So which is it?? </a:t>
            </a:r>
          </a:p>
        </p:txBody>
      </p:sp>
      <p:sp>
        <p:nvSpPr>
          <p:cNvPr id="12" name="Rectangle 11">
            <a:extLst>
              <a:ext uri="{FF2B5EF4-FFF2-40B4-BE49-F238E27FC236}">
                <a16:creationId xmlns="" xmlns:a16="http://schemas.microsoft.com/office/drawing/2014/main" id="{46B62AED-163B-4B93-807E-4638982F955B}"/>
              </a:ext>
            </a:extLst>
          </p:cNvPr>
          <p:cNvSpPr/>
          <p:nvPr/>
        </p:nvSpPr>
        <p:spPr>
          <a:xfrm>
            <a:off x="0" y="4578171"/>
            <a:ext cx="12191995" cy="227982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b="1" baseline="30000" dirty="0">
              <a:solidFill>
                <a:schemeClr val="tx1"/>
              </a:solidFill>
            </a:endParaRPr>
          </a:p>
          <a:p>
            <a:r>
              <a:rPr lang="en-US" sz="3200" b="1" baseline="30000" dirty="0">
                <a:solidFill>
                  <a:schemeClr val="tx1"/>
                </a:solidFill>
              </a:rPr>
              <a:t>Rev 1:17 </a:t>
            </a:r>
            <a:r>
              <a:rPr lang="en-US" sz="3200" dirty="0">
                <a:solidFill>
                  <a:schemeClr val="tx1"/>
                </a:solidFill>
              </a:rPr>
              <a:t>When I saw Him, I fell at His feet like a dead man. And He placed His right hand on me, saying, “Do not be afraid; </a:t>
            </a:r>
            <a:r>
              <a:rPr lang="en-US" sz="3200" b="1" baseline="30000" dirty="0">
                <a:solidFill>
                  <a:schemeClr val="tx1"/>
                </a:solidFill>
              </a:rPr>
              <a:t>17 </a:t>
            </a:r>
            <a:r>
              <a:rPr lang="en-US" sz="3200" dirty="0">
                <a:solidFill>
                  <a:schemeClr val="tx1"/>
                </a:solidFill>
              </a:rPr>
              <a:t> I am the first and the last, </a:t>
            </a:r>
            <a:r>
              <a:rPr lang="en-US" sz="3200" b="1" baseline="30000" dirty="0">
                <a:solidFill>
                  <a:schemeClr val="tx1"/>
                </a:solidFill>
              </a:rPr>
              <a:t>18 </a:t>
            </a:r>
            <a:r>
              <a:rPr lang="en-US" sz="3200" dirty="0">
                <a:solidFill>
                  <a:schemeClr val="tx1"/>
                </a:solidFill>
              </a:rPr>
              <a:t>and the living One; and I was dead, and behold, I am alive forevermore, </a:t>
            </a:r>
            <a:r>
              <a:rPr lang="en-US" sz="3200" b="1" u="sng" dirty="0">
                <a:solidFill>
                  <a:srgbClr val="002060"/>
                </a:solidFill>
              </a:rPr>
              <a:t>and I have the keys of death</a:t>
            </a:r>
            <a:r>
              <a:rPr lang="en-US" sz="3200" b="1" dirty="0">
                <a:solidFill>
                  <a:srgbClr val="002060"/>
                </a:solidFill>
              </a:rPr>
              <a:t> </a:t>
            </a:r>
            <a:r>
              <a:rPr lang="en-US" sz="3200" dirty="0">
                <a:solidFill>
                  <a:schemeClr val="tx1"/>
                </a:solidFill>
              </a:rPr>
              <a:t>and of Hades. </a:t>
            </a:r>
          </a:p>
          <a:p>
            <a:endParaRPr lang="en-US" sz="3600" dirty="0"/>
          </a:p>
        </p:txBody>
      </p:sp>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20" name="Arrow: Right 19">
            <a:extLst>
              <a:ext uri="{FF2B5EF4-FFF2-40B4-BE49-F238E27FC236}">
                <a16:creationId xmlns="" xmlns:a16="http://schemas.microsoft.com/office/drawing/2014/main" id="{D7A86143-F6F0-4BF4-8C84-7E98FF640FED}"/>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 xmlns:a16="http://schemas.microsoft.com/office/drawing/2014/main" id="{6F5D13F1-0645-4DF8-A132-CD55558144CC}"/>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 xmlns:a16="http://schemas.microsoft.com/office/drawing/2014/main" id="{91869C1A-30C1-4E2C-9E4D-FAFE85C2D3EA}"/>
              </a:ext>
            </a:extLst>
          </p:cNvPr>
          <p:cNvSpPr/>
          <p:nvPr/>
        </p:nvSpPr>
        <p:spPr>
          <a:xfrm>
            <a:off x="13" y="0"/>
            <a:ext cx="6095986" cy="4536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42950" lvl="1" indent="-285750">
              <a:buFont typeface="Arial" panose="020B0604020202020204" pitchFamily="34" charset="0"/>
              <a:buChar char="•"/>
            </a:pPr>
            <a:r>
              <a:rPr lang="en-US" sz="3600" b="1" dirty="0"/>
              <a:t>Creator</a:t>
            </a:r>
          </a:p>
          <a:p>
            <a:pPr marL="742950" lvl="1" indent="-285750">
              <a:buFont typeface="Arial" panose="020B0604020202020204" pitchFamily="34" charset="0"/>
              <a:buChar char="•"/>
            </a:pPr>
            <a:r>
              <a:rPr lang="en-US" sz="3600" b="1" dirty="0"/>
              <a:t>Eternal</a:t>
            </a:r>
          </a:p>
          <a:p>
            <a:pPr marL="742950" lvl="1" indent="-285750">
              <a:buFont typeface="Arial" panose="020B0604020202020204" pitchFamily="34" charset="0"/>
              <a:buChar char="•"/>
            </a:pPr>
            <a:r>
              <a:rPr lang="en-US" sz="3600" b="1" dirty="0"/>
              <a:t>All knowing &amp; powerful</a:t>
            </a:r>
          </a:p>
          <a:p>
            <a:pPr marL="742950" lvl="1" indent="-285750">
              <a:buFont typeface="Arial" panose="020B0604020202020204" pitchFamily="34" charset="0"/>
              <a:buChar char="•"/>
            </a:pPr>
            <a:r>
              <a:rPr lang="en-US" sz="3600" b="1" dirty="0"/>
              <a:t>Authority over death</a:t>
            </a:r>
          </a:p>
          <a:p>
            <a:pPr marL="742950" lvl="1" indent="-285750">
              <a:buFont typeface="Arial" panose="020B0604020202020204" pitchFamily="34" charset="0"/>
              <a:buChar char="•"/>
            </a:pPr>
            <a:r>
              <a:rPr lang="en-US" sz="3600" b="1" dirty="0"/>
              <a:t>Authority over angels, demons, nature</a:t>
            </a:r>
          </a:p>
          <a:p>
            <a:pPr marL="742950" lvl="1" indent="-285750">
              <a:buFont typeface="Arial" panose="020B0604020202020204" pitchFamily="34" charset="0"/>
              <a:buChar char="•"/>
            </a:pPr>
            <a:r>
              <a:rPr lang="en-US" sz="3600" b="1" dirty="0"/>
              <a:t>Rightful ruler of Earth</a:t>
            </a:r>
          </a:p>
        </p:txBody>
      </p:sp>
    </p:spTree>
    <p:extLst>
      <p:ext uri="{BB962C8B-B14F-4D97-AF65-F5344CB8AC3E}">
        <p14:creationId xmlns:p14="http://schemas.microsoft.com/office/powerpoint/2010/main" val="75958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268768" y="5420376"/>
            <a:ext cx="11654464"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So which is it?? </a:t>
            </a:r>
          </a:p>
        </p:txBody>
      </p:sp>
      <p:sp>
        <p:nvSpPr>
          <p:cNvPr id="12" name="Rectangle 11">
            <a:extLst>
              <a:ext uri="{FF2B5EF4-FFF2-40B4-BE49-F238E27FC236}">
                <a16:creationId xmlns="" xmlns:a16="http://schemas.microsoft.com/office/drawing/2014/main" id="{46B62AED-163B-4B93-807E-4638982F955B}"/>
              </a:ext>
            </a:extLst>
          </p:cNvPr>
          <p:cNvSpPr/>
          <p:nvPr/>
        </p:nvSpPr>
        <p:spPr>
          <a:xfrm>
            <a:off x="0" y="4578171"/>
            <a:ext cx="12191992" cy="227982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US" sz="3200" b="1" baseline="30000" dirty="0">
              <a:solidFill>
                <a:schemeClr val="tx1"/>
              </a:solidFill>
            </a:endParaRPr>
          </a:p>
          <a:p>
            <a:pPr lvl="0"/>
            <a:r>
              <a:rPr lang="en-US" sz="3200" b="1" baseline="30000" dirty="0">
                <a:solidFill>
                  <a:schemeClr val="tx1"/>
                </a:solidFill>
              </a:rPr>
              <a:t>Rev 1:7 </a:t>
            </a:r>
            <a:r>
              <a:rPr lang="en-US" sz="3200" cap="small" dirty="0">
                <a:solidFill>
                  <a:schemeClr val="tx1"/>
                </a:solidFill>
              </a:rPr>
              <a:t>Behold, He is coming with the clouds</a:t>
            </a:r>
            <a:r>
              <a:rPr lang="en-US" sz="3200" dirty="0">
                <a:solidFill>
                  <a:schemeClr val="tx1"/>
                </a:solidFill>
              </a:rPr>
              <a:t>, and every eye will see Him, even those who pierced Him; and all the tribes of the earth will mourn over Him. So it is to be. Amen.</a:t>
            </a:r>
          </a:p>
          <a:p>
            <a:endParaRPr lang="en-US" sz="3600" dirty="0"/>
          </a:p>
        </p:txBody>
      </p:sp>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20" name="Arrow: Right 19">
            <a:extLst>
              <a:ext uri="{FF2B5EF4-FFF2-40B4-BE49-F238E27FC236}">
                <a16:creationId xmlns="" xmlns:a16="http://schemas.microsoft.com/office/drawing/2014/main" id="{E1242BBC-DC76-4A8E-A903-CD34E9834B82}"/>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 xmlns:a16="http://schemas.microsoft.com/office/drawing/2014/main" id="{B6825272-70C0-4CF5-BD31-2C4811F9604C}"/>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 xmlns:a16="http://schemas.microsoft.com/office/drawing/2014/main" id="{82CCD735-C77F-4DCD-B5A6-FE7CB72859AB}"/>
              </a:ext>
            </a:extLst>
          </p:cNvPr>
          <p:cNvSpPr/>
          <p:nvPr/>
        </p:nvSpPr>
        <p:spPr>
          <a:xfrm>
            <a:off x="13" y="0"/>
            <a:ext cx="6095986" cy="4536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42950" lvl="1" indent="-285750">
              <a:buFont typeface="Arial" panose="020B0604020202020204" pitchFamily="34" charset="0"/>
              <a:buChar char="•"/>
            </a:pPr>
            <a:r>
              <a:rPr lang="en-US" sz="3600" b="1" dirty="0"/>
              <a:t>Creator</a:t>
            </a:r>
          </a:p>
          <a:p>
            <a:pPr marL="742950" lvl="1" indent="-285750">
              <a:buFont typeface="Arial" panose="020B0604020202020204" pitchFamily="34" charset="0"/>
              <a:buChar char="•"/>
            </a:pPr>
            <a:r>
              <a:rPr lang="en-US" sz="3600" b="1" dirty="0"/>
              <a:t>Eternal</a:t>
            </a:r>
          </a:p>
          <a:p>
            <a:pPr marL="742950" lvl="1" indent="-285750">
              <a:buFont typeface="Arial" panose="020B0604020202020204" pitchFamily="34" charset="0"/>
              <a:buChar char="•"/>
            </a:pPr>
            <a:r>
              <a:rPr lang="en-US" sz="3600" b="1" dirty="0"/>
              <a:t>All knowing &amp; powerful</a:t>
            </a:r>
          </a:p>
          <a:p>
            <a:pPr marL="742950" lvl="1" indent="-285750">
              <a:buFont typeface="Arial" panose="020B0604020202020204" pitchFamily="34" charset="0"/>
              <a:buChar char="•"/>
            </a:pPr>
            <a:r>
              <a:rPr lang="en-US" sz="3600" b="1" dirty="0"/>
              <a:t>Authority over death</a:t>
            </a:r>
          </a:p>
          <a:p>
            <a:pPr marL="742950" lvl="1" indent="-285750">
              <a:buFont typeface="Arial" panose="020B0604020202020204" pitchFamily="34" charset="0"/>
              <a:buChar char="•"/>
            </a:pPr>
            <a:r>
              <a:rPr lang="en-US" sz="3600" b="1" dirty="0"/>
              <a:t>Authority over angels, demons, nature</a:t>
            </a:r>
          </a:p>
          <a:p>
            <a:pPr marL="742950" lvl="1" indent="-285750">
              <a:buFont typeface="Arial" panose="020B0604020202020204" pitchFamily="34" charset="0"/>
              <a:buChar char="•"/>
            </a:pPr>
            <a:r>
              <a:rPr lang="en-US" sz="3600" b="1" dirty="0"/>
              <a:t>Rightful ruler of Earth</a:t>
            </a:r>
          </a:p>
        </p:txBody>
      </p:sp>
    </p:spTree>
    <p:extLst>
      <p:ext uri="{BB962C8B-B14F-4D97-AF65-F5344CB8AC3E}">
        <p14:creationId xmlns:p14="http://schemas.microsoft.com/office/powerpoint/2010/main" val="529014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268768" y="5420376"/>
            <a:ext cx="11654464"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So which is it?? </a:t>
            </a:r>
          </a:p>
        </p:txBody>
      </p:sp>
      <p:sp>
        <p:nvSpPr>
          <p:cNvPr id="12" name="Rectangle 11">
            <a:extLst>
              <a:ext uri="{FF2B5EF4-FFF2-40B4-BE49-F238E27FC236}">
                <a16:creationId xmlns="" xmlns:a16="http://schemas.microsoft.com/office/drawing/2014/main" id="{46B62AED-163B-4B93-807E-4638982F955B}"/>
              </a:ext>
            </a:extLst>
          </p:cNvPr>
          <p:cNvSpPr/>
          <p:nvPr/>
        </p:nvSpPr>
        <p:spPr>
          <a:xfrm>
            <a:off x="0" y="4578171"/>
            <a:ext cx="12191996" cy="227982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US" sz="3200" b="1" baseline="30000" dirty="0">
              <a:solidFill>
                <a:schemeClr val="tx1"/>
              </a:solidFill>
            </a:endParaRPr>
          </a:p>
          <a:p>
            <a:pPr lvl="0"/>
            <a:r>
              <a:rPr lang="en-US" sz="3200" b="1" baseline="30000" dirty="0">
                <a:solidFill>
                  <a:schemeClr val="tx1"/>
                </a:solidFill>
              </a:rPr>
              <a:t>Rev 1:7 </a:t>
            </a:r>
            <a:r>
              <a:rPr lang="en-US" sz="3200" cap="small" dirty="0">
                <a:solidFill>
                  <a:schemeClr val="tx1"/>
                </a:solidFill>
              </a:rPr>
              <a:t>Behold, He is coming with the clouds</a:t>
            </a:r>
            <a:r>
              <a:rPr lang="en-US" sz="3200" dirty="0">
                <a:solidFill>
                  <a:schemeClr val="tx1"/>
                </a:solidFill>
              </a:rPr>
              <a:t>, and every eye will see Him, even those who pierced Him; and all the tribes of the earth will mourn over Him. So it is to be. Amen.</a:t>
            </a:r>
          </a:p>
          <a:p>
            <a:endParaRPr lang="en-US" sz="3600" dirty="0"/>
          </a:p>
        </p:txBody>
      </p:sp>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21" name="Arrow: Right 20">
            <a:extLst>
              <a:ext uri="{FF2B5EF4-FFF2-40B4-BE49-F238E27FC236}">
                <a16:creationId xmlns="" xmlns:a16="http://schemas.microsoft.com/office/drawing/2014/main" id="{3C76E8CB-4328-4615-A51A-6A69FF6B427E}"/>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 xmlns:a16="http://schemas.microsoft.com/office/drawing/2014/main" id="{7F2A84E8-F1D5-4C37-835C-5E716AB2E8C3}"/>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 xmlns:a16="http://schemas.microsoft.com/office/drawing/2014/main" id="{123C30B9-E432-48D0-B964-94CDA3F8CC43}"/>
              </a:ext>
            </a:extLst>
          </p:cNvPr>
          <p:cNvSpPr/>
          <p:nvPr/>
        </p:nvSpPr>
        <p:spPr>
          <a:xfrm>
            <a:off x="13" y="0"/>
            <a:ext cx="6095986" cy="4536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42950" lvl="1" indent="-285750">
              <a:buFont typeface="Arial" panose="020B0604020202020204" pitchFamily="34" charset="0"/>
              <a:buChar char="•"/>
            </a:pPr>
            <a:r>
              <a:rPr lang="en-US" sz="3600" b="1" dirty="0"/>
              <a:t>Creator</a:t>
            </a:r>
          </a:p>
          <a:p>
            <a:pPr marL="742950" lvl="1" indent="-285750">
              <a:buFont typeface="Arial" panose="020B0604020202020204" pitchFamily="34" charset="0"/>
              <a:buChar char="•"/>
            </a:pPr>
            <a:r>
              <a:rPr lang="en-US" sz="3600" b="1" dirty="0"/>
              <a:t>Eternal</a:t>
            </a:r>
          </a:p>
          <a:p>
            <a:pPr marL="742950" lvl="1" indent="-285750">
              <a:buFont typeface="Arial" panose="020B0604020202020204" pitchFamily="34" charset="0"/>
              <a:buChar char="•"/>
            </a:pPr>
            <a:r>
              <a:rPr lang="en-US" sz="3600" b="1" dirty="0"/>
              <a:t>All knowing &amp; powerful</a:t>
            </a:r>
          </a:p>
          <a:p>
            <a:pPr marL="742950" lvl="1" indent="-285750">
              <a:buFont typeface="Arial" panose="020B0604020202020204" pitchFamily="34" charset="0"/>
              <a:buChar char="•"/>
            </a:pPr>
            <a:r>
              <a:rPr lang="en-US" sz="3600" b="1" dirty="0"/>
              <a:t>Authority over death</a:t>
            </a:r>
          </a:p>
          <a:p>
            <a:pPr marL="742950" lvl="1" indent="-285750">
              <a:buFont typeface="Arial" panose="020B0604020202020204" pitchFamily="34" charset="0"/>
              <a:buChar char="•"/>
            </a:pPr>
            <a:r>
              <a:rPr lang="en-US" sz="3600" b="1" dirty="0"/>
              <a:t>Authority over angels, demons, nature</a:t>
            </a:r>
          </a:p>
          <a:p>
            <a:pPr marL="742950" lvl="1" indent="-285750">
              <a:buFont typeface="Arial" panose="020B0604020202020204" pitchFamily="34" charset="0"/>
              <a:buChar char="•"/>
            </a:pPr>
            <a:r>
              <a:rPr lang="en-US" sz="3600" b="1" dirty="0"/>
              <a:t>Rightful ruler of Earth</a:t>
            </a:r>
          </a:p>
          <a:p>
            <a:pPr marL="742950" lvl="1" indent="-285750">
              <a:buFont typeface="Arial" panose="020B0604020202020204" pitchFamily="34" charset="0"/>
              <a:buChar char="•"/>
            </a:pPr>
            <a:r>
              <a:rPr lang="en-US" sz="3600" b="1" dirty="0"/>
              <a:t>Righteous judge</a:t>
            </a:r>
          </a:p>
        </p:txBody>
      </p:sp>
    </p:spTree>
    <p:extLst>
      <p:ext uri="{BB962C8B-B14F-4D97-AF65-F5344CB8AC3E}">
        <p14:creationId xmlns:p14="http://schemas.microsoft.com/office/powerpoint/2010/main" val="3332460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268768" y="5420376"/>
            <a:ext cx="11654464"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So which is it?? </a:t>
            </a:r>
          </a:p>
        </p:txBody>
      </p:sp>
      <p:sp>
        <p:nvSpPr>
          <p:cNvPr id="12" name="Rectangle 11">
            <a:extLst>
              <a:ext uri="{FF2B5EF4-FFF2-40B4-BE49-F238E27FC236}">
                <a16:creationId xmlns="" xmlns:a16="http://schemas.microsoft.com/office/drawing/2014/main" id="{46B62AED-163B-4B93-807E-4638982F955B}"/>
              </a:ext>
            </a:extLst>
          </p:cNvPr>
          <p:cNvSpPr/>
          <p:nvPr/>
        </p:nvSpPr>
        <p:spPr>
          <a:xfrm>
            <a:off x="0" y="4578171"/>
            <a:ext cx="12191999" cy="227983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US" sz="3200" b="1" baseline="30000" dirty="0">
              <a:solidFill>
                <a:schemeClr val="tx1"/>
              </a:solidFill>
            </a:endParaRPr>
          </a:p>
          <a:p>
            <a:pPr lvl="0"/>
            <a:r>
              <a:rPr lang="en-US" sz="3200" b="1" baseline="30000" dirty="0">
                <a:solidFill>
                  <a:schemeClr val="tx1"/>
                </a:solidFill>
              </a:rPr>
              <a:t>Rev 1:7 </a:t>
            </a:r>
            <a:r>
              <a:rPr lang="en-US" sz="3200" cap="small" dirty="0">
                <a:solidFill>
                  <a:schemeClr val="tx1"/>
                </a:solidFill>
              </a:rPr>
              <a:t>Behold, He is coming with the clouds</a:t>
            </a:r>
            <a:r>
              <a:rPr lang="en-US" sz="3200" dirty="0">
                <a:solidFill>
                  <a:schemeClr val="tx1"/>
                </a:solidFill>
              </a:rPr>
              <a:t>, and every eye will see Him, even those who pierced Him; and all the tribes of the earth will mourn over Him. So it is to be. Amen.</a:t>
            </a:r>
          </a:p>
          <a:p>
            <a:endParaRPr lang="en-US" sz="3600" dirty="0"/>
          </a:p>
        </p:txBody>
      </p:sp>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 xmlns:a16="http://schemas.microsoft.com/office/drawing/2014/main" id="{AD86410B-9B47-49E9-AE3D-765FA22526E5}"/>
              </a:ext>
            </a:extLst>
          </p:cNvPr>
          <p:cNvSpPr/>
          <p:nvPr/>
        </p:nvSpPr>
        <p:spPr>
          <a:xfrm>
            <a:off x="13" y="0"/>
            <a:ext cx="6095986" cy="4536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42950" lvl="1" indent="-285750">
              <a:buFont typeface="Arial" panose="020B0604020202020204" pitchFamily="34" charset="0"/>
              <a:buChar char="•"/>
            </a:pPr>
            <a:r>
              <a:rPr lang="en-US" sz="3600" b="1" dirty="0"/>
              <a:t>Creator</a:t>
            </a:r>
          </a:p>
          <a:p>
            <a:pPr marL="742950" lvl="1" indent="-285750">
              <a:buFont typeface="Arial" panose="020B0604020202020204" pitchFamily="34" charset="0"/>
              <a:buChar char="•"/>
            </a:pPr>
            <a:r>
              <a:rPr lang="en-US" sz="3600" b="1" dirty="0"/>
              <a:t>Eternal</a:t>
            </a:r>
          </a:p>
          <a:p>
            <a:pPr marL="742950" lvl="1" indent="-285750">
              <a:buFont typeface="Arial" panose="020B0604020202020204" pitchFamily="34" charset="0"/>
              <a:buChar char="•"/>
            </a:pPr>
            <a:r>
              <a:rPr lang="en-US" sz="3600" b="1" dirty="0"/>
              <a:t>All knowing &amp; powerful</a:t>
            </a:r>
          </a:p>
          <a:p>
            <a:pPr marL="742950" lvl="1" indent="-285750">
              <a:buFont typeface="Arial" panose="020B0604020202020204" pitchFamily="34" charset="0"/>
              <a:buChar char="•"/>
            </a:pPr>
            <a:r>
              <a:rPr lang="en-US" sz="3600" b="1" dirty="0"/>
              <a:t>Authority over death</a:t>
            </a:r>
          </a:p>
          <a:p>
            <a:pPr marL="742950" lvl="1" indent="-285750">
              <a:buFont typeface="Arial" panose="020B0604020202020204" pitchFamily="34" charset="0"/>
              <a:buChar char="•"/>
            </a:pPr>
            <a:r>
              <a:rPr lang="en-US" sz="3600" b="1" dirty="0"/>
              <a:t>Authority over angels, demons, nature</a:t>
            </a:r>
          </a:p>
          <a:p>
            <a:pPr marL="742950" lvl="1" indent="-285750">
              <a:buFont typeface="Arial" panose="020B0604020202020204" pitchFamily="34" charset="0"/>
              <a:buChar char="•"/>
            </a:pPr>
            <a:r>
              <a:rPr lang="en-US" sz="3600" b="1" dirty="0"/>
              <a:t>Rightful ruler of Earth</a:t>
            </a:r>
          </a:p>
          <a:p>
            <a:pPr marL="742950" lvl="1" indent="-285750">
              <a:buFont typeface="Arial" panose="020B0604020202020204" pitchFamily="34" charset="0"/>
              <a:buChar char="•"/>
            </a:pPr>
            <a:r>
              <a:rPr lang="en-US" sz="3600" b="1" dirty="0"/>
              <a:t>Righteous judge</a:t>
            </a:r>
          </a:p>
        </p:txBody>
      </p:sp>
      <p:sp>
        <p:nvSpPr>
          <p:cNvPr id="21" name="Rectangle 20">
            <a:extLst>
              <a:ext uri="{FF2B5EF4-FFF2-40B4-BE49-F238E27FC236}">
                <a16:creationId xmlns="" xmlns:a16="http://schemas.microsoft.com/office/drawing/2014/main" id="{B12E9DB5-B17F-4190-943A-0761E4547F4C}"/>
              </a:ext>
            </a:extLst>
          </p:cNvPr>
          <p:cNvSpPr/>
          <p:nvPr/>
        </p:nvSpPr>
        <p:spPr>
          <a:xfrm>
            <a:off x="268766" y="4827752"/>
            <a:ext cx="11654463" cy="1780668"/>
          </a:xfrm>
          <a:prstGeom prst="rect">
            <a:avLst/>
          </a:prstGeom>
          <a:solidFill>
            <a:schemeClr val="accent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US" sz="3200" b="1" baseline="30000" dirty="0"/>
              <a:t>Matt 16:27</a:t>
            </a:r>
            <a:r>
              <a:rPr lang="en-US" sz="3200" baseline="30000" dirty="0"/>
              <a:t>  </a:t>
            </a:r>
            <a:r>
              <a:rPr lang="en-US" sz="3200" dirty="0"/>
              <a:t>“For the Son of Man is going to come in the glory of His Father with his angels, and will then repay every man according to his deeds.”         </a:t>
            </a:r>
          </a:p>
          <a:p>
            <a:endParaRPr lang="en-US" sz="3200" dirty="0"/>
          </a:p>
        </p:txBody>
      </p:sp>
    </p:spTree>
    <p:extLst>
      <p:ext uri="{BB962C8B-B14F-4D97-AF65-F5344CB8AC3E}">
        <p14:creationId xmlns:p14="http://schemas.microsoft.com/office/powerpoint/2010/main" val="259812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7F94F62E-B029-47EB-BB09-76AB4E760A49}"/>
              </a:ext>
            </a:extLst>
          </p:cNvPr>
          <p:cNvSpPr/>
          <p:nvPr/>
        </p:nvSpPr>
        <p:spPr>
          <a:xfrm>
            <a:off x="0" y="4578171"/>
            <a:ext cx="12191995" cy="227982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US" sz="3200" b="1" baseline="30000" dirty="0">
              <a:solidFill>
                <a:schemeClr val="tx1"/>
              </a:solidFill>
            </a:endParaRPr>
          </a:p>
          <a:p>
            <a:pPr lvl="0"/>
            <a:r>
              <a:rPr lang="en-US" sz="3200" b="1" baseline="30000" dirty="0">
                <a:solidFill>
                  <a:schemeClr val="tx1"/>
                </a:solidFill>
              </a:rPr>
              <a:t>Rev 1:7 </a:t>
            </a:r>
            <a:r>
              <a:rPr lang="en-US" sz="3200" cap="small" dirty="0">
                <a:solidFill>
                  <a:schemeClr val="tx1"/>
                </a:solidFill>
              </a:rPr>
              <a:t>Behold, He is coming with the clouds</a:t>
            </a:r>
            <a:r>
              <a:rPr lang="en-US" sz="3200" dirty="0">
                <a:solidFill>
                  <a:schemeClr val="tx1"/>
                </a:solidFill>
              </a:rPr>
              <a:t>, and every eye will see Him, even those who pierced Him; and all the tribes of the earth will mourn over Him. So it is to be. Amen.</a:t>
            </a:r>
          </a:p>
          <a:p>
            <a:endParaRPr lang="en-US" sz="3600" dirty="0"/>
          </a:p>
        </p:txBody>
      </p:sp>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 xmlns:a16="http://schemas.microsoft.com/office/drawing/2014/main" id="{70850E91-0475-4EB4-84B5-50C60B5C694A}"/>
              </a:ext>
            </a:extLst>
          </p:cNvPr>
          <p:cNvSpPr/>
          <p:nvPr/>
        </p:nvSpPr>
        <p:spPr>
          <a:xfrm rot="10800000">
            <a:off x="1114927" y="378597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C16E8975-2CAC-4940-914F-B15A9ACBA458}"/>
              </a:ext>
            </a:extLst>
          </p:cNvPr>
          <p:cNvSpPr/>
          <p:nvPr/>
        </p:nvSpPr>
        <p:spPr>
          <a:xfrm>
            <a:off x="6095998" y="3902147"/>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3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www.bibleplaces.com/wp-content/uploads/2021/01/Patmos-beach-near-Psili-Ammos-tb061706542.jpg">
            <a:extLst>
              <a:ext uri="{FF2B5EF4-FFF2-40B4-BE49-F238E27FC236}">
                <a16:creationId xmlns="" xmlns:a16="http://schemas.microsoft.com/office/drawing/2014/main" id="{67CA4EE0-841D-48BE-93E8-A5AB3132BA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9520D088-9E30-4EA8-963B-8F526F011A36}"/>
              </a:ext>
            </a:extLst>
          </p:cNvPr>
          <p:cNvSpPr/>
          <p:nvPr/>
        </p:nvSpPr>
        <p:spPr>
          <a:xfrm>
            <a:off x="0" y="5205045"/>
            <a:ext cx="12192000" cy="165295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Revelation 1:9 </a:t>
            </a:r>
            <a:r>
              <a:rPr lang="en-US" sz="3200" dirty="0">
                <a:solidFill>
                  <a:schemeClr val="tx1"/>
                </a:solidFill>
              </a:rPr>
              <a:t>I, John, your brother and fellow partaker in the tribulation and kingdom and perseverance which are in Jesus, was on the island called Patmos </a:t>
            </a:r>
            <a:r>
              <a:rPr lang="en-US" sz="3200" b="1" u="sng" dirty="0">
                <a:solidFill>
                  <a:srgbClr val="002060"/>
                </a:solidFill>
              </a:rPr>
              <a:t>because of the word of God and the testimony of Jesus.</a:t>
            </a:r>
            <a:r>
              <a:rPr lang="en-US" sz="3200" dirty="0">
                <a:solidFill>
                  <a:schemeClr val="tx1"/>
                </a:solidFill>
              </a:rPr>
              <a:t> </a:t>
            </a:r>
            <a:endParaRPr lang="en-US" sz="3600" dirty="0">
              <a:solidFill>
                <a:schemeClr val="tx1"/>
              </a:solidFill>
            </a:endParaRPr>
          </a:p>
          <a:p>
            <a:endParaRPr lang="en-US" sz="3600" dirty="0"/>
          </a:p>
        </p:txBody>
      </p:sp>
      <p:sp>
        <p:nvSpPr>
          <p:cNvPr id="5" name="TextBox 4">
            <a:extLst>
              <a:ext uri="{FF2B5EF4-FFF2-40B4-BE49-F238E27FC236}">
                <a16:creationId xmlns="" xmlns:a16="http://schemas.microsoft.com/office/drawing/2014/main" id="{9C42ADCA-4B9F-4ECE-920F-358789D33753}"/>
              </a:ext>
            </a:extLst>
          </p:cNvPr>
          <p:cNvSpPr txBox="1"/>
          <p:nvPr/>
        </p:nvSpPr>
        <p:spPr>
          <a:xfrm>
            <a:off x="128338" y="361922"/>
            <a:ext cx="69772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  Jesus One on One</a:t>
            </a:r>
            <a:endParaRPr lang="en-US" sz="6000" dirty="0">
              <a:solidFill>
                <a:srgbClr val="03272D"/>
              </a:solidFill>
            </a:endParaRPr>
          </a:p>
        </p:txBody>
      </p:sp>
    </p:spTree>
    <p:extLst>
      <p:ext uri="{BB962C8B-B14F-4D97-AF65-F5344CB8AC3E}">
        <p14:creationId xmlns:p14="http://schemas.microsoft.com/office/powerpoint/2010/main" val="1537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2">
            <a:extLst>
              <a:ext uri="{FF2B5EF4-FFF2-40B4-BE49-F238E27FC236}">
                <a16:creationId xmlns="" xmlns:a16="http://schemas.microsoft.com/office/drawing/2014/main" id="{C68F341D-F870-43E3-8286-B2E239B305A9}"/>
              </a:ext>
            </a:extLst>
          </p:cNvPr>
          <p:cNvSpPr/>
          <p:nvPr/>
        </p:nvSpPr>
        <p:spPr>
          <a:xfrm>
            <a:off x="268768" y="5420376"/>
            <a:ext cx="11654464"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So which is it?? </a:t>
            </a:r>
          </a:p>
        </p:txBody>
      </p:sp>
      <p:sp>
        <p:nvSpPr>
          <p:cNvPr id="24" name="Rectangle 23">
            <a:extLst>
              <a:ext uri="{FF2B5EF4-FFF2-40B4-BE49-F238E27FC236}">
                <a16:creationId xmlns="" xmlns:a16="http://schemas.microsoft.com/office/drawing/2014/main" id="{7F94F62E-B029-47EB-BB09-76AB4E760A49}"/>
              </a:ext>
            </a:extLst>
          </p:cNvPr>
          <p:cNvSpPr/>
          <p:nvPr/>
        </p:nvSpPr>
        <p:spPr>
          <a:xfrm>
            <a:off x="0" y="4578171"/>
            <a:ext cx="12191993" cy="227982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US" sz="3200" b="1" baseline="30000" dirty="0">
              <a:solidFill>
                <a:schemeClr val="tx1"/>
              </a:solidFill>
            </a:endParaRPr>
          </a:p>
          <a:p>
            <a:pPr lvl="0"/>
            <a:r>
              <a:rPr lang="en-US" sz="3200" b="1" baseline="30000" dirty="0">
                <a:solidFill>
                  <a:schemeClr val="tx1"/>
                </a:solidFill>
              </a:rPr>
              <a:t>Rev 1:7 </a:t>
            </a:r>
            <a:r>
              <a:rPr lang="en-US" sz="3200" cap="small" dirty="0">
                <a:solidFill>
                  <a:schemeClr val="tx1"/>
                </a:solidFill>
              </a:rPr>
              <a:t>Behold, He is coming with the clouds</a:t>
            </a:r>
            <a:r>
              <a:rPr lang="en-US" sz="3200" dirty="0">
                <a:solidFill>
                  <a:schemeClr val="tx1"/>
                </a:solidFill>
              </a:rPr>
              <a:t>, and every eye will see Him, even those who pierced Him; and all the tribes of the earth will mourn over Him. So it is to be. Amen.</a:t>
            </a:r>
          </a:p>
          <a:p>
            <a:endParaRPr lang="en-US" sz="3600" dirty="0"/>
          </a:p>
        </p:txBody>
      </p:sp>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78597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 xmlns:a16="http://schemas.microsoft.com/office/drawing/2014/main" id="{70850E91-0475-4EB4-84B5-50C60B5C694A}"/>
              </a:ext>
            </a:extLst>
          </p:cNvPr>
          <p:cNvSpPr/>
          <p:nvPr/>
        </p:nvSpPr>
        <p:spPr>
          <a:xfrm rot="10800000">
            <a:off x="1114927" y="378597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C16E8975-2CAC-4940-914F-B15A9ACBA458}"/>
              </a:ext>
            </a:extLst>
          </p:cNvPr>
          <p:cNvSpPr/>
          <p:nvPr/>
        </p:nvSpPr>
        <p:spPr>
          <a:xfrm>
            <a:off x="6095998" y="3902147"/>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81003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Tree>
    <p:extLst>
      <p:ext uri="{BB962C8B-B14F-4D97-AF65-F5344CB8AC3E}">
        <p14:creationId xmlns:p14="http://schemas.microsoft.com/office/powerpoint/2010/main" val="1344554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116113" y="4825289"/>
            <a:ext cx="11727543"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Immanence refers to Jesus’s presence and accessibility</a:t>
            </a:r>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Tree>
    <p:extLst>
      <p:ext uri="{BB962C8B-B14F-4D97-AF65-F5344CB8AC3E}">
        <p14:creationId xmlns:p14="http://schemas.microsoft.com/office/powerpoint/2010/main" val="124267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Rectangle 11">
            <a:extLst>
              <a:ext uri="{FF2B5EF4-FFF2-40B4-BE49-F238E27FC236}">
                <a16:creationId xmlns="" xmlns:a16="http://schemas.microsoft.com/office/drawing/2014/main" id="{E23E5F83-FFD4-479A-A822-C06A27F06918}"/>
              </a:ext>
            </a:extLst>
          </p:cNvPr>
          <p:cNvSpPr/>
          <p:nvPr/>
        </p:nvSpPr>
        <p:spPr>
          <a:xfrm>
            <a:off x="6096000" y="1"/>
            <a:ext cx="6095986" cy="2502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5400" b="1" dirty="0"/>
              <a:t>The “incarnation”</a:t>
            </a:r>
            <a:endParaRPr lang="en-US" sz="6000" b="1" dirty="0">
              <a:solidFill>
                <a:schemeClr val="bg1"/>
              </a:solidFill>
            </a:endParaRPr>
          </a:p>
        </p:txBody>
      </p:sp>
      <p:sp>
        <p:nvSpPr>
          <p:cNvPr id="8" name="Rectangle 7">
            <a:extLst>
              <a:ext uri="{FF2B5EF4-FFF2-40B4-BE49-F238E27FC236}">
                <a16:creationId xmlns="" xmlns:a16="http://schemas.microsoft.com/office/drawing/2014/main" id="{BD526C07-015B-4A6C-9943-3FCFDB1A212A}"/>
              </a:ext>
            </a:extLst>
          </p:cNvPr>
          <p:cNvSpPr/>
          <p:nvPr/>
        </p:nvSpPr>
        <p:spPr>
          <a:xfrm>
            <a:off x="332873" y="3545967"/>
            <a:ext cx="11526253" cy="1488077"/>
          </a:xfrm>
          <a:prstGeom prst="rect">
            <a:avLst/>
          </a:prstGeom>
          <a:solidFill>
            <a:schemeClr val="accent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John 1:14 </a:t>
            </a:r>
            <a:r>
              <a:rPr lang="en-US" sz="3200" dirty="0"/>
              <a:t>And the Word became flesh, and dwelt among us, and we saw His glory, glory as of the only begotten from the Father, full of grace and truth.</a:t>
            </a:r>
          </a:p>
        </p:txBody>
      </p:sp>
      <p:sp>
        <p:nvSpPr>
          <p:cNvPr id="6" name="Rounded Rectangle 2">
            <a:extLst>
              <a:ext uri="{FF2B5EF4-FFF2-40B4-BE49-F238E27FC236}">
                <a16:creationId xmlns="" xmlns:a16="http://schemas.microsoft.com/office/drawing/2014/main" id="{DBE17CEA-6365-4F35-960D-116A4CD9FCE1}"/>
              </a:ext>
            </a:extLst>
          </p:cNvPr>
          <p:cNvSpPr/>
          <p:nvPr/>
        </p:nvSpPr>
        <p:spPr>
          <a:xfrm>
            <a:off x="116113" y="4825289"/>
            <a:ext cx="11727543"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Immanence refers to Jesus’s presence and accessibility</a:t>
            </a:r>
          </a:p>
        </p:txBody>
      </p:sp>
    </p:spTree>
    <p:extLst>
      <p:ext uri="{BB962C8B-B14F-4D97-AF65-F5344CB8AC3E}">
        <p14:creationId xmlns:p14="http://schemas.microsoft.com/office/powerpoint/2010/main" val="71220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116113" y="4825289"/>
            <a:ext cx="11727543"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Immanence refers to Jesus’s presence and accessibility</a:t>
            </a:r>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Rectangle 11">
            <a:extLst>
              <a:ext uri="{FF2B5EF4-FFF2-40B4-BE49-F238E27FC236}">
                <a16:creationId xmlns="" xmlns:a16="http://schemas.microsoft.com/office/drawing/2014/main" id="{E23E5F83-FFD4-479A-A822-C06A27F06918}"/>
              </a:ext>
            </a:extLst>
          </p:cNvPr>
          <p:cNvSpPr/>
          <p:nvPr/>
        </p:nvSpPr>
        <p:spPr>
          <a:xfrm>
            <a:off x="6096000" y="120315"/>
            <a:ext cx="6095986" cy="4581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en-US" sz="4200" b="1" dirty="0"/>
              <a:t>Relational</a:t>
            </a:r>
          </a:p>
          <a:p>
            <a:pPr marL="742950" lvl="1" indent="-285750">
              <a:buFont typeface="Arial" panose="020B0604020202020204" pitchFamily="34" charset="0"/>
              <a:buChar char="•"/>
            </a:pPr>
            <a:r>
              <a:rPr lang="en-US" sz="4200" b="1" dirty="0"/>
              <a:t>Emotional</a:t>
            </a:r>
          </a:p>
          <a:p>
            <a:pPr marL="742950" lvl="1" indent="-285750">
              <a:buFont typeface="Arial" panose="020B0604020202020204" pitchFamily="34" charset="0"/>
              <a:buChar char="•"/>
            </a:pPr>
            <a:r>
              <a:rPr lang="en-US" sz="4200" b="1" dirty="0"/>
              <a:t>Compassionate</a:t>
            </a:r>
          </a:p>
          <a:p>
            <a:pPr marL="742950" lvl="1" indent="-285750">
              <a:buFont typeface="Arial" panose="020B0604020202020204" pitchFamily="34" charset="0"/>
              <a:buChar char="•"/>
            </a:pPr>
            <a:r>
              <a:rPr lang="en-US" sz="4200" b="1" dirty="0"/>
              <a:t>Touched people</a:t>
            </a:r>
          </a:p>
          <a:p>
            <a:pPr marL="742950" lvl="1" indent="-285750">
              <a:buFont typeface="Arial" panose="020B0604020202020204" pitchFamily="34" charset="0"/>
              <a:buChar char="•"/>
            </a:pPr>
            <a:r>
              <a:rPr lang="en-US" sz="4200" b="1" dirty="0"/>
              <a:t>Served people</a:t>
            </a:r>
          </a:p>
          <a:p>
            <a:pPr marL="742950" lvl="1" indent="-285750">
              <a:buFont typeface="Arial" panose="020B0604020202020204" pitchFamily="34" charset="0"/>
              <a:buChar char="•"/>
            </a:pPr>
            <a:r>
              <a:rPr lang="en-US" sz="4200" b="1" dirty="0"/>
              <a:t>Befriended people</a:t>
            </a:r>
          </a:p>
          <a:p>
            <a:pPr marL="742950" lvl="1" indent="-285750">
              <a:buFont typeface="Arial" panose="020B0604020202020204" pitchFamily="34" charset="0"/>
              <a:buChar char="•"/>
            </a:pPr>
            <a:r>
              <a:rPr lang="en-US" sz="4200" b="1" dirty="0">
                <a:solidFill>
                  <a:srgbClr val="03272D"/>
                </a:solidFill>
              </a:rPr>
              <a:t>Values togetherness</a:t>
            </a:r>
            <a:endParaRPr lang="en-US" sz="4400" b="1" dirty="0">
              <a:solidFill>
                <a:srgbClr val="03272D"/>
              </a:solidFill>
            </a:endParaRPr>
          </a:p>
        </p:txBody>
      </p:sp>
      <p:sp>
        <p:nvSpPr>
          <p:cNvPr id="7" name="Rectangle 6">
            <a:extLst>
              <a:ext uri="{FF2B5EF4-FFF2-40B4-BE49-F238E27FC236}">
                <a16:creationId xmlns="" xmlns:a16="http://schemas.microsoft.com/office/drawing/2014/main" id="{C402120E-E893-430A-89AC-6817FD3DB682}"/>
              </a:ext>
            </a:extLst>
          </p:cNvPr>
          <p:cNvSpPr/>
          <p:nvPr/>
        </p:nvSpPr>
        <p:spPr>
          <a:xfrm>
            <a:off x="4289416" y="4223137"/>
            <a:ext cx="6587131" cy="623332"/>
          </a:xfrm>
          <a:prstGeom prst="rect">
            <a:avLst/>
          </a:prstGeom>
          <a:solidFill>
            <a:schemeClr val="accent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John 15:15 </a:t>
            </a:r>
            <a:r>
              <a:rPr lang="en-US" sz="3200" dirty="0"/>
              <a:t>but I have called you friends</a:t>
            </a:r>
          </a:p>
          <a:p>
            <a:pPr lvl="0"/>
            <a:endParaRPr lang="en-US" dirty="0"/>
          </a:p>
          <a:p>
            <a:endParaRPr lang="en-US" sz="3200" dirty="0"/>
          </a:p>
        </p:txBody>
      </p:sp>
    </p:spTree>
    <p:extLst>
      <p:ext uri="{BB962C8B-B14F-4D97-AF65-F5344CB8AC3E}">
        <p14:creationId xmlns:p14="http://schemas.microsoft.com/office/powerpoint/2010/main" val="36427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116113" y="4825289"/>
            <a:ext cx="11727543" cy="1395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Immanence refers to Jesus’s presence and accessibility</a:t>
            </a:r>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Rectangle 11">
            <a:extLst>
              <a:ext uri="{FF2B5EF4-FFF2-40B4-BE49-F238E27FC236}">
                <a16:creationId xmlns="" xmlns:a16="http://schemas.microsoft.com/office/drawing/2014/main" id="{E23E5F83-FFD4-479A-A822-C06A27F06918}"/>
              </a:ext>
            </a:extLst>
          </p:cNvPr>
          <p:cNvSpPr/>
          <p:nvPr/>
        </p:nvSpPr>
        <p:spPr>
          <a:xfrm>
            <a:off x="6096000" y="120315"/>
            <a:ext cx="6095986" cy="4581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en-US" sz="4200" b="1" dirty="0"/>
              <a:t>Relational</a:t>
            </a:r>
          </a:p>
          <a:p>
            <a:pPr marL="742950" lvl="1" indent="-285750">
              <a:buFont typeface="Arial" panose="020B0604020202020204" pitchFamily="34" charset="0"/>
              <a:buChar char="•"/>
            </a:pPr>
            <a:r>
              <a:rPr lang="en-US" sz="4200" b="1" dirty="0"/>
              <a:t>Emotional</a:t>
            </a:r>
          </a:p>
          <a:p>
            <a:pPr marL="742950" lvl="1" indent="-285750">
              <a:buFont typeface="Arial" panose="020B0604020202020204" pitchFamily="34" charset="0"/>
              <a:buChar char="•"/>
            </a:pPr>
            <a:r>
              <a:rPr lang="en-US" sz="4200" b="1" dirty="0"/>
              <a:t>Compassionate </a:t>
            </a:r>
          </a:p>
          <a:p>
            <a:pPr marL="742950" lvl="1" indent="-285750">
              <a:buFont typeface="Arial" panose="020B0604020202020204" pitchFamily="34" charset="0"/>
              <a:buChar char="•"/>
            </a:pPr>
            <a:r>
              <a:rPr lang="en-US" sz="4200" b="1" dirty="0"/>
              <a:t>Touched people</a:t>
            </a:r>
          </a:p>
          <a:p>
            <a:pPr marL="742950" lvl="1" indent="-285750">
              <a:buFont typeface="Arial" panose="020B0604020202020204" pitchFamily="34" charset="0"/>
              <a:buChar char="•"/>
            </a:pPr>
            <a:r>
              <a:rPr lang="en-US" sz="4200" b="1" dirty="0"/>
              <a:t>Served people</a:t>
            </a:r>
          </a:p>
          <a:p>
            <a:pPr marL="742950" lvl="1" indent="-285750">
              <a:buFont typeface="Arial" panose="020B0604020202020204" pitchFamily="34" charset="0"/>
              <a:buChar char="•"/>
            </a:pPr>
            <a:r>
              <a:rPr lang="en-US" sz="4200" b="1" dirty="0"/>
              <a:t>Befriended people</a:t>
            </a:r>
          </a:p>
          <a:p>
            <a:pPr marL="742950" lvl="1" indent="-285750">
              <a:buFont typeface="Arial" panose="020B0604020202020204" pitchFamily="34" charset="0"/>
              <a:buChar char="•"/>
            </a:pPr>
            <a:r>
              <a:rPr lang="en-US" sz="4200" b="1" dirty="0">
                <a:solidFill>
                  <a:schemeClr val="bg1"/>
                </a:solidFill>
              </a:rPr>
              <a:t>Values togetherness</a:t>
            </a:r>
            <a:endParaRPr lang="en-US" sz="4400" b="1" dirty="0">
              <a:solidFill>
                <a:schemeClr val="bg1"/>
              </a:solidFill>
            </a:endParaRPr>
          </a:p>
        </p:txBody>
      </p:sp>
      <p:sp>
        <p:nvSpPr>
          <p:cNvPr id="7" name="Rectangle 6">
            <a:extLst>
              <a:ext uri="{FF2B5EF4-FFF2-40B4-BE49-F238E27FC236}">
                <a16:creationId xmlns="" xmlns:a16="http://schemas.microsoft.com/office/drawing/2014/main" id="{69921A54-DDC4-4B28-963E-2CCC5653D9CF}"/>
              </a:ext>
            </a:extLst>
          </p:cNvPr>
          <p:cNvSpPr/>
          <p:nvPr/>
        </p:nvSpPr>
        <p:spPr>
          <a:xfrm>
            <a:off x="232228" y="4967867"/>
            <a:ext cx="11727543" cy="1488077"/>
          </a:xfrm>
          <a:prstGeom prst="rect">
            <a:avLst/>
          </a:prstGeom>
          <a:solidFill>
            <a:schemeClr val="accent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John 14:2 </a:t>
            </a:r>
            <a:r>
              <a:rPr lang="en-US" sz="3200" dirty="0"/>
              <a:t>In My Father’s house are many dwelling places … </a:t>
            </a:r>
            <a:r>
              <a:rPr lang="en-US" sz="3200" b="1" baseline="30000" dirty="0"/>
              <a:t>3 </a:t>
            </a:r>
            <a:r>
              <a:rPr lang="en-US" sz="3200" dirty="0"/>
              <a:t>Since I go and prepare a place for you, I will come again and receive you to Myself, that where I am, there you may be also. </a:t>
            </a:r>
            <a:endParaRPr lang="en-US" sz="4800" dirty="0"/>
          </a:p>
        </p:txBody>
      </p:sp>
    </p:spTree>
    <p:extLst>
      <p:ext uri="{BB962C8B-B14F-4D97-AF65-F5344CB8AC3E}">
        <p14:creationId xmlns:p14="http://schemas.microsoft.com/office/powerpoint/2010/main" val="425241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animEffect transition="in" filter="fade">
                                      <p:cBhvr>
                                        <p:cTn id="7" dur="500"/>
                                        <p:tgtEl>
                                          <p:spTgt spid="1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 xmlns:a16="http://schemas.microsoft.com/office/drawing/2014/main" id="{C68F341D-F870-43E3-8286-B2E239B305A9}"/>
              </a:ext>
            </a:extLst>
          </p:cNvPr>
          <p:cNvSpPr/>
          <p:nvPr/>
        </p:nvSpPr>
        <p:spPr>
          <a:xfrm>
            <a:off x="290586" y="4575244"/>
            <a:ext cx="11654464" cy="11790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Jesus: both King and Friend</a:t>
            </a:r>
          </a:p>
        </p:txBody>
      </p:sp>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42021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 xmlns:a16="http://schemas.microsoft.com/office/drawing/2014/main" id="{70850E91-0475-4EB4-84B5-50C60B5C694A}"/>
              </a:ext>
            </a:extLst>
          </p:cNvPr>
          <p:cNvSpPr/>
          <p:nvPr/>
        </p:nvSpPr>
        <p:spPr>
          <a:xfrm rot="10800000">
            <a:off x="1114927" y="342021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C16E8975-2CAC-4940-914F-B15A9ACBA458}"/>
              </a:ext>
            </a:extLst>
          </p:cNvPr>
          <p:cNvSpPr/>
          <p:nvPr/>
        </p:nvSpPr>
        <p:spPr>
          <a:xfrm>
            <a:off x="6095998" y="3536387"/>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Arrow: Right 11">
            <a:extLst>
              <a:ext uri="{FF2B5EF4-FFF2-40B4-BE49-F238E27FC236}">
                <a16:creationId xmlns="" xmlns:a16="http://schemas.microsoft.com/office/drawing/2014/main" id="{D7FF5645-1222-441D-8FAE-DCB839213ED1}"/>
              </a:ext>
            </a:extLst>
          </p:cNvPr>
          <p:cNvSpPr/>
          <p:nvPr/>
        </p:nvSpPr>
        <p:spPr>
          <a:xfrm rot="10800000">
            <a:off x="1236654" y="3522739"/>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44427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ounded Rectangle 2">
            <a:extLst>
              <a:ext uri="{FF2B5EF4-FFF2-40B4-BE49-F238E27FC236}">
                <a16:creationId xmlns="" xmlns:a16="http://schemas.microsoft.com/office/drawing/2014/main" id="{86332F62-E47A-4850-BF2D-0F941147C6E4}"/>
              </a:ext>
            </a:extLst>
          </p:cNvPr>
          <p:cNvSpPr/>
          <p:nvPr/>
        </p:nvSpPr>
        <p:spPr>
          <a:xfrm>
            <a:off x="1909073" y="5842032"/>
            <a:ext cx="8036786" cy="64389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Which qualifies him to be savior</a:t>
            </a:r>
          </a:p>
        </p:txBody>
      </p:sp>
    </p:spTree>
    <p:extLst>
      <p:ext uri="{BB962C8B-B14F-4D97-AF65-F5344CB8AC3E}">
        <p14:creationId xmlns:p14="http://schemas.microsoft.com/office/powerpoint/2010/main" val="183277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2">
            <a:extLst>
              <a:ext uri="{FF2B5EF4-FFF2-40B4-BE49-F238E27FC236}">
                <a16:creationId xmlns="" xmlns:a16="http://schemas.microsoft.com/office/drawing/2014/main" id="{C68F341D-F870-43E3-8286-B2E239B305A9}"/>
              </a:ext>
            </a:extLst>
          </p:cNvPr>
          <p:cNvSpPr/>
          <p:nvPr/>
        </p:nvSpPr>
        <p:spPr>
          <a:xfrm>
            <a:off x="290586" y="4575244"/>
            <a:ext cx="11654464" cy="11790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Jesus: both King and Friend</a:t>
            </a:r>
          </a:p>
        </p:txBody>
      </p:sp>
      <p:sp>
        <p:nvSpPr>
          <p:cNvPr id="16" name="Rounded Rectangle 2">
            <a:extLst>
              <a:ext uri="{FF2B5EF4-FFF2-40B4-BE49-F238E27FC236}">
                <a16:creationId xmlns="" xmlns:a16="http://schemas.microsoft.com/office/drawing/2014/main" id="{86332F62-E47A-4850-BF2D-0F941147C6E4}"/>
              </a:ext>
            </a:extLst>
          </p:cNvPr>
          <p:cNvSpPr/>
          <p:nvPr/>
        </p:nvSpPr>
        <p:spPr>
          <a:xfrm>
            <a:off x="1909073" y="5842032"/>
            <a:ext cx="8036786" cy="64389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Which qualifies him to be savior</a:t>
            </a:r>
          </a:p>
        </p:txBody>
      </p:sp>
      <p:sp>
        <p:nvSpPr>
          <p:cNvPr id="17" name="Rectangle 16">
            <a:extLst>
              <a:ext uri="{FF2B5EF4-FFF2-40B4-BE49-F238E27FC236}">
                <a16:creationId xmlns="" xmlns:a16="http://schemas.microsoft.com/office/drawing/2014/main" id="{74A3055F-470F-4700-89C7-26F11CF980DD}"/>
              </a:ext>
            </a:extLst>
          </p:cNvPr>
          <p:cNvSpPr/>
          <p:nvPr/>
        </p:nvSpPr>
        <p:spPr>
          <a:xfrm>
            <a:off x="123475" y="200248"/>
            <a:ext cx="11945050" cy="257685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Rev 1:5 </a:t>
            </a:r>
            <a:r>
              <a:rPr lang="en-US" sz="3200" dirty="0">
                <a:solidFill>
                  <a:schemeClr val="tx1"/>
                </a:solidFill>
              </a:rPr>
              <a:t>and from Jesus Christ, the faithful witness, the firstborn of the dead, and the ruler of the kings of the earth. To Him who loves us and released us from our sins by His blood— </a:t>
            </a:r>
            <a:r>
              <a:rPr lang="en-US" sz="3200" b="1" baseline="30000" dirty="0">
                <a:solidFill>
                  <a:schemeClr val="tx1"/>
                </a:solidFill>
              </a:rPr>
              <a:t>6 </a:t>
            </a:r>
            <a:r>
              <a:rPr lang="en-US" sz="3200" dirty="0">
                <a:solidFill>
                  <a:schemeClr val="tx1"/>
                </a:solidFill>
              </a:rPr>
              <a:t>and He has made us to be a  kingdom, priests to His God and Father—to Him be the glory and the dominion forever and ever. Amen. </a:t>
            </a:r>
          </a:p>
          <a:p>
            <a:endParaRPr lang="en-US" sz="3600" dirty="0"/>
          </a:p>
        </p:txBody>
      </p:sp>
      <p:sp>
        <p:nvSpPr>
          <p:cNvPr id="5" name="Rounded Rectangle 2">
            <a:extLst>
              <a:ext uri="{FF2B5EF4-FFF2-40B4-BE49-F238E27FC236}">
                <a16:creationId xmlns="" xmlns:a16="http://schemas.microsoft.com/office/drawing/2014/main" id="{3A4CE1EF-3AA7-4198-9071-D58737BB909C}"/>
              </a:ext>
            </a:extLst>
          </p:cNvPr>
          <p:cNvSpPr/>
          <p:nvPr/>
        </p:nvSpPr>
        <p:spPr>
          <a:xfrm>
            <a:off x="207030" y="3049836"/>
            <a:ext cx="11777939" cy="138958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Only a transcendent and immanent savior could remedy the problem between man and God</a:t>
            </a:r>
          </a:p>
        </p:txBody>
      </p:sp>
    </p:spTree>
    <p:extLst>
      <p:ext uri="{BB962C8B-B14F-4D97-AF65-F5344CB8AC3E}">
        <p14:creationId xmlns:p14="http://schemas.microsoft.com/office/powerpoint/2010/main" val="114686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2">
            <a:extLst>
              <a:ext uri="{FF2B5EF4-FFF2-40B4-BE49-F238E27FC236}">
                <a16:creationId xmlns="" xmlns:a16="http://schemas.microsoft.com/office/drawing/2014/main" id="{C68F341D-F870-43E3-8286-B2E239B305A9}"/>
              </a:ext>
            </a:extLst>
          </p:cNvPr>
          <p:cNvSpPr/>
          <p:nvPr/>
        </p:nvSpPr>
        <p:spPr>
          <a:xfrm>
            <a:off x="290586" y="4575244"/>
            <a:ext cx="11654464" cy="11790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Jesus: both King and Friend</a:t>
            </a:r>
          </a:p>
        </p:txBody>
      </p:sp>
      <p:sp>
        <p:nvSpPr>
          <p:cNvPr id="16" name="Rounded Rectangle 2">
            <a:extLst>
              <a:ext uri="{FF2B5EF4-FFF2-40B4-BE49-F238E27FC236}">
                <a16:creationId xmlns="" xmlns:a16="http://schemas.microsoft.com/office/drawing/2014/main" id="{86332F62-E47A-4850-BF2D-0F941147C6E4}"/>
              </a:ext>
            </a:extLst>
          </p:cNvPr>
          <p:cNvSpPr/>
          <p:nvPr/>
        </p:nvSpPr>
        <p:spPr>
          <a:xfrm>
            <a:off x="1909073" y="5842032"/>
            <a:ext cx="8036786" cy="64389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Which qualifies him to be savior</a:t>
            </a:r>
          </a:p>
        </p:txBody>
      </p:sp>
      <p:sp>
        <p:nvSpPr>
          <p:cNvPr id="17" name="Rectangle 16">
            <a:extLst>
              <a:ext uri="{FF2B5EF4-FFF2-40B4-BE49-F238E27FC236}">
                <a16:creationId xmlns="" xmlns:a16="http://schemas.microsoft.com/office/drawing/2014/main" id="{74A3055F-470F-4700-89C7-26F11CF980DD}"/>
              </a:ext>
            </a:extLst>
          </p:cNvPr>
          <p:cNvSpPr/>
          <p:nvPr/>
        </p:nvSpPr>
        <p:spPr>
          <a:xfrm>
            <a:off x="123475" y="200248"/>
            <a:ext cx="11945050" cy="257685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Rev 1:5 </a:t>
            </a:r>
            <a:r>
              <a:rPr lang="en-US" sz="3200" dirty="0">
                <a:solidFill>
                  <a:schemeClr val="tx1"/>
                </a:solidFill>
              </a:rPr>
              <a:t>and from Jesus Christ, </a:t>
            </a:r>
            <a:r>
              <a:rPr lang="en-US" sz="3200" b="1" u="sng" dirty="0">
                <a:solidFill>
                  <a:srgbClr val="002060"/>
                </a:solidFill>
              </a:rPr>
              <a:t>the faithful witness, the firstborn of the dead, and the ruler of the kings of the earth</a:t>
            </a:r>
            <a:r>
              <a:rPr lang="en-US" sz="3200" dirty="0">
                <a:solidFill>
                  <a:schemeClr val="tx1"/>
                </a:solidFill>
              </a:rPr>
              <a:t>. To Him who loves us and released us from our sins by His blood— </a:t>
            </a:r>
            <a:r>
              <a:rPr lang="en-US" sz="3200" b="1" baseline="30000" dirty="0">
                <a:solidFill>
                  <a:schemeClr val="tx1"/>
                </a:solidFill>
              </a:rPr>
              <a:t>6 </a:t>
            </a:r>
            <a:r>
              <a:rPr lang="en-US" sz="3200" dirty="0">
                <a:solidFill>
                  <a:schemeClr val="tx1"/>
                </a:solidFill>
              </a:rPr>
              <a:t>and He has made us to be a  kingdom, priests to His God and Father—to Him be the glory and the dominion forever and ever. Amen. </a:t>
            </a:r>
          </a:p>
          <a:p>
            <a:endParaRPr lang="en-US" sz="3600" dirty="0"/>
          </a:p>
        </p:txBody>
      </p:sp>
      <p:sp>
        <p:nvSpPr>
          <p:cNvPr id="5" name="Rounded Rectangle 2">
            <a:extLst>
              <a:ext uri="{FF2B5EF4-FFF2-40B4-BE49-F238E27FC236}">
                <a16:creationId xmlns="" xmlns:a16="http://schemas.microsoft.com/office/drawing/2014/main" id="{ABE23ABB-6DA2-4D64-A6F8-B32770C56363}"/>
              </a:ext>
            </a:extLst>
          </p:cNvPr>
          <p:cNvSpPr/>
          <p:nvPr/>
        </p:nvSpPr>
        <p:spPr>
          <a:xfrm>
            <a:off x="207030" y="3049836"/>
            <a:ext cx="11777939" cy="138958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Only a transcendent and immanent savior could remedy the problem between man and God</a:t>
            </a:r>
          </a:p>
        </p:txBody>
      </p:sp>
    </p:spTree>
    <p:extLst>
      <p:ext uri="{BB962C8B-B14F-4D97-AF65-F5344CB8AC3E}">
        <p14:creationId xmlns:p14="http://schemas.microsoft.com/office/powerpoint/2010/main" val="2356055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2">
            <a:extLst>
              <a:ext uri="{FF2B5EF4-FFF2-40B4-BE49-F238E27FC236}">
                <a16:creationId xmlns="" xmlns:a16="http://schemas.microsoft.com/office/drawing/2014/main" id="{C68F341D-F870-43E3-8286-B2E239B305A9}"/>
              </a:ext>
            </a:extLst>
          </p:cNvPr>
          <p:cNvSpPr/>
          <p:nvPr/>
        </p:nvSpPr>
        <p:spPr>
          <a:xfrm>
            <a:off x="290586" y="4575244"/>
            <a:ext cx="11654464" cy="11790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Jesus: both King and Friend</a:t>
            </a:r>
          </a:p>
        </p:txBody>
      </p:sp>
      <p:sp>
        <p:nvSpPr>
          <p:cNvPr id="16" name="Rounded Rectangle 2">
            <a:extLst>
              <a:ext uri="{FF2B5EF4-FFF2-40B4-BE49-F238E27FC236}">
                <a16:creationId xmlns="" xmlns:a16="http://schemas.microsoft.com/office/drawing/2014/main" id="{86332F62-E47A-4850-BF2D-0F941147C6E4}"/>
              </a:ext>
            </a:extLst>
          </p:cNvPr>
          <p:cNvSpPr/>
          <p:nvPr/>
        </p:nvSpPr>
        <p:spPr>
          <a:xfrm>
            <a:off x="1909073" y="5842032"/>
            <a:ext cx="8036786" cy="64389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Which qualifies him to be savior</a:t>
            </a:r>
          </a:p>
        </p:txBody>
      </p:sp>
      <p:sp>
        <p:nvSpPr>
          <p:cNvPr id="17" name="Rectangle 16">
            <a:extLst>
              <a:ext uri="{FF2B5EF4-FFF2-40B4-BE49-F238E27FC236}">
                <a16:creationId xmlns="" xmlns:a16="http://schemas.microsoft.com/office/drawing/2014/main" id="{74A3055F-470F-4700-89C7-26F11CF980DD}"/>
              </a:ext>
            </a:extLst>
          </p:cNvPr>
          <p:cNvSpPr/>
          <p:nvPr/>
        </p:nvSpPr>
        <p:spPr>
          <a:xfrm>
            <a:off x="123475" y="200248"/>
            <a:ext cx="11945050" cy="257685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Rev 1:5 </a:t>
            </a:r>
            <a:r>
              <a:rPr lang="en-US" sz="3200" dirty="0">
                <a:solidFill>
                  <a:schemeClr val="tx1"/>
                </a:solidFill>
              </a:rPr>
              <a:t>and from Jesus Christ, the faithful witness, the firstborn of the dead, and the ruler of the kings of the earth. To Him</a:t>
            </a:r>
            <a:r>
              <a:rPr lang="en-US" sz="3200" dirty="0">
                <a:solidFill>
                  <a:srgbClr val="002060"/>
                </a:solidFill>
              </a:rPr>
              <a:t> </a:t>
            </a:r>
            <a:r>
              <a:rPr lang="en-US" sz="3200" b="1" u="sng" dirty="0">
                <a:solidFill>
                  <a:srgbClr val="002060"/>
                </a:solidFill>
              </a:rPr>
              <a:t>who loves us</a:t>
            </a:r>
            <a:r>
              <a:rPr lang="en-US" sz="3200" b="1" dirty="0">
                <a:solidFill>
                  <a:srgbClr val="002060"/>
                </a:solidFill>
              </a:rPr>
              <a:t> </a:t>
            </a:r>
            <a:r>
              <a:rPr lang="en-US" sz="3200" dirty="0">
                <a:solidFill>
                  <a:schemeClr val="tx1"/>
                </a:solidFill>
              </a:rPr>
              <a:t>and released us from our sins by His blood— </a:t>
            </a:r>
            <a:r>
              <a:rPr lang="en-US" sz="3200" b="1" baseline="30000" dirty="0">
                <a:solidFill>
                  <a:schemeClr val="tx1"/>
                </a:solidFill>
              </a:rPr>
              <a:t>6 </a:t>
            </a:r>
            <a:r>
              <a:rPr lang="en-US" sz="3200" dirty="0">
                <a:solidFill>
                  <a:schemeClr val="tx1"/>
                </a:solidFill>
              </a:rPr>
              <a:t>and He has made us to be a  kingdom, priests to His God and Father—to Him be the glory and the dominion forever and ever. Amen. </a:t>
            </a:r>
          </a:p>
          <a:p>
            <a:endParaRPr lang="en-US" sz="3600" dirty="0"/>
          </a:p>
        </p:txBody>
      </p:sp>
      <p:sp>
        <p:nvSpPr>
          <p:cNvPr id="5" name="Rounded Rectangle 2">
            <a:extLst>
              <a:ext uri="{FF2B5EF4-FFF2-40B4-BE49-F238E27FC236}">
                <a16:creationId xmlns="" xmlns:a16="http://schemas.microsoft.com/office/drawing/2014/main" id="{55E2AFC6-7CC3-40DF-A348-5A73A9549AD7}"/>
              </a:ext>
            </a:extLst>
          </p:cNvPr>
          <p:cNvSpPr/>
          <p:nvPr/>
        </p:nvSpPr>
        <p:spPr>
          <a:xfrm>
            <a:off x="207030" y="3049836"/>
            <a:ext cx="11777939" cy="138958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Only a transcendent and immanent savior could remedy the problem between man and God</a:t>
            </a:r>
          </a:p>
        </p:txBody>
      </p:sp>
    </p:spTree>
    <p:extLst>
      <p:ext uri="{BB962C8B-B14F-4D97-AF65-F5344CB8AC3E}">
        <p14:creationId xmlns:p14="http://schemas.microsoft.com/office/powerpoint/2010/main" val="2282220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2">
            <a:extLst>
              <a:ext uri="{FF2B5EF4-FFF2-40B4-BE49-F238E27FC236}">
                <a16:creationId xmlns="" xmlns:a16="http://schemas.microsoft.com/office/drawing/2014/main" id="{C68F341D-F870-43E3-8286-B2E239B305A9}"/>
              </a:ext>
            </a:extLst>
          </p:cNvPr>
          <p:cNvSpPr/>
          <p:nvPr/>
        </p:nvSpPr>
        <p:spPr>
          <a:xfrm>
            <a:off x="290586" y="4575244"/>
            <a:ext cx="11654464" cy="11790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Jesus: both King and Friend</a:t>
            </a:r>
          </a:p>
        </p:txBody>
      </p:sp>
      <p:sp>
        <p:nvSpPr>
          <p:cNvPr id="16" name="Rounded Rectangle 2">
            <a:extLst>
              <a:ext uri="{FF2B5EF4-FFF2-40B4-BE49-F238E27FC236}">
                <a16:creationId xmlns="" xmlns:a16="http://schemas.microsoft.com/office/drawing/2014/main" id="{86332F62-E47A-4850-BF2D-0F941147C6E4}"/>
              </a:ext>
            </a:extLst>
          </p:cNvPr>
          <p:cNvSpPr/>
          <p:nvPr/>
        </p:nvSpPr>
        <p:spPr>
          <a:xfrm>
            <a:off x="1909073" y="5842032"/>
            <a:ext cx="8036786" cy="64389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Which qualifies him to be savior</a:t>
            </a:r>
          </a:p>
        </p:txBody>
      </p:sp>
      <p:sp>
        <p:nvSpPr>
          <p:cNvPr id="17" name="Rectangle 16">
            <a:extLst>
              <a:ext uri="{FF2B5EF4-FFF2-40B4-BE49-F238E27FC236}">
                <a16:creationId xmlns="" xmlns:a16="http://schemas.microsoft.com/office/drawing/2014/main" id="{74A3055F-470F-4700-89C7-26F11CF980DD}"/>
              </a:ext>
            </a:extLst>
          </p:cNvPr>
          <p:cNvSpPr/>
          <p:nvPr/>
        </p:nvSpPr>
        <p:spPr>
          <a:xfrm>
            <a:off x="123475" y="200248"/>
            <a:ext cx="11945050" cy="257685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Rev 1:5 </a:t>
            </a:r>
            <a:r>
              <a:rPr lang="en-US" sz="3200" dirty="0">
                <a:solidFill>
                  <a:schemeClr val="tx1"/>
                </a:solidFill>
              </a:rPr>
              <a:t>and from Jesus Christ, the faithful witness, the firstborn of the dead, and the ruler of the kings of the earth. To Him</a:t>
            </a:r>
            <a:r>
              <a:rPr lang="en-US" sz="3200" dirty="0">
                <a:solidFill>
                  <a:srgbClr val="002060"/>
                </a:solidFill>
              </a:rPr>
              <a:t> </a:t>
            </a:r>
            <a:r>
              <a:rPr lang="en-US" sz="3200" b="1" u="sng" dirty="0">
                <a:solidFill>
                  <a:srgbClr val="002060"/>
                </a:solidFill>
              </a:rPr>
              <a:t>who loves us and released us from our sins</a:t>
            </a:r>
            <a:r>
              <a:rPr lang="en-US" sz="3200" b="1" dirty="0">
                <a:solidFill>
                  <a:srgbClr val="002060"/>
                </a:solidFill>
              </a:rPr>
              <a:t> </a:t>
            </a:r>
            <a:r>
              <a:rPr lang="en-US" sz="3200" dirty="0">
                <a:solidFill>
                  <a:schemeClr val="tx1"/>
                </a:solidFill>
              </a:rPr>
              <a:t>by His blood— </a:t>
            </a:r>
            <a:r>
              <a:rPr lang="en-US" sz="3200" b="1" baseline="30000" dirty="0">
                <a:solidFill>
                  <a:schemeClr val="tx1"/>
                </a:solidFill>
              </a:rPr>
              <a:t>6 </a:t>
            </a:r>
            <a:r>
              <a:rPr lang="en-US" sz="3200" dirty="0">
                <a:solidFill>
                  <a:schemeClr val="tx1"/>
                </a:solidFill>
              </a:rPr>
              <a:t>and He has made us to be a  kingdom, priests to His God and Father—to Him be the glory and the dominion forever and ever. Amen. </a:t>
            </a:r>
          </a:p>
          <a:p>
            <a:endParaRPr lang="en-US" sz="3600" dirty="0"/>
          </a:p>
        </p:txBody>
      </p:sp>
      <p:sp>
        <p:nvSpPr>
          <p:cNvPr id="5" name="Rounded Rectangle 2">
            <a:extLst>
              <a:ext uri="{FF2B5EF4-FFF2-40B4-BE49-F238E27FC236}">
                <a16:creationId xmlns="" xmlns:a16="http://schemas.microsoft.com/office/drawing/2014/main" id="{067FC54E-8780-4F77-9FA8-DB5F1992EB1B}"/>
              </a:ext>
            </a:extLst>
          </p:cNvPr>
          <p:cNvSpPr/>
          <p:nvPr/>
        </p:nvSpPr>
        <p:spPr>
          <a:xfrm>
            <a:off x="207030" y="3049836"/>
            <a:ext cx="11777939" cy="138958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Only a transcendent and immanent savior could remedy the problem between man and God</a:t>
            </a:r>
          </a:p>
        </p:txBody>
      </p:sp>
    </p:spTree>
    <p:extLst>
      <p:ext uri="{BB962C8B-B14F-4D97-AF65-F5344CB8AC3E}">
        <p14:creationId xmlns:p14="http://schemas.microsoft.com/office/powerpoint/2010/main" val="260238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www.bibleplaces.com/wp-content/uploads/2021/01/Patmos-beach-near-Psili-Ammos-tb061706542.jpg">
            <a:extLst>
              <a:ext uri="{FF2B5EF4-FFF2-40B4-BE49-F238E27FC236}">
                <a16:creationId xmlns="" xmlns:a16="http://schemas.microsoft.com/office/drawing/2014/main" id="{67CA4EE0-841D-48BE-93E8-A5AB3132BA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9520D088-9E30-4EA8-963B-8F526F011A36}"/>
              </a:ext>
            </a:extLst>
          </p:cNvPr>
          <p:cNvSpPr/>
          <p:nvPr/>
        </p:nvSpPr>
        <p:spPr>
          <a:xfrm>
            <a:off x="0" y="4307304"/>
            <a:ext cx="12192000" cy="255069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10 </a:t>
            </a:r>
            <a:r>
              <a:rPr lang="en-US" sz="3200" dirty="0">
                <a:solidFill>
                  <a:schemeClr val="tx1"/>
                </a:solidFill>
              </a:rPr>
              <a:t>I was </a:t>
            </a:r>
            <a:r>
              <a:rPr lang="en-US" sz="3200" baseline="30000" dirty="0">
                <a:solidFill>
                  <a:schemeClr val="tx1"/>
                </a:solidFill>
              </a:rPr>
              <a:t> </a:t>
            </a:r>
            <a:r>
              <a:rPr lang="en-US" sz="3200" dirty="0">
                <a:solidFill>
                  <a:schemeClr val="tx1"/>
                </a:solidFill>
              </a:rPr>
              <a:t>in the Spirit on the Lord’s day, and I heard behind me a loud voice like the sound of a trumpet, </a:t>
            </a:r>
            <a:endParaRPr lang="en-US" sz="3600" dirty="0"/>
          </a:p>
        </p:txBody>
      </p:sp>
      <p:sp>
        <p:nvSpPr>
          <p:cNvPr id="5" name="TextBox 4">
            <a:extLst>
              <a:ext uri="{FF2B5EF4-FFF2-40B4-BE49-F238E27FC236}">
                <a16:creationId xmlns="" xmlns:a16="http://schemas.microsoft.com/office/drawing/2014/main" id="{9C42ADCA-4B9F-4ECE-920F-358789D33753}"/>
              </a:ext>
            </a:extLst>
          </p:cNvPr>
          <p:cNvSpPr txBox="1"/>
          <p:nvPr/>
        </p:nvSpPr>
        <p:spPr>
          <a:xfrm>
            <a:off x="128338" y="361922"/>
            <a:ext cx="69772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  Jesus One on One</a:t>
            </a:r>
            <a:endParaRPr lang="en-US" sz="6000" dirty="0">
              <a:solidFill>
                <a:srgbClr val="03272D"/>
              </a:solidFill>
            </a:endParaRPr>
          </a:p>
        </p:txBody>
      </p:sp>
    </p:spTree>
    <p:extLst>
      <p:ext uri="{BB962C8B-B14F-4D97-AF65-F5344CB8AC3E}">
        <p14:creationId xmlns:p14="http://schemas.microsoft.com/office/powerpoint/2010/main" val="3807851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2">
            <a:extLst>
              <a:ext uri="{FF2B5EF4-FFF2-40B4-BE49-F238E27FC236}">
                <a16:creationId xmlns="" xmlns:a16="http://schemas.microsoft.com/office/drawing/2014/main" id="{C68F341D-F870-43E3-8286-B2E239B305A9}"/>
              </a:ext>
            </a:extLst>
          </p:cNvPr>
          <p:cNvSpPr/>
          <p:nvPr/>
        </p:nvSpPr>
        <p:spPr>
          <a:xfrm>
            <a:off x="290586" y="4575244"/>
            <a:ext cx="11654464" cy="11790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Jesus: both King and Friend</a:t>
            </a:r>
          </a:p>
        </p:txBody>
      </p:sp>
      <p:sp>
        <p:nvSpPr>
          <p:cNvPr id="16" name="Rounded Rectangle 2">
            <a:extLst>
              <a:ext uri="{FF2B5EF4-FFF2-40B4-BE49-F238E27FC236}">
                <a16:creationId xmlns="" xmlns:a16="http://schemas.microsoft.com/office/drawing/2014/main" id="{86332F62-E47A-4850-BF2D-0F941147C6E4}"/>
              </a:ext>
            </a:extLst>
          </p:cNvPr>
          <p:cNvSpPr/>
          <p:nvPr/>
        </p:nvSpPr>
        <p:spPr>
          <a:xfrm>
            <a:off x="1909073" y="5842032"/>
            <a:ext cx="8036786" cy="64389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Which qualifies him to be savior</a:t>
            </a:r>
          </a:p>
        </p:txBody>
      </p:sp>
      <p:sp>
        <p:nvSpPr>
          <p:cNvPr id="17" name="Rectangle 16">
            <a:extLst>
              <a:ext uri="{FF2B5EF4-FFF2-40B4-BE49-F238E27FC236}">
                <a16:creationId xmlns="" xmlns:a16="http://schemas.microsoft.com/office/drawing/2014/main" id="{74A3055F-470F-4700-89C7-26F11CF980DD}"/>
              </a:ext>
            </a:extLst>
          </p:cNvPr>
          <p:cNvSpPr/>
          <p:nvPr/>
        </p:nvSpPr>
        <p:spPr>
          <a:xfrm>
            <a:off x="123475" y="200248"/>
            <a:ext cx="11945050" cy="257685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Rev 1:5 </a:t>
            </a:r>
            <a:r>
              <a:rPr lang="en-US" sz="3200" dirty="0">
                <a:solidFill>
                  <a:schemeClr val="tx1"/>
                </a:solidFill>
              </a:rPr>
              <a:t>and from Jesus Christ, the faithful witness, the firstborn of the dead, and the ruler of the kings of the earth. To Him who loves us and released us from our sins </a:t>
            </a:r>
            <a:r>
              <a:rPr lang="en-US" sz="3200" b="1" u="sng" dirty="0">
                <a:solidFill>
                  <a:srgbClr val="002060"/>
                </a:solidFill>
              </a:rPr>
              <a:t>by His blood</a:t>
            </a:r>
            <a:r>
              <a:rPr lang="en-US" sz="3200" dirty="0">
                <a:solidFill>
                  <a:schemeClr val="tx1"/>
                </a:solidFill>
              </a:rPr>
              <a:t>— </a:t>
            </a:r>
            <a:r>
              <a:rPr lang="en-US" sz="3200" b="1" baseline="30000" dirty="0">
                <a:solidFill>
                  <a:schemeClr val="tx1"/>
                </a:solidFill>
              </a:rPr>
              <a:t>6 </a:t>
            </a:r>
            <a:r>
              <a:rPr lang="en-US" sz="3200" dirty="0">
                <a:solidFill>
                  <a:schemeClr val="tx1"/>
                </a:solidFill>
              </a:rPr>
              <a:t>and He has made us to be a  kingdom, priests to His God and Father—to Him be the glory and the dominion forever and ever. Amen. </a:t>
            </a:r>
          </a:p>
          <a:p>
            <a:endParaRPr lang="en-US" sz="3600" dirty="0"/>
          </a:p>
        </p:txBody>
      </p:sp>
      <p:sp>
        <p:nvSpPr>
          <p:cNvPr id="5" name="Rounded Rectangle 2">
            <a:extLst>
              <a:ext uri="{FF2B5EF4-FFF2-40B4-BE49-F238E27FC236}">
                <a16:creationId xmlns="" xmlns:a16="http://schemas.microsoft.com/office/drawing/2014/main" id="{29C9294A-6B4B-4097-A8F4-AF220ACEAFA2}"/>
              </a:ext>
            </a:extLst>
          </p:cNvPr>
          <p:cNvSpPr/>
          <p:nvPr/>
        </p:nvSpPr>
        <p:spPr>
          <a:xfrm>
            <a:off x="207030" y="3049836"/>
            <a:ext cx="11777939" cy="138958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Only a transcendent and immanent savior could remedy the problem between man and God</a:t>
            </a:r>
          </a:p>
        </p:txBody>
      </p:sp>
    </p:spTree>
    <p:extLst>
      <p:ext uri="{BB962C8B-B14F-4D97-AF65-F5344CB8AC3E}">
        <p14:creationId xmlns:p14="http://schemas.microsoft.com/office/powerpoint/2010/main" val="28529675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2">
            <a:extLst>
              <a:ext uri="{FF2B5EF4-FFF2-40B4-BE49-F238E27FC236}">
                <a16:creationId xmlns="" xmlns:a16="http://schemas.microsoft.com/office/drawing/2014/main" id="{86332F62-E47A-4850-BF2D-0F941147C6E4}"/>
              </a:ext>
            </a:extLst>
          </p:cNvPr>
          <p:cNvSpPr/>
          <p:nvPr/>
        </p:nvSpPr>
        <p:spPr>
          <a:xfrm>
            <a:off x="185213" y="3429000"/>
            <a:ext cx="11821574" cy="137484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Only an immanent savior could identify with </a:t>
            </a:r>
          </a:p>
          <a:p>
            <a:pPr algn="ctr"/>
            <a:r>
              <a:rPr lang="en-US" sz="4000" b="1" dirty="0"/>
              <a:t>humanity and take up our debt</a:t>
            </a:r>
          </a:p>
        </p:txBody>
      </p:sp>
      <p:sp>
        <p:nvSpPr>
          <p:cNvPr id="17" name="Rectangle 16">
            <a:extLst>
              <a:ext uri="{FF2B5EF4-FFF2-40B4-BE49-F238E27FC236}">
                <a16:creationId xmlns="" xmlns:a16="http://schemas.microsoft.com/office/drawing/2014/main" id="{74A3055F-470F-4700-89C7-26F11CF980DD}"/>
              </a:ext>
            </a:extLst>
          </p:cNvPr>
          <p:cNvSpPr/>
          <p:nvPr/>
        </p:nvSpPr>
        <p:spPr>
          <a:xfrm>
            <a:off x="123475" y="176185"/>
            <a:ext cx="11945050" cy="257685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Rev 1:5 </a:t>
            </a:r>
            <a:r>
              <a:rPr lang="en-US" sz="3200" dirty="0">
                <a:solidFill>
                  <a:schemeClr val="tx1"/>
                </a:solidFill>
              </a:rPr>
              <a:t>and from Jesus Christ, the faithful witness, the firstborn of the dead, and the ruler of the kings of the earth. To Him who loves us and released us from our sins </a:t>
            </a:r>
            <a:r>
              <a:rPr lang="en-US" sz="3200" b="1" u="sng" dirty="0">
                <a:solidFill>
                  <a:srgbClr val="002060"/>
                </a:solidFill>
              </a:rPr>
              <a:t>by His blood</a:t>
            </a:r>
            <a:r>
              <a:rPr lang="en-US" sz="3200" dirty="0">
                <a:solidFill>
                  <a:schemeClr val="tx1"/>
                </a:solidFill>
              </a:rPr>
              <a:t>— </a:t>
            </a:r>
            <a:r>
              <a:rPr lang="en-US" sz="3200" b="1" baseline="30000" dirty="0">
                <a:solidFill>
                  <a:schemeClr val="tx1"/>
                </a:solidFill>
              </a:rPr>
              <a:t>6 </a:t>
            </a:r>
            <a:r>
              <a:rPr lang="en-US" sz="3200" dirty="0">
                <a:solidFill>
                  <a:schemeClr val="tx1"/>
                </a:solidFill>
              </a:rPr>
              <a:t>and He has made us to be a  kingdom, priests to His God and Father—to Him be the glory and the dominion forever and ever. Amen. </a:t>
            </a:r>
          </a:p>
          <a:p>
            <a:endParaRPr lang="en-US" sz="3600" dirty="0"/>
          </a:p>
        </p:txBody>
      </p:sp>
      <p:sp>
        <p:nvSpPr>
          <p:cNvPr id="5" name="Rounded Rectangle 2">
            <a:extLst>
              <a:ext uri="{FF2B5EF4-FFF2-40B4-BE49-F238E27FC236}">
                <a16:creationId xmlns="" xmlns:a16="http://schemas.microsoft.com/office/drawing/2014/main" id="{5867C42F-09A3-43FB-B897-6D82FD214897}"/>
              </a:ext>
            </a:extLst>
          </p:cNvPr>
          <p:cNvSpPr/>
          <p:nvPr/>
        </p:nvSpPr>
        <p:spPr>
          <a:xfrm>
            <a:off x="246951" y="5269832"/>
            <a:ext cx="11821574" cy="891723"/>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Only an transcendent savior could fully pay the bill</a:t>
            </a:r>
          </a:p>
        </p:txBody>
      </p:sp>
    </p:spTree>
    <p:extLst>
      <p:ext uri="{BB962C8B-B14F-4D97-AF65-F5344CB8AC3E}">
        <p14:creationId xmlns:p14="http://schemas.microsoft.com/office/powerpoint/2010/main" val="403562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2">
            <a:extLst>
              <a:ext uri="{FF2B5EF4-FFF2-40B4-BE49-F238E27FC236}">
                <a16:creationId xmlns="" xmlns:a16="http://schemas.microsoft.com/office/drawing/2014/main" id="{86332F62-E47A-4850-BF2D-0F941147C6E4}"/>
              </a:ext>
            </a:extLst>
          </p:cNvPr>
          <p:cNvSpPr/>
          <p:nvPr/>
        </p:nvSpPr>
        <p:spPr>
          <a:xfrm>
            <a:off x="185213" y="3429000"/>
            <a:ext cx="11821574" cy="137484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Only an immanent savior could identify with </a:t>
            </a:r>
          </a:p>
          <a:p>
            <a:pPr algn="ctr"/>
            <a:r>
              <a:rPr lang="en-US" sz="4000" b="1" dirty="0"/>
              <a:t>humanity and take up our debt</a:t>
            </a:r>
          </a:p>
        </p:txBody>
      </p:sp>
      <p:sp>
        <p:nvSpPr>
          <p:cNvPr id="17" name="Rectangle 16">
            <a:extLst>
              <a:ext uri="{FF2B5EF4-FFF2-40B4-BE49-F238E27FC236}">
                <a16:creationId xmlns="" xmlns:a16="http://schemas.microsoft.com/office/drawing/2014/main" id="{74A3055F-470F-4700-89C7-26F11CF980DD}"/>
              </a:ext>
            </a:extLst>
          </p:cNvPr>
          <p:cNvSpPr/>
          <p:nvPr/>
        </p:nvSpPr>
        <p:spPr>
          <a:xfrm>
            <a:off x="123475" y="176185"/>
            <a:ext cx="11945050" cy="257685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Rev 1:5 </a:t>
            </a:r>
            <a:r>
              <a:rPr lang="en-US" sz="3200" dirty="0">
                <a:solidFill>
                  <a:schemeClr val="tx1"/>
                </a:solidFill>
              </a:rPr>
              <a:t>and from Jesus Christ, the faithful witness, the firstborn of the dead, and the ruler of the kings of the earth. To Him who loves us and released us from our sins </a:t>
            </a:r>
            <a:r>
              <a:rPr lang="en-US" sz="3200" b="1" u="sng" dirty="0">
                <a:solidFill>
                  <a:srgbClr val="002060"/>
                </a:solidFill>
              </a:rPr>
              <a:t>by His blood</a:t>
            </a:r>
            <a:r>
              <a:rPr lang="en-US" sz="3200" dirty="0">
                <a:solidFill>
                  <a:schemeClr val="tx1"/>
                </a:solidFill>
              </a:rPr>
              <a:t>— </a:t>
            </a:r>
            <a:r>
              <a:rPr lang="en-US" sz="3200" b="1" baseline="30000" dirty="0">
                <a:solidFill>
                  <a:schemeClr val="tx1"/>
                </a:solidFill>
              </a:rPr>
              <a:t>6 </a:t>
            </a:r>
            <a:r>
              <a:rPr lang="en-US" sz="3200" dirty="0">
                <a:solidFill>
                  <a:schemeClr val="tx1"/>
                </a:solidFill>
              </a:rPr>
              <a:t>and He has made us to be a  kingdom, priests to His God and Father—to Him be the glory and the dominion forever and ever. Amen. </a:t>
            </a:r>
          </a:p>
          <a:p>
            <a:endParaRPr lang="en-US" sz="3600" dirty="0"/>
          </a:p>
        </p:txBody>
      </p:sp>
      <p:sp>
        <p:nvSpPr>
          <p:cNvPr id="5" name="Rounded Rectangle 2">
            <a:extLst>
              <a:ext uri="{FF2B5EF4-FFF2-40B4-BE49-F238E27FC236}">
                <a16:creationId xmlns="" xmlns:a16="http://schemas.microsoft.com/office/drawing/2014/main" id="{5867C42F-09A3-43FB-B897-6D82FD214897}"/>
              </a:ext>
            </a:extLst>
          </p:cNvPr>
          <p:cNvSpPr/>
          <p:nvPr/>
        </p:nvSpPr>
        <p:spPr>
          <a:xfrm>
            <a:off x="246951" y="5269832"/>
            <a:ext cx="11821574" cy="891723"/>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Only an transcendent savior could fully pay the bill</a:t>
            </a:r>
          </a:p>
        </p:txBody>
      </p:sp>
      <p:pic>
        <p:nvPicPr>
          <p:cNvPr id="2050" name="Picture 2" descr="UK goes into second phase of privatized search and rescue helicopter  contract | AirMed&amp;amp;Rescue">
            <a:extLst>
              <a:ext uri="{FF2B5EF4-FFF2-40B4-BE49-F238E27FC236}">
                <a16:creationId xmlns="" xmlns:a16="http://schemas.microsoft.com/office/drawing/2014/main" id="{ABD36DA0-6344-4C55-9980-31F5668B8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9" y="176185"/>
            <a:ext cx="12291838" cy="645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448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74A3055F-470F-4700-89C7-26F11CF980DD}"/>
              </a:ext>
            </a:extLst>
          </p:cNvPr>
          <p:cNvSpPr/>
          <p:nvPr/>
        </p:nvSpPr>
        <p:spPr>
          <a:xfrm>
            <a:off x="123475" y="200248"/>
            <a:ext cx="11945050" cy="257685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Rev 1:5 </a:t>
            </a:r>
            <a:r>
              <a:rPr lang="en-US" sz="3200" dirty="0">
                <a:solidFill>
                  <a:schemeClr val="tx1"/>
                </a:solidFill>
              </a:rPr>
              <a:t>and from Jesus Christ, the faithful witness, the firstborn of the dead, and the ruler of the kings of the earth. To Him who loves us and released us from our sins by His blood— </a:t>
            </a:r>
            <a:r>
              <a:rPr lang="en-US" sz="3200" b="1" baseline="30000" dirty="0">
                <a:solidFill>
                  <a:schemeClr val="tx1"/>
                </a:solidFill>
              </a:rPr>
              <a:t>6 </a:t>
            </a:r>
            <a:r>
              <a:rPr lang="en-US" sz="3200" b="1" u="sng" dirty="0">
                <a:solidFill>
                  <a:srgbClr val="002060"/>
                </a:solidFill>
              </a:rPr>
              <a:t>and He has made us to be a  kingdom, priests to His God and Father—to Him be the glory and the dominion forever and ever. Amen. </a:t>
            </a:r>
          </a:p>
          <a:p>
            <a:endParaRPr lang="en-US" sz="3600" dirty="0"/>
          </a:p>
        </p:txBody>
      </p:sp>
      <p:sp>
        <p:nvSpPr>
          <p:cNvPr id="9" name="Rounded Rectangle 2">
            <a:extLst>
              <a:ext uri="{FF2B5EF4-FFF2-40B4-BE49-F238E27FC236}">
                <a16:creationId xmlns="" xmlns:a16="http://schemas.microsoft.com/office/drawing/2014/main" id="{0D475815-F4AA-4A3C-A94F-D305926DE2FA}"/>
              </a:ext>
            </a:extLst>
          </p:cNvPr>
          <p:cNvSpPr/>
          <p:nvPr/>
        </p:nvSpPr>
        <p:spPr>
          <a:xfrm>
            <a:off x="185213" y="3429000"/>
            <a:ext cx="11821574" cy="1374844"/>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Only an immanent savior could identify with </a:t>
            </a:r>
          </a:p>
          <a:p>
            <a:pPr algn="ctr"/>
            <a:r>
              <a:rPr lang="en-US" sz="4000" b="1" dirty="0"/>
              <a:t>humanity and take up our debt</a:t>
            </a:r>
          </a:p>
        </p:txBody>
      </p:sp>
      <p:sp>
        <p:nvSpPr>
          <p:cNvPr id="10" name="Rounded Rectangle 2">
            <a:extLst>
              <a:ext uri="{FF2B5EF4-FFF2-40B4-BE49-F238E27FC236}">
                <a16:creationId xmlns="" xmlns:a16="http://schemas.microsoft.com/office/drawing/2014/main" id="{2EF1C449-D407-4CA1-9EBD-99AD08498D29}"/>
              </a:ext>
            </a:extLst>
          </p:cNvPr>
          <p:cNvSpPr/>
          <p:nvPr/>
        </p:nvSpPr>
        <p:spPr>
          <a:xfrm>
            <a:off x="246951" y="5269832"/>
            <a:ext cx="11821574" cy="891723"/>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Only an transcendent savior could fully pay the bill</a:t>
            </a:r>
          </a:p>
        </p:txBody>
      </p:sp>
      <p:sp>
        <p:nvSpPr>
          <p:cNvPr id="6" name="Rectangle 5">
            <a:extLst>
              <a:ext uri="{FF2B5EF4-FFF2-40B4-BE49-F238E27FC236}">
                <a16:creationId xmlns="" xmlns:a16="http://schemas.microsoft.com/office/drawing/2014/main" id="{FBDD696D-F10B-4A6E-A34A-C85408FA5B3B}"/>
              </a:ext>
            </a:extLst>
          </p:cNvPr>
          <p:cNvSpPr/>
          <p:nvPr/>
        </p:nvSpPr>
        <p:spPr>
          <a:xfrm>
            <a:off x="61737" y="3429000"/>
            <a:ext cx="12068525" cy="2732555"/>
          </a:xfrm>
          <a:prstGeom prst="rect">
            <a:avLst/>
          </a:prstGeom>
          <a:solidFill>
            <a:schemeClr val="accent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John 1:10 </a:t>
            </a:r>
            <a:r>
              <a:rPr lang="en-US" sz="3200" dirty="0"/>
              <a:t>He was in the world, and the world was made through Him, and the world did not know Him. </a:t>
            </a:r>
            <a:r>
              <a:rPr lang="en-US" sz="3200" b="1" baseline="30000" dirty="0"/>
              <a:t>11 </a:t>
            </a:r>
            <a:r>
              <a:rPr lang="en-US" sz="3200" dirty="0"/>
              <a:t>He came to His own, and those who were His own did not receive Him. </a:t>
            </a:r>
            <a:r>
              <a:rPr lang="en-US" sz="3200" b="1" baseline="30000" dirty="0"/>
              <a:t>12 </a:t>
            </a:r>
            <a:r>
              <a:rPr lang="en-US" sz="3200" dirty="0"/>
              <a:t>But as many as received Him, to them He gave the right to become children of God, even to those who believe in His name</a:t>
            </a:r>
          </a:p>
        </p:txBody>
      </p:sp>
    </p:spTree>
    <p:extLst>
      <p:ext uri="{BB962C8B-B14F-4D97-AF65-F5344CB8AC3E}">
        <p14:creationId xmlns:p14="http://schemas.microsoft.com/office/powerpoint/2010/main" val="338328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42021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 xmlns:a16="http://schemas.microsoft.com/office/drawing/2014/main" id="{70850E91-0475-4EB4-84B5-50C60B5C694A}"/>
              </a:ext>
            </a:extLst>
          </p:cNvPr>
          <p:cNvSpPr/>
          <p:nvPr/>
        </p:nvSpPr>
        <p:spPr>
          <a:xfrm rot="10800000">
            <a:off x="1114927" y="342021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C16E8975-2CAC-4940-914F-B15A9ACBA458}"/>
              </a:ext>
            </a:extLst>
          </p:cNvPr>
          <p:cNvSpPr/>
          <p:nvPr/>
        </p:nvSpPr>
        <p:spPr>
          <a:xfrm>
            <a:off x="6095998" y="3536387"/>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Arrow: Right 11">
            <a:extLst>
              <a:ext uri="{FF2B5EF4-FFF2-40B4-BE49-F238E27FC236}">
                <a16:creationId xmlns="" xmlns:a16="http://schemas.microsoft.com/office/drawing/2014/main" id="{D7FF5645-1222-441D-8FAE-DCB839213ED1}"/>
              </a:ext>
            </a:extLst>
          </p:cNvPr>
          <p:cNvSpPr/>
          <p:nvPr/>
        </p:nvSpPr>
        <p:spPr>
          <a:xfrm rot="10800000">
            <a:off x="1236654" y="3522739"/>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44427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ounded Rectangle 2">
            <a:extLst>
              <a:ext uri="{FF2B5EF4-FFF2-40B4-BE49-F238E27FC236}">
                <a16:creationId xmlns="" xmlns:a16="http://schemas.microsoft.com/office/drawing/2014/main" id="{86332F62-E47A-4850-BF2D-0F941147C6E4}"/>
              </a:ext>
            </a:extLst>
          </p:cNvPr>
          <p:cNvSpPr/>
          <p:nvPr/>
        </p:nvSpPr>
        <p:spPr>
          <a:xfrm>
            <a:off x="219451" y="4937760"/>
            <a:ext cx="11722603" cy="154816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If we want to relate to Him as He really is, we have to get </a:t>
            </a:r>
            <a:r>
              <a:rPr lang="en-US" sz="4400" b="1" i="1" dirty="0"/>
              <a:t>both</a:t>
            </a:r>
            <a:r>
              <a:rPr lang="en-US" sz="4400" b="1" dirty="0"/>
              <a:t> of these in view</a:t>
            </a:r>
            <a:endParaRPr lang="en-US" sz="4400" dirty="0"/>
          </a:p>
        </p:txBody>
      </p:sp>
    </p:spTree>
    <p:extLst>
      <p:ext uri="{BB962C8B-B14F-4D97-AF65-F5344CB8AC3E}">
        <p14:creationId xmlns:p14="http://schemas.microsoft.com/office/powerpoint/2010/main" val="15417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animBg="1"/>
      <p:bldP spid="1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42021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 xmlns:a16="http://schemas.microsoft.com/office/drawing/2014/main" id="{70850E91-0475-4EB4-84B5-50C60B5C694A}"/>
              </a:ext>
            </a:extLst>
          </p:cNvPr>
          <p:cNvSpPr/>
          <p:nvPr/>
        </p:nvSpPr>
        <p:spPr>
          <a:xfrm rot="10800000">
            <a:off x="1114927" y="342021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C16E8975-2CAC-4940-914F-B15A9ACBA458}"/>
              </a:ext>
            </a:extLst>
          </p:cNvPr>
          <p:cNvSpPr/>
          <p:nvPr/>
        </p:nvSpPr>
        <p:spPr>
          <a:xfrm>
            <a:off x="6095998" y="3536387"/>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Arrow: Right 11">
            <a:extLst>
              <a:ext uri="{FF2B5EF4-FFF2-40B4-BE49-F238E27FC236}">
                <a16:creationId xmlns="" xmlns:a16="http://schemas.microsoft.com/office/drawing/2014/main" id="{D7FF5645-1222-441D-8FAE-DCB839213ED1}"/>
              </a:ext>
            </a:extLst>
          </p:cNvPr>
          <p:cNvSpPr/>
          <p:nvPr/>
        </p:nvSpPr>
        <p:spPr>
          <a:xfrm rot="10800000">
            <a:off x="1236654" y="3522739"/>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44427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Line 15">
            <a:extLst>
              <a:ext uri="{FF2B5EF4-FFF2-40B4-BE49-F238E27FC236}">
                <a16:creationId xmlns="" xmlns:a16="http://schemas.microsoft.com/office/drawing/2014/main" id="{1811D729-F84A-4F28-BFB4-94CD110F4416}"/>
              </a:ext>
            </a:extLst>
          </p:cNvPr>
          <p:cNvSpPr>
            <a:spLocks noChangeShapeType="1"/>
          </p:cNvSpPr>
          <p:nvPr/>
        </p:nvSpPr>
        <p:spPr bwMode="auto">
          <a:xfrm flipH="1">
            <a:off x="6237496" y="4367399"/>
            <a:ext cx="76200" cy="1066800"/>
          </a:xfrm>
          <a:prstGeom prst="line">
            <a:avLst/>
          </a:prstGeom>
          <a:noFill/>
          <a:ln w="107950">
            <a:solidFill>
              <a:schemeClr val="accent5">
                <a:lumMod val="75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 name="Line 16">
            <a:extLst>
              <a:ext uri="{FF2B5EF4-FFF2-40B4-BE49-F238E27FC236}">
                <a16:creationId xmlns="" xmlns:a16="http://schemas.microsoft.com/office/drawing/2014/main" id="{B07DD8D0-E2E1-48C5-8853-BB660E6702F2}"/>
              </a:ext>
            </a:extLst>
          </p:cNvPr>
          <p:cNvSpPr>
            <a:spLocks noChangeShapeType="1"/>
          </p:cNvSpPr>
          <p:nvPr/>
        </p:nvSpPr>
        <p:spPr bwMode="auto">
          <a:xfrm flipH="1">
            <a:off x="6477010" y="4390909"/>
            <a:ext cx="3929151" cy="1064496"/>
          </a:xfrm>
          <a:prstGeom prst="line">
            <a:avLst/>
          </a:prstGeom>
          <a:noFill/>
          <a:ln w="107950">
            <a:solidFill>
              <a:schemeClr val="accent5">
                <a:lumMod val="75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30" name="Line 17">
            <a:extLst>
              <a:ext uri="{FF2B5EF4-FFF2-40B4-BE49-F238E27FC236}">
                <a16:creationId xmlns="" xmlns:a16="http://schemas.microsoft.com/office/drawing/2014/main" id="{8568D667-D488-4006-8E16-7E39A2C5EDD4}"/>
              </a:ext>
            </a:extLst>
          </p:cNvPr>
          <p:cNvSpPr>
            <a:spLocks noChangeShapeType="1"/>
          </p:cNvSpPr>
          <p:nvPr/>
        </p:nvSpPr>
        <p:spPr bwMode="auto">
          <a:xfrm flipH="1" flipV="1">
            <a:off x="6313695" y="4299651"/>
            <a:ext cx="4165316" cy="34605"/>
          </a:xfrm>
          <a:prstGeom prst="line">
            <a:avLst/>
          </a:prstGeom>
          <a:noFill/>
          <a:ln w="193675">
            <a:solidFill>
              <a:schemeClr val="accent5">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2" name="Rectangle 1">
            <a:extLst>
              <a:ext uri="{FF2B5EF4-FFF2-40B4-BE49-F238E27FC236}">
                <a16:creationId xmlns="" xmlns:a16="http://schemas.microsoft.com/office/drawing/2014/main" id="{A6B9E8CC-68FF-44D2-9B95-2856460DB9FE}"/>
              </a:ext>
            </a:extLst>
          </p:cNvPr>
          <p:cNvSpPr/>
          <p:nvPr/>
        </p:nvSpPr>
        <p:spPr>
          <a:xfrm>
            <a:off x="-1" y="21180"/>
            <a:ext cx="6074181" cy="683682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3200" dirty="0"/>
          </a:p>
          <a:p>
            <a:pPr algn="ctr"/>
            <a:r>
              <a:rPr lang="en-US" sz="4000" b="1" dirty="0"/>
              <a:t>Distant Authority </a:t>
            </a:r>
          </a:p>
          <a:p>
            <a:pPr algn="ctr"/>
            <a:r>
              <a:rPr lang="en-US" sz="4000" b="1" dirty="0"/>
              <a:t>Heartless judge</a:t>
            </a:r>
          </a:p>
          <a:p>
            <a:pPr algn="ctr"/>
            <a:r>
              <a:rPr lang="en-US" sz="4000" b="1" dirty="0"/>
              <a:t>Disinterested</a:t>
            </a:r>
          </a:p>
          <a:p>
            <a:pPr algn="ctr"/>
            <a:r>
              <a:rPr lang="en-US" sz="4000" b="1" dirty="0"/>
              <a:t>Touchy</a:t>
            </a:r>
          </a:p>
          <a:p>
            <a:pPr algn="ctr"/>
            <a:r>
              <a:rPr lang="en-US" sz="4000" b="1" dirty="0"/>
              <a:t>Steam Roller</a:t>
            </a:r>
          </a:p>
          <a:p>
            <a:pPr algn="ctr"/>
            <a:r>
              <a:rPr lang="en-US" sz="4000" b="1" dirty="0"/>
              <a:t>Threatening</a:t>
            </a:r>
          </a:p>
          <a:p>
            <a:pPr algn="ctr"/>
            <a:r>
              <a:rPr lang="en-US" sz="4000" b="1" dirty="0"/>
              <a:t>Scary!</a:t>
            </a:r>
          </a:p>
          <a:p>
            <a:pPr marL="285750" indent="-285750" algn="ctr">
              <a:buFont typeface="Arial" panose="020B0604020202020204" pitchFamily="34" charset="0"/>
              <a:buChar char="•"/>
            </a:pPr>
            <a:endParaRPr lang="en-US" sz="3200" dirty="0"/>
          </a:p>
          <a:p>
            <a:pPr algn="ctr"/>
            <a:r>
              <a:rPr lang="en-US" sz="4000" b="1" i="1" dirty="0"/>
              <a:t>MISERABLE way to relate with God! </a:t>
            </a:r>
          </a:p>
          <a:p>
            <a:pPr marL="285750" indent="-285750" algn="ctr">
              <a:buFont typeface="Arial" panose="020B0604020202020204" pitchFamily="34" charset="0"/>
              <a:buChar char="•"/>
            </a:pPr>
            <a:endParaRPr lang="en-US" sz="3200" dirty="0"/>
          </a:p>
          <a:p>
            <a:pPr marL="285750" indent="-285750" algn="ctr">
              <a:buFont typeface="Arial" panose="020B0604020202020204" pitchFamily="34" charset="0"/>
              <a:buChar char="•"/>
            </a:pPr>
            <a:endParaRPr lang="en-US" dirty="0"/>
          </a:p>
        </p:txBody>
      </p:sp>
      <p:grpSp>
        <p:nvGrpSpPr>
          <p:cNvPr id="17" name="Group 16">
            <a:extLst>
              <a:ext uri="{FF2B5EF4-FFF2-40B4-BE49-F238E27FC236}">
                <a16:creationId xmlns="" xmlns:a16="http://schemas.microsoft.com/office/drawing/2014/main" id="{6D318CD0-9955-40EA-9A0D-87FA4969A75E}"/>
              </a:ext>
            </a:extLst>
          </p:cNvPr>
          <p:cNvGrpSpPr/>
          <p:nvPr/>
        </p:nvGrpSpPr>
        <p:grpSpPr>
          <a:xfrm>
            <a:off x="5791200" y="5278494"/>
            <a:ext cx="609600" cy="1447800"/>
            <a:chOff x="4343400" y="5029200"/>
            <a:chExt cx="609600" cy="1447800"/>
          </a:xfrm>
          <a:solidFill>
            <a:schemeClr val="bg1"/>
          </a:solidFill>
        </p:grpSpPr>
        <p:sp>
          <p:nvSpPr>
            <p:cNvPr id="19" name="Oval 9">
              <a:extLst>
                <a:ext uri="{FF2B5EF4-FFF2-40B4-BE49-F238E27FC236}">
                  <a16:creationId xmlns="" xmlns:a16="http://schemas.microsoft.com/office/drawing/2014/main" id="{CE9784C0-AAA9-40A8-894A-2F23A6E49B6D}"/>
                </a:ext>
              </a:extLst>
            </p:cNvPr>
            <p:cNvSpPr>
              <a:spLocks noChangeArrowheads="1"/>
            </p:cNvSpPr>
            <p:nvPr/>
          </p:nvSpPr>
          <p:spPr bwMode="auto">
            <a:xfrm>
              <a:off x="4343400" y="5029200"/>
              <a:ext cx="533400" cy="457200"/>
            </a:xfrm>
            <a:prstGeom prst="ellips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 name="Line 11">
              <a:extLst>
                <a:ext uri="{FF2B5EF4-FFF2-40B4-BE49-F238E27FC236}">
                  <a16:creationId xmlns="" xmlns:a16="http://schemas.microsoft.com/office/drawing/2014/main" id="{ED3E8498-C302-4FC1-BEE1-8D9C3E953B38}"/>
                </a:ext>
              </a:extLst>
            </p:cNvPr>
            <p:cNvSpPr>
              <a:spLocks noChangeShapeType="1"/>
            </p:cNvSpPr>
            <p:nvPr/>
          </p:nvSpPr>
          <p:spPr bwMode="auto">
            <a:xfrm>
              <a:off x="4648200" y="6019800"/>
              <a:ext cx="304800" cy="4572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 name="Line 12">
              <a:extLst>
                <a:ext uri="{FF2B5EF4-FFF2-40B4-BE49-F238E27FC236}">
                  <a16:creationId xmlns="" xmlns:a16="http://schemas.microsoft.com/office/drawing/2014/main" id="{FAB5F3DB-E66C-4A02-BADB-F7EF8D5B5CEA}"/>
                </a:ext>
              </a:extLst>
            </p:cNvPr>
            <p:cNvSpPr>
              <a:spLocks noChangeShapeType="1"/>
            </p:cNvSpPr>
            <p:nvPr/>
          </p:nvSpPr>
          <p:spPr bwMode="auto">
            <a:xfrm>
              <a:off x="4343400" y="5638800"/>
              <a:ext cx="304800" cy="762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 name="Line 13">
              <a:extLst>
                <a:ext uri="{FF2B5EF4-FFF2-40B4-BE49-F238E27FC236}">
                  <a16:creationId xmlns="" xmlns:a16="http://schemas.microsoft.com/office/drawing/2014/main" id="{99C12CB5-E25D-4392-B15E-AC4011C62EE4}"/>
                </a:ext>
              </a:extLst>
            </p:cNvPr>
            <p:cNvSpPr>
              <a:spLocks noChangeShapeType="1"/>
            </p:cNvSpPr>
            <p:nvPr/>
          </p:nvSpPr>
          <p:spPr bwMode="auto">
            <a:xfrm flipH="1">
              <a:off x="4648200" y="5562600"/>
              <a:ext cx="304800" cy="1524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 name="Line 14">
              <a:extLst>
                <a:ext uri="{FF2B5EF4-FFF2-40B4-BE49-F238E27FC236}">
                  <a16:creationId xmlns="" xmlns:a16="http://schemas.microsoft.com/office/drawing/2014/main" id="{8774163F-72B6-4E04-81BD-4CCB143F075E}"/>
                </a:ext>
              </a:extLst>
            </p:cNvPr>
            <p:cNvSpPr>
              <a:spLocks noChangeShapeType="1"/>
            </p:cNvSpPr>
            <p:nvPr/>
          </p:nvSpPr>
          <p:spPr bwMode="auto">
            <a:xfrm flipH="1">
              <a:off x="4343400" y="6019800"/>
              <a:ext cx="304800" cy="4572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 name="Line 10">
              <a:extLst>
                <a:ext uri="{FF2B5EF4-FFF2-40B4-BE49-F238E27FC236}">
                  <a16:creationId xmlns="" xmlns:a16="http://schemas.microsoft.com/office/drawing/2014/main" id="{F71E34C6-9BCD-490A-87E7-304A7BFFC94A}"/>
                </a:ext>
              </a:extLst>
            </p:cNvPr>
            <p:cNvSpPr>
              <a:spLocks noChangeShapeType="1"/>
            </p:cNvSpPr>
            <p:nvPr/>
          </p:nvSpPr>
          <p:spPr bwMode="auto">
            <a:xfrm>
              <a:off x="4648200" y="5410200"/>
              <a:ext cx="0" cy="6096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12476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xit" presetSubtype="0" fill="hold" grpId="0"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42021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 xmlns:a16="http://schemas.microsoft.com/office/drawing/2014/main" id="{70850E91-0475-4EB4-84B5-50C60B5C694A}"/>
              </a:ext>
            </a:extLst>
          </p:cNvPr>
          <p:cNvSpPr/>
          <p:nvPr/>
        </p:nvSpPr>
        <p:spPr>
          <a:xfrm rot="10800000">
            <a:off x="1114927" y="342021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C16E8975-2CAC-4940-914F-B15A9ACBA458}"/>
              </a:ext>
            </a:extLst>
          </p:cNvPr>
          <p:cNvSpPr/>
          <p:nvPr/>
        </p:nvSpPr>
        <p:spPr>
          <a:xfrm>
            <a:off x="6095998" y="3536387"/>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Arrow: Right 11">
            <a:extLst>
              <a:ext uri="{FF2B5EF4-FFF2-40B4-BE49-F238E27FC236}">
                <a16:creationId xmlns="" xmlns:a16="http://schemas.microsoft.com/office/drawing/2014/main" id="{D7FF5645-1222-441D-8FAE-DCB839213ED1}"/>
              </a:ext>
            </a:extLst>
          </p:cNvPr>
          <p:cNvSpPr/>
          <p:nvPr/>
        </p:nvSpPr>
        <p:spPr>
          <a:xfrm rot="10800000">
            <a:off x="1236654" y="3522739"/>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44427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Line 15">
            <a:extLst>
              <a:ext uri="{FF2B5EF4-FFF2-40B4-BE49-F238E27FC236}">
                <a16:creationId xmlns="" xmlns:a16="http://schemas.microsoft.com/office/drawing/2014/main" id="{1811D729-F84A-4F28-BFB4-94CD110F4416}"/>
              </a:ext>
            </a:extLst>
          </p:cNvPr>
          <p:cNvSpPr>
            <a:spLocks noChangeShapeType="1"/>
          </p:cNvSpPr>
          <p:nvPr/>
        </p:nvSpPr>
        <p:spPr bwMode="auto">
          <a:xfrm>
            <a:off x="5943588" y="4299651"/>
            <a:ext cx="74452" cy="1134548"/>
          </a:xfrm>
          <a:prstGeom prst="line">
            <a:avLst/>
          </a:prstGeom>
          <a:noFill/>
          <a:ln w="107950">
            <a:solidFill>
              <a:schemeClr val="accent5">
                <a:lumMod val="75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29" name="Line 16">
            <a:extLst>
              <a:ext uri="{FF2B5EF4-FFF2-40B4-BE49-F238E27FC236}">
                <a16:creationId xmlns="" xmlns:a16="http://schemas.microsoft.com/office/drawing/2014/main" id="{B07DD8D0-E2E1-48C5-8853-BB660E6702F2}"/>
              </a:ext>
            </a:extLst>
          </p:cNvPr>
          <p:cNvSpPr>
            <a:spLocks noChangeShapeType="1"/>
          </p:cNvSpPr>
          <p:nvPr/>
        </p:nvSpPr>
        <p:spPr bwMode="auto">
          <a:xfrm>
            <a:off x="1890596" y="4481367"/>
            <a:ext cx="3836605" cy="974037"/>
          </a:xfrm>
          <a:prstGeom prst="line">
            <a:avLst/>
          </a:prstGeom>
          <a:noFill/>
          <a:ln w="107950">
            <a:solidFill>
              <a:schemeClr val="accent5">
                <a:lumMod val="75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30" name="Line 17">
            <a:extLst>
              <a:ext uri="{FF2B5EF4-FFF2-40B4-BE49-F238E27FC236}">
                <a16:creationId xmlns="" xmlns:a16="http://schemas.microsoft.com/office/drawing/2014/main" id="{8568D667-D488-4006-8E16-7E39A2C5EDD4}"/>
              </a:ext>
            </a:extLst>
          </p:cNvPr>
          <p:cNvSpPr>
            <a:spLocks noChangeShapeType="1"/>
          </p:cNvSpPr>
          <p:nvPr/>
        </p:nvSpPr>
        <p:spPr bwMode="auto">
          <a:xfrm flipH="1" flipV="1">
            <a:off x="1741695" y="4299651"/>
            <a:ext cx="4165316" cy="34605"/>
          </a:xfrm>
          <a:prstGeom prst="line">
            <a:avLst/>
          </a:prstGeom>
          <a:noFill/>
          <a:ln w="193675">
            <a:solidFill>
              <a:schemeClr val="accent5">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2" name="Rectangle 1">
            <a:extLst>
              <a:ext uri="{FF2B5EF4-FFF2-40B4-BE49-F238E27FC236}">
                <a16:creationId xmlns="" xmlns:a16="http://schemas.microsoft.com/office/drawing/2014/main" id="{A6B9E8CC-68FF-44D2-9B95-2856460DB9FE}"/>
              </a:ext>
            </a:extLst>
          </p:cNvPr>
          <p:cNvSpPr/>
          <p:nvPr/>
        </p:nvSpPr>
        <p:spPr>
          <a:xfrm>
            <a:off x="6087010" y="2892"/>
            <a:ext cx="6104990" cy="683682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3200" dirty="0"/>
          </a:p>
          <a:p>
            <a:pPr algn="ctr"/>
            <a:r>
              <a:rPr lang="en-US" sz="4000" b="1" dirty="0"/>
              <a:t>Nice… </a:t>
            </a:r>
          </a:p>
          <a:p>
            <a:pPr algn="ctr"/>
            <a:r>
              <a:rPr lang="en-US" sz="4000" b="1" dirty="0"/>
              <a:t>Domesticated</a:t>
            </a:r>
          </a:p>
          <a:p>
            <a:pPr algn="ctr"/>
            <a:r>
              <a:rPr lang="en-US" sz="4000" b="1" dirty="0"/>
              <a:t>My therapeutic helper</a:t>
            </a:r>
          </a:p>
          <a:p>
            <a:pPr marL="285750" indent="-285750" algn="ctr">
              <a:buFont typeface="Arial" panose="020B0604020202020204" pitchFamily="34" charset="0"/>
              <a:buChar char="•"/>
            </a:pPr>
            <a:endParaRPr lang="en-US" sz="3200" dirty="0"/>
          </a:p>
          <a:p>
            <a:pPr marL="285750" indent="-285750" algn="ctr">
              <a:buFont typeface="Arial" panose="020B0604020202020204" pitchFamily="34" charset="0"/>
              <a:buChar char="•"/>
            </a:pPr>
            <a:endParaRPr lang="en-US" dirty="0"/>
          </a:p>
        </p:txBody>
      </p:sp>
      <p:grpSp>
        <p:nvGrpSpPr>
          <p:cNvPr id="17" name="Group 16">
            <a:extLst>
              <a:ext uri="{FF2B5EF4-FFF2-40B4-BE49-F238E27FC236}">
                <a16:creationId xmlns="" xmlns:a16="http://schemas.microsoft.com/office/drawing/2014/main" id="{6D318CD0-9955-40EA-9A0D-87FA4969A75E}"/>
              </a:ext>
            </a:extLst>
          </p:cNvPr>
          <p:cNvGrpSpPr/>
          <p:nvPr/>
        </p:nvGrpSpPr>
        <p:grpSpPr>
          <a:xfrm>
            <a:off x="5791200" y="5278494"/>
            <a:ext cx="609600" cy="1447800"/>
            <a:chOff x="4343400" y="5029200"/>
            <a:chExt cx="609600" cy="1447800"/>
          </a:xfrm>
          <a:solidFill>
            <a:schemeClr val="bg1"/>
          </a:solidFill>
        </p:grpSpPr>
        <p:sp>
          <p:nvSpPr>
            <p:cNvPr id="19" name="Oval 9">
              <a:extLst>
                <a:ext uri="{FF2B5EF4-FFF2-40B4-BE49-F238E27FC236}">
                  <a16:creationId xmlns="" xmlns:a16="http://schemas.microsoft.com/office/drawing/2014/main" id="{CE9784C0-AAA9-40A8-894A-2F23A6E49B6D}"/>
                </a:ext>
              </a:extLst>
            </p:cNvPr>
            <p:cNvSpPr>
              <a:spLocks noChangeArrowheads="1"/>
            </p:cNvSpPr>
            <p:nvPr/>
          </p:nvSpPr>
          <p:spPr bwMode="auto">
            <a:xfrm>
              <a:off x="4343400" y="5029200"/>
              <a:ext cx="533400" cy="457200"/>
            </a:xfrm>
            <a:prstGeom prst="ellips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 name="Line 11">
              <a:extLst>
                <a:ext uri="{FF2B5EF4-FFF2-40B4-BE49-F238E27FC236}">
                  <a16:creationId xmlns="" xmlns:a16="http://schemas.microsoft.com/office/drawing/2014/main" id="{ED3E8498-C302-4FC1-BEE1-8D9C3E953B38}"/>
                </a:ext>
              </a:extLst>
            </p:cNvPr>
            <p:cNvSpPr>
              <a:spLocks noChangeShapeType="1"/>
            </p:cNvSpPr>
            <p:nvPr/>
          </p:nvSpPr>
          <p:spPr bwMode="auto">
            <a:xfrm>
              <a:off x="4648200" y="6019800"/>
              <a:ext cx="304800" cy="4572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 name="Line 12">
              <a:extLst>
                <a:ext uri="{FF2B5EF4-FFF2-40B4-BE49-F238E27FC236}">
                  <a16:creationId xmlns="" xmlns:a16="http://schemas.microsoft.com/office/drawing/2014/main" id="{FAB5F3DB-E66C-4A02-BADB-F7EF8D5B5CEA}"/>
                </a:ext>
              </a:extLst>
            </p:cNvPr>
            <p:cNvSpPr>
              <a:spLocks noChangeShapeType="1"/>
            </p:cNvSpPr>
            <p:nvPr/>
          </p:nvSpPr>
          <p:spPr bwMode="auto">
            <a:xfrm>
              <a:off x="4343400" y="5638800"/>
              <a:ext cx="304800" cy="762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 name="Line 13">
              <a:extLst>
                <a:ext uri="{FF2B5EF4-FFF2-40B4-BE49-F238E27FC236}">
                  <a16:creationId xmlns="" xmlns:a16="http://schemas.microsoft.com/office/drawing/2014/main" id="{99C12CB5-E25D-4392-B15E-AC4011C62EE4}"/>
                </a:ext>
              </a:extLst>
            </p:cNvPr>
            <p:cNvSpPr>
              <a:spLocks noChangeShapeType="1"/>
            </p:cNvSpPr>
            <p:nvPr/>
          </p:nvSpPr>
          <p:spPr bwMode="auto">
            <a:xfrm flipH="1">
              <a:off x="4648200" y="5562600"/>
              <a:ext cx="304800" cy="1524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 name="Line 14">
              <a:extLst>
                <a:ext uri="{FF2B5EF4-FFF2-40B4-BE49-F238E27FC236}">
                  <a16:creationId xmlns="" xmlns:a16="http://schemas.microsoft.com/office/drawing/2014/main" id="{8774163F-72B6-4E04-81BD-4CCB143F075E}"/>
                </a:ext>
              </a:extLst>
            </p:cNvPr>
            <p:cNvSpPr>
              <a:spLocks noChangeShapeType="1"/>
            </p:cNvSpPr>
            <p:nvPr/>
          </p:nvSpPr>
          <p:spPr bwMode="auto">
            <a:xfrm flipH="1">
              <a:off x="4343400" y="6019800"/>
              <a:ext cx="304800" cy="4572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 name="Line 10">
              <a:extLst>
                <a:ext uri="{FF2B5EF4-FFF2-40B4-BE49-F238E27FC236}">
                  <a16:creationId xmlns="" xmlns:a16="http://schemas.microsoft.com/office/drawing/2014/main" id="{F71E34C6-9BCD-490A-87E7-304A7BFFC94A}"/>
                </a:ext>
              </a:extLst>
            </p:cNvPr>
            <p:cNvSpPr>
              <a:spLocks noChangeShapeType="1"/>
            </p:cNvSpPr>
            <p:nvPr/>
          </p:nvSpPr>
          <p:spPr bwMode="auto">
            <a:xfrm>
              <a:off x="4648200" y="5410200"/>
              <a:ext cx="0" cy="6096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104915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right)">
                                      <p:cBhvr>
                                        <p:cTn id="10" dur="500"/>
                                        <p:tgtEl>
                                          <p:spTgt spid="29"/>
                                        </p:tgtEl>
                                      </p:cBhvr>
                                    </p:animEffect>
                                  </p:childTnLst>
                                </p:cTn>
                              </p:par>
                              <p:par>
                                <p:cTn id="11" presetID="22" presetClass="entr" presetSubtype="2"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xit" presetSubtype="0" fill="hold" grpId="0" nodeType="with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 xmlns:a16="http://schemas.microsoft.com/office/drawing/2014/main" id="{AD5964A4-EC57-4AA7-9298-3993C225E1B8}"/>
              </a:ext>
            </a:extLst>
          </p:cNvPr>
          <p:cNvSpPr/>
          <p:nvPr/>
        </p:nvSpPr>
        <p:spPr>
          <a:xfrm>
            <a:off x="6096000" y="342021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 xmlns:a16="http://schemas.microsoft.com/office/drawing/2014/main" id="{70850E91-0475-4EB4-84B5-50C60B5C694A}"/>
              </a:ext>
            </a:extLst>
          </p:cNvPr>
          <p:cNvSpPr/>
          <p:nvPr/>
        </p:nvSpPr>
        <p:spPr>
          <a:xfrm rot="10800000">
            <a:off x="1114927" y="342021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C16E8975-2CAC-4940-914F-B15A9ACBA458}"/>
              </a:ext>
            </a:extLst>
          </p:cNvPr>
          <p:cNvSpPr/>
          <p:nvPr/>
        </p:nvSpPr>
        <p:spPr>
          <a:xfrm>
            <a:off x="6095998" y="3536387"/>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Arrow: Right 11">
            <a:extLst>
              <a:ext uri="{FF2B5EF4-FFF2-40B4-BE49-F238E27FC236}">
                <a16:creationId xmlns="" xmlns:a16="http://schemas.microsoft.com/office/drawing/2014/main" id="{D7FF5645-1222-441D-8FAE-DCB839213ED1}"/>
              </a:ext>
            </a:extLst>
          </p:cNvPr>
          <p:cNvSpPr/>
          <p:nvPr/>
        </p:nvSpPr>
        <p:spPr>
          <a:xfrm rot="10800000">
            <a:off x="1236654" y="3522739"/>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44427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Line 15">
            <a:extLst>
              <a:ext uri="{FF2B5EF4-FFF2-40B4-BE49-F238E27FC236}">
                <a16:creationId xmlns="" xmlns:a16="http://schemas.microsoft.com/office/drawing/2014/main" id="{1811D729-F84A-4F28-BFB4-94CD110F4416}"/>
              </a:ext>
            </a:extLst>
          </p:cNvPr>
          <p:cNvSpPr>
            <a:spLocks noChangeShapeType="1"/>
          </p:cNvSpPr>
          <p:nvPr/>
        </p:nvSpPr>
        <p:spPr bwMode="auto">
          <a:xfrm>
            <a:off x="5943588" y="4299651"/>
            <a:ext cx="74452" cy="1134548"/>
          </a:xfrm>
          <a:prstGeom prst="line">
            <a:avLst/>
          </a:prstGeom>
          <a:noFill/>
          <a:ln w="107950">
            <a:solidFill>
              <a:schemeClr val="accent5">
                <a:lumMod val="75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29" name="Line 16">
            <a:extLst>
              <a:ext uri="{FF2B5EF4-FFF2-40B4-BE49-F238E27FC236}">
                <a16:creationId xmlns="" xmlns:a16="http://schemas.microsoft.com/office/drawing/2014/main" id="{B07DD8D0-E2E1-48C5-8853-BB660E6702F2}"/>
              </a:ext>
            </a:extLst>
          </p:cNvPr>
          <p:cNvSpPr>
            <a:spLocks noChangeShapeType="1"/>
          </p:cNvSpPr>
          <p:nvPr/>
        </p:nvSpPr>
        <p:spPr bwMode="auto">
          <a:xfrm>
            <a:off x="1890596" y="4481367"/>
            <a:ext cx="3836605" cy="974037"/>
          </a:xfrm>
          <a:prstGeom prst="line">
            <a:avLst/>
          </a:prstGeom>
          <a:noFill/>
          <a:ln w="107950">
            <a:solidFill>
              <a:schemeClr val="accent5">
                <a:lumMod val="75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30" name="Line 17">
            <a:extLst>
              <a:ext uri="{FF2B5EF4-FFF2-40B4-BE49-F238E27FC236}">
                <a16:creationId xmlns="" xmlns:a16="http://schemas.microsoft.com/office/drawing/2014/main" id="{8568D667-D488-4006-8E16-7E39A2C5EDD4}"/>
              </a:ext>
            </a:extLst>
          </p:cNvPr>
          <p:cNvSpPr>
            <a:spLocks noChangeShapeType="1"/>
          </p:cNvSpPr>
          <p:nvPr/>
        </p:nvSpPr>
        <p:spPr bwMode="auto">
          <a:xfrm flipH="1" flipV="1">
            <a:off x="1741695" y="4299651"/>
            <a:ext cx="4165316" cy="34605"/>
          </a:xfrm>
          <a:prstGeom prst="line">
            <a:avLst/>
          </a:prstGeom>
          <a:noFill/>
          <a:ln w="193675">
            <a:solidFill>
              <a:schemeClr val="accent5">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2" name="Rectangle 1">
            <a:extLst>
              <a:ext uri="{FF2B5EF4-FFF2-40B4-BE49-F238E27FC236}">
                <a16:creationId xmlns="" xmlns:a16="http://schemas.microsoft.com/office/drawing/2014/main" id="{A6B9E8CC-68FF-44D2-9B95-2856460DB9FE}"/>
              </a:ext>
            </a:extLst>
          </p:cNvPr>
          <p:cNvSpPr/>
          <p:nvPr/>
        </p:nvSpPr>
        <p:spPr>
          <a:xfrm>
            <a:off x="6087010" y="2892"/>
            <a:ext cx="6104990" cy="683682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3200" dirty="0"/>
          </a:p>
          <a:p>
            <a:pPr algn="ctr"/>
            <a:r>
              <a:rPr lang="en-US" sz="4000" b="1" dirty="0"/>
              <a:t>Nice… </a:t>
            </a:r>
          </a:p>
          <a:p>
            <a:pPr algn="ctr"/>
            <a:r>
              <a:rPr lang="en-US" sz="4000" b="1" dirty="0"/>
              <a:t>Domesticated</a:t>
            </a:r>
          </a:p>
          <a:p>
            <a:pPr algn="ctr"/>
            <a:r>
              <a:rPr lang="en-US" sz="4000" b="1" dirty="0"/>
              <a:t>My therapeutic helper</a:t>
            </a:r>
          </a:p>
          <a:p>
            <a:pPr marL="285750" indent="-285750" algn="ctr">
              <a:buFont typeface="Arial" panose="020B0604020202020204" pitchFamily="34" charset="0"/>
              <a:buChar char="•"/>
            </a:pPr>
            <a:endParaRPr lang="en-US" sz="3200" dirty="0"/>
          </a:p>
          <a:p>
            <a:pPr marL="285750" indent="-285750" algn="ctr">
              <a:buFont typeface="Arial" panose="020B0604020202020204" pitchFamily="34" charset="0"/>
              <a:buChar char="•"/>
            </a:pPr>
            <a:endParaRPr lang="en-US" dirty="0"/>
          </a:p>
        </p:txBody>
      </p:sp>
      <p:grpSp>
        <p:nvGrpSpPr>
          <p:cNvPr id="17" name="Group 16">
            <a:extLst>
              <a:ext uri="{FF2B5EF4-FFF2-40B4-BE49-F238E27FC236}">
                <a16:creationId xmlns="" xmlns:a16="http://schemas.microsoft.com/office/drawing/2014/main" id="{6D318CD0-9955-40EA-9A0D-87FA4969A75E}"/>
              </a:ext>
            </a:extLst>
          </p:cNvPr>
          <p:cNvGrpSpPr/>
          <p:nvPr/>
        </p:nvGrpSpPr>
        <p:grpSpPr>
          <a:xfrm>
            <a:off x="5791200" y="5278494"/>
            <a:ext cx="609600" cy="1447800"/>
            <a:chOff x="4343400" y="5029200"/>
            <a:chExt cx="609600" cy="1447800"/>
          </a:xfrm>
          <a:solidFill>
            <a:schemeClr val="bg1"/>
          </a:solidFill>
        </p:grpSpPr>
        <p:sp>
          <p:nvSpPr>
            <p:cNvPr id="19" name="Oval 9">
              <a:extLst>
                <a:ext uri="{FF2B5EF4-FFF2-40B4-BE49-F238E27FC236}">
                  <a16:creationId xmlns="" xmlns:a16="http://schemas.microsoft.com/office/drawing/2014/main" id="{CE9784C0-AAA9-40A8-894A-2F23A6E49B6D}"/>
                </a:ext>
              </a:extLst>
            </p:cNvPr>
            <p:cNvSpPr>
              <a:spLocks noChangeArrowheads="1"/>
            </p:cNvSpPr>
            <p:nvPr/>
          </p:nvSpPr>
          <p:spPr bwMode="auto">
            <a:xfrm>
              <a:off x="4343400" y="5029200"/>
              <a:ext cx="533400" cy="457200"/>
            </a:xfrm>
            <a:prstGeom prst="ellips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 name="Line 11">
              <a:extLst>
                <a:ext uri="{FF2B5EF4-FFF2-40B4-BE49-F238E27FC236}">
                  <a16:creationId xmlns="" xmlns:a16="http://schemas.microsoft.com/office/drawing/2014/main" id="{ED3E8498-C302-4FC1-BEE1-8D9C3E953B38}"/>
                </a:ext>
              </a:extLst>
            </p:cNvPr>
            <p:cNvSpPr>
              <a:spLocks noChangeShapeType="1"/>
            </p:cNvSpPr>
            <p:nvPr/>
          </p:nvSpPr>
          <p:spPr bwMode="auto">
            <a:xfrm>
              <a:off x="4648200" y="6019800"/>
              <a:ext cx="304800" cy="4572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 name="Line 12">
              <a:extLst>
                <a:ext uri="{FF2B5EF4-FFF2-40B4-BE49-F238E27FC236}">
                  <a16:creationId xmlns="" xmlns:a16="http://schemas.microsoft.com/office/drawing/2014/main" id="{FAB5F3DB-E66C-4A02-BADB-F7EF8D5B5CEA}"/>
                </a:ext>
              </a:extLst>
            </p:cNvPr>
            <p:cNvSpPr>
              <a:spLocks noChangeShapeType="1"/>
            </p:cNvSpPr>
            <p:nvPr/>
          </p:nvSpPr>
          <p:spPr bwMode="auto">
            <a:xfrm>
              <a:off x="4343400" y="5638800"/>
              <a:ext cx="304800" cy="762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 name="Line 13">
              <a:extLst>
                <a:ext uri="{FF2B5EF4-FFF2-40B4-BE49-F238E27FC236}">
                  <a16:creationId xmlns="" xmlns:a16="http://schemas.microsoft.com/office/drawing/2014/main" id="{99C12CB5-E25D-4392-B15E-AC4011C62EE4}"/>
                </a:ext>
              </a:extLst>
            </p:cNvPr>
            <p:cNvSpPr>
              <a:spLocks noChangeShapeType="1"/>
            </p:cNvSpPr>
            <p:nvPr/>
          </p:nvSpPr>
          <p:spPr bwMode="auto">
            <a:xfrm flipH="1">
              <a:off x="4648200" y="5562600"/>
              <a:ext cx="304800" cy="1524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 name="Line 14">
              <a:extLst>
                <a:ext uri="{FF2B5EF4-FFF2-40B4-BE49-F238E27FC236}">
                  <a16:creationId xmlns="" xmlns:a16="http://schemas.microsoft.com/office/drawing/2014/main" id="{8774163F-72B6-4E04-81BD-4CCB143F075E}"/>
                </a:ext>
              </a:extLst>
            </p:cNvPr>
            <p:cNvSpPr>
              <a:spLocks noChangeShapeType="1"/>
            </p:cNvSpPr>
            <p:nvPr/>
          </p:nvSpPr>
          <p:spPr bwMode="auto">
            <a:xfrm flipH="1">
              <a:off x="4343400" y="6019800"/>
              <a:ext cx="304800" cy="4572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 name="Line 10">
              <a:extLst>
                <a:ext uri="{FF2B5EF4-FFF2-40B4-BE49-F238E27FC236}">
                  <a16:creationId xmlns="" xmlns:a16="http://schemas.microsoft.com/office/drawing/2014/main" id="{F71E34C6-9BCD-490A-87E7-304A7BFFC94A}"/>
                </a:ext>
              </a:extLst>
            </p:cNvPr>
            <p:cNvSpPr>
              <a:spLocks noChangeShapeType="1"/>
            </p:cNvSpPr>
            <p:nvPr/>
          </p:nvSpPr>
          <p:spPr bwMode="auto">
            <a:xfrm>
              <a:off x="4648200" y="5410200"/>
              <a:ext cx="0" cy="6096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31" name="Picture 5" descr="buddy_jesus">
            <a:extLst>
              <a:ext uri="{FF2B5EF4-FFF2-40B4-BE49-F238E27FC236}">
                <a16:creationId xmlns="" xmlns:a16="http://schemas.microsoft.com/office/drawing/2014/main" id="{227303AF-3AA1-4B4F-A79F-724B9ECF3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17" y="863693"/>
            <a:ext cx="5851223" cy="560398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jesus1">
            <a:extLst>
              <a:ext uri="{FF2B5EF4-FFF2-40B4-BE49-F238E27FC236}">
                <a16:creationId xmlns="" xmlns:a16="http://schemas.microsoft.com/office/drawing/2014/main" id="{C92D1B63-C88B-45F6-AD1B-F5ADF89D53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689" y="863693"/>
            <a:ext cx="4318000" cy="58928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jesus_karate1">
            <a:extLst>
              <a:ext uri="{FF2B5EF4-FFF2-40B4-BE49-F238E27FC236}">
                <a16:creationId xmlns="" xmlns:a16="http://schemas.microsoft.com/office/drawing/2014/main" id="{7A0E5BF8-5333-4A0D-89A3-E97993A4ED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58" y="874809"/>
            <a:ext cx="5844035" cy="587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68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 xmlns:a16="http://schemas.microsoft.com/office/drawing/2014/main" id="{AD5964A4-EC57-4AA7-9298-3993C225E1B8}"/>
              </a:ext>
            </a:extLst>
          </p:cNvPr>
          <p:cNvSpPr/>
          <p:nvPr/>
        </p:nvSpPr>
        <p:spPr>
          <a:xfrm>
            <a:off x="6096000" y="342021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 xmlns:a16="http://schemas.microsoft.com/office/drawing/2014/main" id="{70850E91-0475-4EB4-84B5-50C60B5C694A}"/>
              </a:ext>
            </a:extLst>
          </p:cNvPr>
          <p:cNvSpPr/>
          <p:nvPr/>
        </p:nvSpPr>
        <p:spPr>
          <a:xfrm rot="10800000">
            <a:off x="1114927" y="342021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C16E8975-2CAC-4940-914F-B15A9ACBA458}"/>
              </a:ext>
            </a:extLst>
          </p:cNvPr>
          <p:cNvSpPr/>
          <p:nvPr/>
        </p:nvSpPr>
        <p:spPr>
          <a:xfrm>
            <a:off x="6095998" y="3536387"/>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Arrow: Right 11">
            <a:extLst>
              <a:ext uri="{FF2B5EF4-FFF2-40B4-BE49-F238E27FC236}">
                <a16:creationId xmlns="" xmlns:a16="http://schemas.microsoft.com/office/drawing/2014/main" id="{D7FF5645-1222-441D-8FAE-DCB839213ED1}"/>
              </a:ext>
            </a:extLst>
          </p:cNvPr>
          <p:cNvSpPr/>
          <p:nvPr/>
        </p:nvSpPr>
        <p:spPr>
          <a:xfrm rot="10800000">
            <a:off x="1236654" y="3522739"/>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44427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Line 15">
            <a:extLst>
              <a:ext uri="{FF2B5EF4-FFF2-40B4-BE49-F238E27FC236}">
                <a16:creationId xmlns="" xmlns:a16="http://schemas.microsoft.com/office/drawing/2014/main" id="{1811D729-F84A-4F28-BFB4-94CD110F4416}"/>
              </a:ext>
            </a:extLst>
          </p:cNvPr>
          <p:cNvSpPr>
            <a:spLocks noChangeShapeType="1"/>
          </p:cNvSpPr>
          <p:nvPr/>
        </p:nvSpPr>
        <p:spPr bwMode="auto">
          <a:xfrm>
            <a:off x="5943588" y="4299651"/>
            <a:ext cx="74452" cy="1134548"/>
          </a:xfrm>
          <a:prstGeom prst="line">
            <a:avLst/>
          </a:prstGeom>
          <a:noFill/>
          <a:ln w="107950">
            <a:solidFill>
              <a:schemeClr val="accent5">
                <a:lumMod val="75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29" name="Line 16">
            <a:extLst>
              <a:ext uri="{FF2B5EF4-FFF2-40B4-BE49-F238E27FC236}">
                <a16:creationId xmlns="" xmlns:a16="http://schemas.microsoft.com/office/drawing/2014/main" id="{B07DD8D0-E2E1-48C5-8853-BB660E6702F2}"/>
              </a:ext>
            </a:extLst>
          </p:cNvPr>
          <p:cNvSpPr>
            <a:spLocks noChangeShapeType="1"/>
          </p:cNvSpPr>
          <p:nvPr/>
        </p:nvSpPr>
        <p:spPr bwMode="auto">
          <a:xfrm>
            <a:off x="1890596" y="4481367"/>
            <a:ext cx="3836605" cy="974037"/>
          </a:xfrm>
          <a:prstGeom prst="line">
            <a:avLst/>
          </a:prstGeom>
          <a:noFill/>
          <a:ln w="107950">
            <a:solidFill>
              <a:schemeClr val="accent5">
                <a:lumMod val="75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30" name="Line 17">
            <a:extLst>
              <a:ext uri="{FF2B5EF4-FFF2-40B4-BE49-F238E27FC236}">
                <a16:creationId xmlns="" xmlns:a16="http://schemas.microsoft.com/office/drawing/2014/main" id="{8568D667-D488-4006-8E16-7E39A2C5EDD4}"/>
              </a:ext>
            </a:extLst>
          </p:cNvPr>
          <p:cNvSpPr>
            <a:spLocks noChangeShapeType="1"/>
          </p:cNvSpPr>
          <p:nvPr/>
        </p:nvSpPr>
        <p:spPr bwMode="auto">
          <a:xfrm flipH="1" flipV="1">
            <a:off x="1741695" y="4299651"/>
            <a:ext cx="4165316" cy="34605"/>
          </a:xfrm>
          <a:prstGeom prst="line">
            <a:avLst/>
          </a:prstGeom>
          <a:noFill/>
          <a:ln w="193675">
            <a:solidFill>
              <a:schemeClr val="accent5">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2" name="Rectangle 1">
            <a:extLst>
              <a:ext uri="{FF2B5EF4-FFF2-40B4-BE49-F238E27FC236}">
                <a16:creationId xmlns="" xmlns:a16="http://schemas.microsoft.com/office/drawing/2014/main" id="{A6B9E8CC-68FF-44D2-9B95-2856460DB9FE}"/>
              </a:ext>
            </a:extLst>
          </p:cNvPr>
          <p:cNvSpPr/>
          <p:nvPr/>
        </p:nvSpPr>
        <p:spPr>
          <a:xfrm>
            <a:off x="6087010" y="2892"/>
            <a:ext cx="6104990" cy="683682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3200" dirty="0"/>
          </a:p>
          <a:p>
            <a:pPr algn="ctr"/>
            <a:r>
              <a:rPr lang="en-US" sz="4000" b="1" dirty="0"/>
              <a:t>Nice… </a:t>
            </a:r>
          </a:p>
          <a:p>
            <a:pPr algn="ctr"/>
            <a:r>
              <a:rPr lang="en-US" sz="4000" b="1" dirty="0"/>
              <a:t>Domesticated</a:t>
            </a:r>
          </a:p>
          <a:p>
            <a:pPr algn="ctr"/>
            <a:r>
              <a:rPr lang="en-US" sz="4000" b="1" dirty="0"/>
              <a:t>My therapeutic helper</a:t>
            </a:r>
          </a:p>
          <a:p>
            <a:pPr algn="ctr"/>
            <a:r>
              <a:rPr lang="en-US" sz="4000" b="1" dirty="0"/>
              <a:t>Offers optional advice</a:t>
            </a:r>
          </a:p>
          <a:p>
            <a:pPr algn="ctr"/>
            <a:r>
              <a:rPr lang="en-US" sz="4000" b="1" dirty="0"/>
              <a:t>Malleable</a:t>
            </a:r>
          </a:p>
          <a:p>
            <a:pPr algn="ctr"/>
            <a:r>
              <a:rPr lang="en-US" sz="4000" b="1" dirty="0"/>
              <a:t>Weak </a:t>
            </a:r>
          </a:p>
          <a:p>
            <a:pPr algn="ctr"/>
            <a:r>
              <a:rPr lang="en-US" sz="4000" b="1" dirty="0"/>
              <a:t>Unjust</a:t>
            </a:r>
          </a:p>
          <a:p>
            <a:pPr marL="285750" indent="-285750" algn="ctr">
              <a:buFont typeface="Arial" panose="020B0604020202020204" pitchFamily="34" charset="0"/>
              <a:buChar char="•"/>
            </a:pPr>
            <a:endParaRPr lang="en-US" sz="3200" dirty="0"/>
          </a:p>
          <a:p>
            <a:pPr algn="ctr"/>
            <a:r>
              <a:rPr lang="en-US" sz="4000" b="1" i="1" dirty="0"/>
              <a:t>MISERABLE way to relate with God! </a:t>
            </a:r>
          </a:p>
          <a:p>
            <a:pPr marL="285750" indent="-285750" algn="ctr">
              <a:buFont typeface="Arial" panose="020B0604020202020204" pitchFamily="34" charset="0"/>
              <a:buChar char="•"/>
            </a:pPr>
            <a:endParaRPr lang="en-US" sz="3200" dirty="0"/>
          </a:p>
          <a:p>
            <a:pPr marL="285750" indent="-285750" algn="ctr">
              <a:buFont typeface="Arial" panose="020B0604020202020204" pitchFamily="34" charset="0"/>
              <a:buChar char="•"/>
            </a:pPr>
            <a:endParaRPr lang="en-US" dirty="0"/>
          </a:p>
        </p:txBody>
      </p:sp>
      <p:grpSp>
        <p:nvGrpSpPr>
          <p:cNvPr id="17" name="Group 16">
            <a:extLst>
              <a:ext uri="{FF2B5EF4-FFF2-40B4-BE49-F238E27FC236}">
                <a16:creationId xmlns="" xmlns:a16="http://schemas.microsoft.com/office/drawing/2014/main" id="{6D318CD0-9955-40EA-9A0D-87FA4969A75E}"/>
              </a:ext>
            </a:extLst>
          </p:cNvPr>
          <p:cNvGrpSpPr/>
          <p:nvPr/>
        </p:nvGrpSpPr>
        <p:grpSpPr>
          <a:xfrm>
            <a:off x="5791200" y="5278494"/>
            <a:ext cx="609600" cy="1447800"/>
            <a:chOff x="4343400" y="5029200"/>
            <a:chExt cx="609600" cy="1447800"/>
          </a:xfrm>
          <a:solidFill>
            <a:schemeClr val="bg1"/>
          </a:solidFill>
        </p:grpSpPr>
        <p:sp>
          <p:nvSpPr>
            <p:cNvPr id="19" name="Oval 9">
              <a:extLst>
                <a:ext uri="{FF2B5EF4-FFF2-40B4-BE49-F238E27FC236}">
                  <a16:creationId xmlns="" xmlns:a16="http://schemas.microsoft.com/office/drawing/2014/main" id="{CE9784C0-AAA9-40A8-894A-2F23A6E49B6D}"/>
                </a:ext>
              </a:extLst>
            </p:cNvPr>
            <p:cNvSpPr>
              <a:spLocks noChangeArrowheads="1"/>
            </p:cNvSpPr>
            <p:nvPr/>
          </p:nvSpPr>
          <p:spPr bwMode="auto">
            <a:xfrm>
              <a:off x="4343400" y="5029200"/>
              <a:ext cx="533400" cy="457200"/>
            </a:xfrm>
            <a:prstGeom prst="ellips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 name="Line 11">
              <a:extLst>
                <a:ext uri="{FF2B5EF4-FFF2-40B4-BE49-F238E27FC236}">
                  <a16:creationId xmlns="" xmlns:a16="http://schemas.microsoft.com/office/drawing/2014/main" id="{ED3E8498-C302-4FC1-BEE1-8D9C3E953B38}"/>
                </a:ext>
              </a:extLst>
            </p:cNvPr>
            <p:cNvSpPr>
              <a:spLocks noChangeShapeType="1"/>
            </p:cNvSpPr>
            <p:nvPr/>
          </p:nvSpPr>
          <p:spPr bwMode="auto">
            <a:xfrm>
              <a:off x="4648200" y="6019800"/>
              <a:ext cx="304800" cy="4572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 name="Line 12">
              <a:extLst>
                <a:ext uri="{FF2B5EF4-FFF2-40B4-BE49-F238E27FC236}">
                  <a16:creationId xmlns="" xmlns:a16="http://schemas.microsoft.com/office/drawing/2014/main" id="{FAB5F3DB-E66C-4A02-BADB-F7EF8D5B5CEA}"/>
                </a:ext>
              </a:extLst>
            </p:cNvPr>
            <p:cNvSpPr>
              <a:spLocks noChangeShapeType="1"/>
            </p:cNvSpPr>
            <p:nvPr/>
          </p:nvSpPr>
          <p:spPr bwMode="auto">
            <a:xfrm>
              <a:off x="4343400" y="5638800"/>
              <a:ext cx="304800" cy="762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 name="Line 13">
              <a:extLst>
                <a:ext uri="{FF2B5EF4-FFF2-40B4-BE49-F238E27FC236}">
                  <a16:creationId xmlns="" xmlns:a16="http://schemas.microsoft.com/office/drawing/2014/main" id="{99C12CB5-E25D-4392-B15E-AC4011C62EE4}"/>
                </a:ext>
              </a:extLst>
            </p:cNvPr>
            <p:cNvSpPr>
              <a:spLocks noChangeShapeType="1"/>
            </p:cNvSpPr>
            <p:nvPr/>
          </p:nvSpPr>
          <p:spPr bwMode="auto">
            <a:xfrm flipH="1">
              <a:off x="4648200" y="5562600"/>
              <a:ext cx="304800" cy="1524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7" name="Line 14">
              <a:extLst>
                <a:ext uri="{FF2B5EF4-FFF2-40B4-BE49-F238E27FC236}">
                  <a16:creationId xmlns="" xmlns:a16="http://schemas.microsoft.com/office/drawing/2014/main" id="{8774163F-72B6-4E04-81BD-4CCB143F075E}"/>
                </a:ext>
              </a:extLst>
            </p:cNvPr>
            <p:cNvSpPr>
              <a:spLocks noChangeShapeType="1"/>
            </p:cNvSpPr>
            <p:nvPr/>
          </p:nvSpPr>
          <p:spPr bwMode="auto">
            <a:xfrm flipH="1">
              <a:off x="4343400" y="6019800"/>
              <a:ext cx="304800" cy="4572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 name="Line 10">
              <a:extLst>
                <a:ext uri="{FF2B5EF4-FFF2-40B4-BE49-F238E27FC236}">
                  <a16:creationId xmlns="" xmlns:a16="http://schemas.microsoft.com/office/drawing/2014/main" id="{F71E34C6-9BCD-490A-87E7-304A7BFFC94A}"/>
                </a:ext>
              </a:extLst>
            </p:cNvPr>
            <p:cNvSpPr>
              <a:spLocks noChangeShapeType="1"/>
            </p:cNvSpPr>
            <p:nvPr/>
          </p:nvSpPr>
          <p:spPr bwMode="auto">
            <a:xfrm>
              <a:off x="4648200" y="5410200"/>
              <a:ext cx="0" cy="609600"/>
            </a:xfrm>
            <a:prstGeom prst="line">
              <a:avLst/>
            </a:prstGeom>
            <a:grp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292897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42021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 xmlns:a16="http://schemas.microsoft.com/office/drawing/2014/main" id="{70850E91-0475-4EB4-84B5-50C60B5C694A}"/>
              </a:ext>
            </a:extLst>
          </p:cNvPr>
          <p:cNvSpPr/>
          <p:nvPr/>
        </p:nvSpPr>
        <p:spPr>
          <a:xfrm rot="10800000">
            <a:off x="1114927" y="342021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C16E8975-2CAC-4940-914F-B15A9ACBA458}"/>
              </a:ext>
            </a:extLst>
          </p:cNvPr>
          <p:cNvSpPr/>
          <p:nvPr/>
        </p:nvSpPr>
        <p:spPr>
          <a:xfrm>
            <a:off x="6095998" y="3536387"/>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Arrow: Right 11">
            <a:extLst>
              <a:ext uri="{FF2B5EF4-FFF2-40B4-BE49-F238E27FC236}">
                <a16:creationId xmlns="" xmlns:a16="http://schemas.microsoft.com/office/drawing/2014/main" id="{D7FF5645-1222-441D-8FAE-DCB839213ED1}"/>
              </a:ext>
            </a:extLst>
          </p:cNvPr>
          <p:cNvSpPr/>
          <p:nvPr/>
        </p:nvSpPr>
        <p:spPr>
          <a:xfrm rot="10800000">
            <a:off x="1236654" y="3522739"/>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44427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ounded Rectangle 2">
            <a:extLst>
              <a:ext uri="{FF2B5EF4-FFF2-40B4-BE49-F238E27FC236}">
                <a16:creationId xmlns="" xmlns:a16="http://schemas.microsoft.com/office/drawing/2014/main" id="{86332F62-E47A-4850-BF2D-0F941147C6E4}"/>
              </a:ext>
            </a:extLst>
          </p:cNvPr>
          <p:cNvSpPr/>
          <p:nvPr/>
        </p:nvSpPr>
        <p:spPr>
          <a:xfrm>
            <a:off x="219451" y="4793382"/>
            <a:ext cx="11722603" cy="82296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Neither of those versions of Jesus are biblical</a:t>
            </a:r>
            <a:endParaRPr lang="en-US" sz="4400" dirty="0"/>
          </a:p>
        </p:txBody>
      </p:sp>
      <p:sp>
        <p:nvSpPr>
          <p:cNvPr id="17" name="Rounded Rectangle 2">
            <a:extLst>
              <a:ext uri="{FF2B5EF4-FFF2-40B4-BE49-F238E27FC236}">
                <a16:creationId xmlns="" xmlns:a16="http://schemas.microsoft.com/office/drawing/2014/main" id="{AEF94C67-10F7-4A49-9713-900F22CCB86E}"/>
              </a:ext>
            </a:extLst>
          </p:cNvPr>
          <p:cNvSpPr/>
          <p:nvPr/>
        </p:nvSpPr>
        <p:spPr>
          <a:xfrm>
            <a:off x="219450" y="5808846"/>
            <a:ext cx="11722603" cy="82296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Neither of those versions can save!</a:t>
            </a:r>
            <a:endParaRPr lang="en-US" sz="4400" dirty="0"/>
          </a:p>
        </p:txBody>
      </p:sp>
    </p:spTree>
    <p:extLst>
      <p:ext uri="{BB962C8B-B14F-4D97-AF65-F5344CB8AC3E}">
        <p14:creationId xmlns:p14="http://schemas.microsoft.com/office/powerpoint/2010/main" val="326620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www.bibleplaces.com/wp-content/uploads/2021/01/Patmos-beach-near-Psili-Ammos-tb061706542.jpg">
            <a:extLst>
              <a:ext uri="{FF2B5EF4-FFF2-40B4-BE49-F238E27FC236}">
                <a16:creationId xmlns="" xmlns:a16="http://schemas.microsoft.com/office/drawing/2014/main" id="{67CA4EE0-841D-48BE-93E8-A5AB3132BA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9520D088-9E30-4EA8-963B-8F526F011A36}"/>
              </a:ext>
            </a:extLst>
          </p:cNvPr>
          <p:cNvSpPr/>
          <p:nvPr/>
        </p:nvSpPr>
        <p:spPr>
          <a:xfrm>
            <a:off x="0" y="4307304"/>
            <a:ext cx="12192000" cy="255069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10 </a:t>
            </a:r>
            <a:r>
              <a:rPr lang="en-US" sz="3200" dirty="0">
                <a:solidFill>
                  <a:schemeClr val="tx1"/>
                </a:solidFill>
              </a:rPr>
              <a:t>I was </a:t>
            </a:r>
            <a:r>
              <a:rPr lang="en-US" sz="3200" baseline="30000" dirty="0">
                <a:solidFill>
                  <a:schemeClr val="tx1"/>
                </a:solidFill>
              </a:rPr>
              <a:t> </a:t>
            </a:r>
            <a:r>
              <a:rPr lang="en-US" sz="3200" dirty="0">
                <a:solidFill>
                  <a:schemeClr val="tx1"/>
                </a:solidFill>
              </a:rPr>
              <a:t>in the Spirit on the Lord’s day, and I heard behind me a loud voice like the sound of a trumpet, </a:t>
            </a:r>
            <a:r>
              <a:rPr lang="en-US" sz="3200" b="1" baseline="30000" dirty="0">
                <a:solidFill>
                  <a:schemeClr val="tx1"/>
                </a:solidFill>
              </a:rPr>
              <a:t>11 </a:t>
            </a:r>
            <a:r>
              <a:rPr lang="en-US" sz="3200" dirty="0">
                <a:solidFill>
                  <a:schemeClr val="tx1"/>
                </a:solidFill>
              </a:rPr>
              <a:t>saying, “Write in a book what you see, and send it to the seven churches: to Ephesus and to Smyrna and to Pergamum and to Thyatira and to Sardis and to Philadelphia and to Laodicea.”</a:t>
            </a:r>
          </a:p>
          <a:p>
            <a:endParaRPr lang="en-US" sz="3600" dirty="0"/>
          </a:p>
        </p:txBody>
      </p:sp>
      <p:sp>
        <p:nvSpPr>
          <p:cNvPr id="5" name="TextBox 4">
            <a:extLst>
              <a:ext uri="{FF2B5EF4-FFF2-40B4-BE49-F238E27FC236}">
                <a16:creationId xmlns="" xmlns:a16="http://schemas.microsoft.com/office/drawing/2014/main" id="{9C42ADCA-4B9F-4ECE-920F-358789D33753}"/>
              </a:ext>
            </a:extLst>
          </p:cNvPr>
          <p:cNvSpPr txBox="1"/>
          <p:nvPr/>
        </p:nvSpPr>
        <p:spPr>
          <a:xfrm>
            <a:off x="128338" y="361922"/>
            <a:ext cx="69772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  Jesus One on One</a:t>
            </a:r>
            <a:endParaRPr lang="en-US" sz="6000" dirty="0">
              <a:solidFill>
                <a:srgbClr val="03272D"/>
              </a:solidFill>
            </a:endParaRPr>
          </a:p>
        </p:txBody>
      </p:sp>
    </p:spTree>
    <p:extLst>
      <p:ext uri="{BB962C8B-B14F-4D97-AF65-F5344CB8AC3E}">
        <p14:creationId xmlns:p14="http://schemas.microsoft.com/office/powerpoint/2010/main" val="33820631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42021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 xmlns:a16="http://schemas.microsoft.com/office/drawing/2014/main" id="{70850E91-0475-4EB4-84B5-50C60B5C694A}"/>
              </a:ext>
            </a:extLst>
          </p:cNvPr>
          <p:cNvSpPr/>
          <p:nvPr/>
        </p:nvSpPr>
        <p:spPr>
          <a:xfrm rot="10800000">
            <a:off x="1114927" y="342021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C16E8975-2CAC-4940-914F-B15A9ACBA458}"/>
              </a:ext>
            </a:extLst>
          </p:cNvPr>
          <p:cNvSpPr/>
          <p:nvPr/>
        </p:nvSpPr>
        <p:spPr>
          <a:xfrm>
            <a:off x="6095998" y="3536387"/>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Arrow: Right 11">
            <a:extLst>
              <a:ext uri="{FF2B5EF4-FFF2-40B4-BE49-F238E27FC236}">
                <a16:creationId xmlns="" xmlns:a16="http://schemas.microsoft.com/office/drawing/2014/main" id="{D7FF5645-1222-441D-8FAE-DCB839213ED1}"/>
              </a:ext>
            </a:extLst>
          </p:cNvPr>
          <p:cNvSpPr/>
          <p:nvPr/>
        </p:nvSpPr>
        <p:spPr>
          <a:xfrm rot="10800000">
            <a:off x="1236654" y="3522739"/>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44427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ounded Rectangle 2">
            <a:extLst>
              <a:ext uri="{FF2B5EF4-FFF2-40B4-BE49-F238E27FC236}">
                <a16:creationId xmlns="" xmlns:a16="http://schemas.microsoft.com/office/drawing/2014/main" id="{86332F62-E47A-4850-BF2D-0F941147C6E4}"/>
              </a:ext>
            </a:extLst>
          </p:cNvPr>
          <p:cNvSpPr/>
          <p:nvPr/>
        </p:nvSpPr>
        <p:spPr>
          <a:xfrm>
            <a:off x="219451" y="4937760"/>
            <a:ext cx="11722603" cy="154816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Both errors skew our view of Jesus, and result in us not wanting to draw near to Him!</a:t>
            </a:r>
            <a:endParaRPr lang="en-US" sz="4400" dirty="0"/>
          </a:p>
        </p:txBody>
      </p:sp>
    </p:spTree>
    <p:extLst>
      <p:ext uri="{BB962C8B-B14F-4D97-AF65-F5344CB8AC3E}">
        <p14:creationId xmlns:p14="http://schemas.microsoft.com/office/powerpoint/2010/main" val="233960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Chronicles of Narnia - Prince Caspian Aslan&amp;#39;s Return - YouTube">
            <a:extLst>
              <a:ext uri="{FF2B5EF4-FFF2-40B4-BE49-F238E27FC236}">
                <a16:creationId xmlns="" xmlns:a16="http://schemas.microsoft.com/office/drawing/2014/main" id="{75D7F872-4F9D-461B-90B7-1C097749D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VE THIS PART: &quot;Safe?&quot;Who said anything about safe? 'Course he isn't safe. He's the King, I tell you. Lewis Chronicles of Narnia Book Quotes, Me Quotes, Aslan Quotes, Faith Quotes, Cs Lewis Quotes, Chronicles Of Narnia, Thats The Way, Book Fandoms, Book Nerd">
            <a:extLst>
              <a:ext uri="{FF2B5EF4-FFF2-40B4-BE49-F238E27FC236}">
                <a16:creationId xmlns="" xmlns:a16="http://schemas.microsoft.com/office/drawing/2014/main" id="{C9D91139-537D-4D05-9E37-6A8C92C4E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3372"/>
            <a:ext cx="5431255" cy="543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3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42021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 xmlns:a16="http://schemas.microsoft.com/office/drawing/2014/main" id="{70850E91-0475-4EB4-84B5-50C60B5C694A}"/>
              </a:ext>
            </a:extLst>
          </p:cNvPr>
          <p:cNvSpPr/>
          <p:nvPr/>
        </p:nvSpPr>
        <p:spPr>
          <a:xfrm rot="10800000">
            <a:off x="1114927" y="342021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C16E8975-2CAC-4940-914F-B15A9ACBA458}"/>
              </a:ext>
            </a:extLst>
          </p:cNvPr>
          <p:cNvSpPr/>
          <p:nvPr/>
        </p:nvSpPr>
        <p:spPr>
          <a:xfrm>
            <a:off x="6095998" y="3536387"/>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Arrow: Right 11">
            <a:extLst>
              <a:ext uri="{FF2B5EF4-FFF2-40B4-BE49-F238E27FC236}">
                <a16:creationId xmlns="" xmlns:a16="http://schemas.microsoft.com/office/drawing/2014/main" id="{D7FF5645-1222-441D-8FAE-DCB839213ED1}"/>
              </a:ext>
            </a:extLst>
          </p:cNvPr>
          <p:cNvSpPr/>
          <p:nvPr/>
        </p:nvSpPr>
        <p:spPr>
          <a:xfrm rot="10800000">
            <a:off x="1236654" y="3522739"/>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44427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ounded Rectangle 2">
            <a:extLst>
              <a:ext uri="{FF2B5EF4-FFF2-40B4-BE49-F238E27FC236}">
                <a16:creationId xmlns="" xmlns:a16="http://schemas.microsoft.com/office/drawing/2014/main" id="{86332F62-E47A-4850-BF2D-0F941147C6E4}"/>
              </a:ext>
            </a:extLst>
          </p:cNvPr>
          <p:cNvSpPr/>
          <p:nvPr/>
        </p:nvSpPr>
        <p:spPr>
          <a:xfrm>
            <a:off x="1145416" y="5042131"/>
            <a:ext cx="9944803" cy="1179096"/>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Which error predominates for you? </a:t>
            </a:r>
            <a:endParaRPr lang="en-US" sz="4400" dirty="0"/>
          </a:p>
        </p:txBody>
      </p:sp>
    </p:spTree>
    <p:extLst>
      <p:ext uri="{BB962C8B-B14F-4D97-AF65-F5344CB8AC3E}">
        <p14:creationId xmlns:p14="http://schemas.microsoft.com/office/powerpoint/2010/main" val="13177203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42021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 xmlns:a16="http://schemas.microsoft.com/office/drawing/2014/main" id="{70850E91-0475-4EB4-84B5-50C60B5C694A}"/>
              </a:ext>
            </a:extLst>
          </p:cNvPr>
          <p:cNvSpPr/>
          <p:nvPr/>
        </p:nvSpPr>
        <p:spPr>
          <a:xfrm rot="10800000">
            <a:off x="1114927" y="342021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C16E8975-2CAC-4940-914F-B15A9ACBA458}"/>
              </a:ext>
            </a:extLst>
          </p:cNvPr>
          <p:cNvSpPr/>
          <p:nvPr/>
        </p:nvSpPr>
        <p:spPr>
          <a:xfrm>
            <a:off x="6095998" y="3536387"/>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Arrow: Right 11">
            <a:extLst>
              <a:ext uri="{FF2B5EF4-FFF2-40B4-BE49-F238E27FC236}">
                <a16:creationId xmlns="" xmlns:a16="http://schemas.microsoft.com/office/drawing/2014/main" id="{D7FF5645-1222-441D-8FAE-DCB839213ED1}"/>
              </a:ext>
            </a:extLst>
          </p:cNvPr>
          <p:cNvSpPr/>
          <p:nvPr/>
        </p:nvSpPr>
        <p:spPr>
          <a:xfrm rot="10800000">
            <a:off x="1236654" y="3522739"/>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44427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ounded Rectangle 2">
            <a:extLst>
              <a:ext uri="{FF2B5EF4-FFF2-40B4-BE49-F238E27FC236}">
                <a16:creationId xmlns="" xmlns:a16="http://schemas.microsoft.com/office/drawing/2014/main" id="{86332F62-E47A-4850-BF2D-0F941147C6E4}"/>
              </a:ext>
            </a:extLst>
          </p:cNvPr>
          <p:cNvSpPr/>
          <p:nvPr/>
        </p:nvSpPr>
        <p:spPr>
          <a:xfrm>
            <a:off x="219451" y="4937760"/>
            <a:ext cx="11722603" cy="154816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Our goal then, should be to cultivate a balanced view of Jesus</a:t>
            </a:r>
            <a:endParaRPr lang="en-US" sz="4400" dirty="0"/>
          </a:p>
        </p:txBody>
      </p:sp>
    </p:spTree>
    <p:extLst>
      <p:ext uri="{BB962C8B-B14F-4D97-AF65-F5344CB8AC3E}">
        <p14:creationId xmlns:p14="http://schemas.microsoft.com/office/powerpoint/2010/main" val="42178069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42021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 xmlns:a16="http://schemas.microsoft.com/office/drawing/2014/main" id="{70850E91-0475-4EB4-84B5-50C60B5C694A}"/>
              </a:ext>
            </a:extLst>
          </p:cNvPr>
          <p:cNvSpPr/>
          <p:nvPr/>
        </p:nvSpPr>
        <p:spPr>
          <a:xfrm rot="10800000">
            <a:off x="1114927" y="342021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C16E8975-2CAC-4940-914F-B15A9ACBA458}"/>
              </a:ext>
            </a:extLst>
          </p:cNvPr>
          <p:cNvSpPr/>
          <p:nvPr/>
        </p:nvSpPr>
        <p:spPr>
          <a:xfrm>
            <a:off x="6095998" y="3536387"/>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Arrow: Right 11">
            <a:extLst>
              <a:ext uri="{FF2B5EF4-FFF2-40B4-BE49-F238E27FC236}">
                <a16:creationId xmlns="" xmlns:a16="http://schemas.microsoft.com/office/drawing/2014/main" id="{D7FF5645-1222-441D-8FAE-DCB839213ED1}"/>
              </a:ext>
            </a:extLst>
          </p:cNvPr>
          <p:cNvSpPr/>
          <p:nvPr/>
        </p:nvSpPr>
        <p:spPr>
          <a:xfrm rot="10800000">
            <a:off x="1236654" y="3522739"/>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44427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ounded Rectangle 2">
            <a:extLst>
              <a:ext uri="{FF2B5EF4-FFF2-40B4-BE49-F238E27FC236}">
                <a16:creationId xmlns="" xmlns:a16="http://schemas.microsoft.com/office/drawing/2014/main" id="{86332F62-E47A-4850-BF2D-0F941147C6E4}"/>
              </a:ext>
            </a:extLst>
          </p:cNvPr>
          <p:cNvSpPr/>
          <p:nvPr/>
        </p:nvSpPr>
        <p:spPr>
          <a:xfrm>
            <a:off x="219451" y="4937760"/>
            <a:ext cx="11722603" cy="154816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Our goal then, should be to cultivate a </a:t>
            </a:r>
            <a:r>
              <a:rPr lang="en-US" sz="4400" b="1" strike="sngStrike" dirty="0"/>
              <a:t>balanced</a:t>
            </a:r>
            <a:r>
              <a:rPr lang="en-US" sz="4400" b="1" dirty="0"/>
              <a:t> </a:t>
            </a:r>
            <a:r>
              <a:rPr lang="en-US" sz="4400" b="1" i="1" dirty="0"/>
              <a:t>FULL</a:t>
            </a:r>
            <a:r>
              <a:rPr lang="en-US" sz="4400" b="1" dirty="0"/>
              <a:t> view of Jesus</a:t>
            </a:r>
            <a:endParaRPr lang="en-US" sz="4400" dirty="0"/>
          </a:p>
        </p:txBody>
      </p:sp>
    </p:spTree>
    <p:extLst>
      <p:ext uri="{BB962C8B-B14F-4D97-AF65-F5344CB8AC3E}">
        <p14:creationId xmlns:p14="http://schemas.microsoft.com/office/powerpoint/2010/main" val="19794176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42021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 xmlns:a16="http://schemas.microsoft.com/office/drawing/2014/main" id="{70850E91-0475-4EB4-84B5-50C60B5C694A}"/>
              </a:ext>
            </a:extLst>
          </p:cNvPr>
          <p:cNvSpPr/>
          <p:nvPr/>
        </p:nvSpPr>
        <p:spPr>
          <a:xfrm rot="10800000">
            <a:off x="1114927" y="342021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C16E8975-2CAC-4940-914F-B15A9ACBA458}"/>
              </a:ext>
            </a:extLst>
          </p:cNvPr>
          <p:cNvSpPr/>
          <p:nvPr/>
        </p:nvSpPr>
        <p:spPr>
          <a:xfrm>
            <a:off x="6095998" y="3536387"/>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Arrow: Right 11">
            <a:extLst>
              <a:ext uri="{FF2B5EF4-FFF2-40B4-BE49-F238E27FC236}">
                <a16:creationId xmlns="" xmlns:a16="http://schemas.microsoft.com/office/drawing/2014/main" id="{D7FF5645-1222-441D-8FAE-DCB839213ED1}"/>
              </a:ext>
            </a:extLst>
          </p:cNvPr>
          <p:cNvSpPr/>
          <p:nvPr/>
        </p:nvSpPr>
        <p:spPr>
          <a:xfrm rot="10800000">
            <a:off x="3163824" y="3522739"/>
            <a:ext cx="2953993"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44427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ounded Rectangle 2">
            <a:extLst>
              <a:ext uri="{FF2B5EF4-FFF2-40B4-BE49-F238E27FC236}">
                <a16:creationId xmlns="" xmlns:a16="http://schemas.microsoft.com/office/drawing/2014/main" id="{86332F62-E47A-4850-BF2D-0F941147C6E4}"/>
              </a:ext>
            </a:extLst>
          </p:cNvPr>
          <p:cNvSpPr/>
          <p:nvPr/>
        </p:nvSpPr>
        <p:spPr>
          <a:xfrm>
            <a:off x="219451" y="4937760"/>
            <a:ext cx="11722603" cy="154816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Our goal then, should be to cultivate a </a:t>
            </a:r>
            <a:r>
              <a:rPr lang="en-US" sz="4400" b="1" strike="sngStrike" dirty="0"/>
              <a:t>balanced</a:t>
            </a:r>
            <a:r>
              <a:rPr lang="en-US" sz="4400" b="1" dirty="0"/>
              <a:t> </a:t>
            </a:r>
            <a:r>
              <a:rPr lang="en-US" sz="4400" b="1" i="1" dirty="0"/>
              <a:t>FULL</a:t>
            </a:r>
            <a:r>
              <a:rPr lang="en-US" sz="4400" b="1" dirty="0"/>
              <a:t> view of Jesus</a:t>
            </a:r>
            <a:endParaRPr lang="en-US" sz="4400" dirty="0"/>
          </a:p>
        </p:txBody>
      </p:sp>
    </p:spTree>
    <p:extLst>
      <p:ext uri="{BB962C8B-B14F-4D97-AF65-F5344CB8AC3E}">
        <p14:creationId xmlns:p14="http://schemas.microsoft.com/office/powerpoint/2010/main" val="23694650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42021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 xmlns:a16="http://schemas.microsoft.com/office/drawing/2014/main" id="{70850E91-0475-4EB4-84B5-50C60B5C694A}"/>
              </a:ext>
            </a:extLst>
          </p:cNvPr>
          <p:cNvSpPr/>
          <p:nvPr/>
        </p:nvSpPr>
        <p:spPr>
          <a:xfrm rot="10800000">
            <a:off x="1114927" y="342021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C16E8975-2CAC-4940-914F-B15A9ACBA458}"/>
              </a:ext>
            </a:extLst>
          </p:cNvPr>
          <p:cNvSpPr/>
          <p:nvPr/>
        </p:nvSpPr>
        <p:spPr>
          <a:xfrm>
            <a:off x="6095998" y="3524355"/>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Arrow: Right 11">
            <a:extLst>
              <a:ext uri="{FF2B5EF4-FFF2-40B4-BE49-F238E27FC236}">
                <a16:creationId xmlns="" xmlns:a16="http://schemas.microsoft.com/office/drawing/2014/main" id="{D7FF5645-1222-441D-8FAE-DCB839213ED1}"/>
              </a:ext>
            </a:extLst>
          </p:cNvPr>
          <p:cNvSpPr/>
          <p:nvPr/>
        </p:nvSpPr>
        <p:spPr>
          <a:xfrm rot="10800000">
            <a:off x="1236654" y="3522739"/>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
            <a:extLst>
              <a:ext uri="{FF2B5EF4-FFF2-40B4-BE49-F238E27FC236}">
                <a16:creationId xmlns="" xmlns:a16="http://schemas.microsoft.com/office/drawing/2014/main" id="{86332F62-E47A-4850-BF2D-0F941147C6E4}"/>
              </a:ext>
            </a:extLst>
          </p:cNvPr>
          <p:cNvSpPr/>
          <p:nvPr/>
        </p:nvSpPr>
        <p:spPr>
          <a:xfrm>
            <a:off x="219451" y="4937760"/>
            <a:ext cx="11722603" cy="154816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Our goal then, should be to cultivate a </a:t>
            </a:r>
            <a:r>
              <a:rPr lang="en-US" sz="4400" b="1" strike="sngStrike" dirty="0"/>
              <a:t>balanced</a:t>
            </a:r>
            <a:r>
              <a:rPr lang="en-US" sz="4400" b="1" dirty="0"/>
              <a:t> </a:t>
            </a:r>
            <a:r>
              <a:rPr lang="en-US" sz="4400" b="1" i="1" dirty="0"/>
              <a:t>FULL</a:t>
            </a:r>
            <a:r>
              <a:rPr lang="en-US" sz="4400" b="1" dirty="0"/>
              <a:t> view of Jesus</a:t>
            </a:r>
            <a:endParaRPr lang="en-US" sz="4400" dirty="0"/>
          </a:p>
        </p:txBody>
      </p:sp>
      <p:sp>
        <p:nvSpPr>
          <p:cNvPr id="2" name="Rectangle 1">
            <a:extLst>
              <a:ext uri="{FF2B5EF4-FFF2-40B4-BE49-F238E27FC236}">
                <a16:creationId xmlns="" xmlns:a16="http://schemas.microsoft.com/office/drawing/2014/main" id="{9D6C63FC-C943-49DE-B41A-3C14186E25C7}"/>
              </a:ext>
            </a:extLst>
          </p:cNvPr>
          <p:cNvSpPr/>
          <p:nvPr/>
        </p:nvSpPr>
        <p:spPr>
          <a:xfrm>
            <a:off x="4229100" y="3810000"/>
            <a:ext cx="3695700" cy="400050"/>
          </a:xfrm>
          <a:prstGeom prst="rect">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44427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66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Middle Eastern wars hit Moldovan lamb export sales">
            <a:extLst>
              <a:ext uri="{FF2B5EF4-FFF2-40B4-BE49-F238E27FC236}">
                <a16:creationId xmlns="" xmlns:a16="http://schemas.microsoft.com/office/drawing/2014/main" id="{36800175-441D-4E84-AB1E-076E9D68C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a:stretch/>
        </p:blipFill>
        <p:spPr bwMode="auto">
          <a:xfrm>
            <a:off x="0" y="21180"/>
            <a:ext cx="6096000" cy="45810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n Africa Vacation Inspired by The Lion King | Goway Travel">
            <a:extLst>
              <a:ext uri="{FF2B5EF4-FFF2-40B4-BE49-F238E27FC236}">
                <a16:creationId xmlns="" xmlns:a16="http://schemas.microsoft.com/office/drawing/2014/main" id="{C924A1F8-D7D4-4B7D-809D-65D4C2DAC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883"/>
            <a:ext cx="6096000" cy="458105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2">
            <a:extLst>
              <a:ext uri="{FF2B5EF4-FFF2-40B4-BE49-F238E27FC236}">
                <a16:creationId xmlns="" xmlns:a16="http://schemas.microsoft.com/office/drawing/2014/main" id="{62490D1C-076C-4E52-8C2A-98E57EFF16FB}"/>
              </a:ext>
            </a:extLst>
          </p:cNvPr>
          <p:cNvSpPr/>
          <p:nvPr/>
        </p:nvSpPr>
        <p:spPr>
          <a:xfrm>
            <a:off x="6095998" y="-8513"/>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transcendent </a:t>
            </a:r>
          </a:p>
        </p:txBody>
      </p:sp>
      <p:sp>
        <p:nvSpPr>
          <p:cNvPr id="15" name="Arrow: Right 14">
            <a:extLst>
              <a:ext uri="{FF2B5EF4-FFF2-40B4-BE49-F238E27FC236}">
                <a16:creationId xmlns="" xmlns:a16="http://schemas.microsoft.com/office/drawing/2014/main" id="{AD5964A4-EC57-4AA7-9298-3993C225E1B8}"/>
              </a:ext>
            </a:extLst>
          </p:cNvPr>
          <p:cNvSpPr/>
          <p:nvPr/>
        </p:nvSpPr>
        <p:spPr>
          <a:xfrm>
            <a:off x="6096000" y="3420210"/>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 xmlns:a16="http://schemas.microsoft.com/office/drawing/2014/main" id="{70850E91-0475-4EB4-84B5-50C60B5C694A}"/>
              </a:ext>
            </a:extLst>
          </p:cNvPr>
          <p:cNvSpPr/>
          <p:nvPr/>
        </p:nvSpPr>
        <p:spPr>
          <a:xfrm rot="10800000">
            <a:off x="1114927" y="3420212"/>
            <a:ext cx="4981073" cy="117909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 xmlns:a16="http://schemas.microsoft.com/office/drawing/2014/main" id="{C16E8975-2CAC-4940-914F-B15A9ACBA458}"/>
              </a:ext>
            </a:extLst>
          </p:cNvPr>
          <p:cNvSpPr/>
          <p:nvPr/>
        </p:nvSpPr>
        <p:spPr>
          <a:xfrm>
            <a:off x="6095998" y="3517337"/>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 xmlns:a16="http://schemas.microsoft.com/office/drawing/2014/main" id="{6B4F4DC7-247A-46D3-8FCE-592D19DBCA2D}"/>
              </a:ext>
            </a:extLst>
          </p:cNvPr>
          <p:cNvSpPr/>
          <p:nvPr/>
        </p:nvSpPr>
        <p:spPr>
          <a:xfrm>
            <a:off x="0" y="13824"/>
            <a:ext cx="6096001" cy="772908"/>
          </a:xfrm>
          <a:prstGeom prst="roundRect">
            <a:avLst>
              <a:gd name="adj" fmla="val 0"/>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is immanent  </a:t>
            </a:r>
          </a:p>
        </p:txBody>
      </p:sp>
      <p:sp>
        <p:nvSpPr>
          <p:cNvPr id="12" name="Arrow: Right 11">
            <a:extLst>
              <a:ext uri="{FF2B5EF4-FFF2-40B4-BE49-F238E27FC236}">
                <a16:creationId xmlns="" xmlns:a16="http://schemas.microsoft.com/office/drawing/2014/main" id="{D7FF5645-1222-441D-8FAE-DCB839213ED1}"/>
              </a:ext>
            </a:extLst>
          </p:cNvPr>
          <p:cNvSpPr/>
          <p:nvPr/>
        </p:nvSpPr>
        <p:spPr>
          <a:xfrm rot="10800000">
            <a:off x="1236654" y="3522739"/>
            <a:ext cx="4881164" cy="974036"/>
          </a:xfrm>
          <a:prstGeom prst="rightArrow">
            <a:avLst>
              <a:gd name="adj1" fmla="val 45469"/>
              <a:gd name="adj2" fmla="val 43055"/>
            </a:avLst>
          </a:prstGeom>
          <a:solidFill>
            <a:srgbClr val="5B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 xmlns:a16="http://schemas.microsoft.com/office/drawing/2014/main" id="{41F27D32-27E2-49CF-9ED1-C04A668A166E}"/>
              </a:ext>
            </a:extLst>
          </p:cNvPr>
          <p:cNvCxnSpPr>
            <a:cxnSpLocks/>
          </p:cNvCxnSpPr>
          <p:nvPr/>
        </p:nvCxnSpPr>
        <p:spPr>
          <a:xfrm>
            <a:off x="6096000" y="3444271"/>
            <a:ext cx="0" cy="1179094"/>
          </a:xfrm>
          <a:prstGeom prst="line">
            <a:avLst/>
          </a:prstGeom>
          <a:ln w="1079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ounded Rectangle 2">
            <a:extLst>
              <a:ext uri="{FF2B5EF4-FFF2-40B4-BE49-F238E27FC236}">
                <a16:creationId xmlns="" xmlns:a16="http://schemas.microsoft.com/office/drawing/2014/main" id="{86332F62-E47A-4850-BF2D-0F941147C6E4}"/>
              </a:ext>
            </a:extLst>
          </p:cNvPr>
          <p:cNvSpPr/>
          <p:nvPr/>
        </p:nvSpPr>
        <p:spPr>
          <a:xfrm>
            <a:off x="219451" y="4937760"/>
            <a:ext cx="11722603" cy="154816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will benefit greatly from having an accurate view of Jesus: </a:t>
            </a:r>
            <a:r>
              <a:rPr lang="en-US" sz="4000" b="1" i="1" dirty="0"/>
              <a:t>fully</a:t>
            </a:r>
            <a:r>
              <a:rPr lang="en-US" sz="4000" b="1" dirty="0"/>
              <a:t> transcendent and </a:t>
            </a:r>
            <a:r>
              <a:rPr lang="en-US" sz="4000" b="1" i="1" dirty="0"/>
              <a:t>fully</a:t>
            </a:r>
            <a:r>
              <a:rPr lang="en-US" sz="4000" b="1" dirty="0"/>
              <a:t> immanent</a:t>
            </a:r>
            <a:endParaRPr lang="en-US" sz="4000" dirty="0"/>
          </a:p>
        </p:txBody>
      </p:sp>
    </p:spTree>
    <p:extLst>
      <p:ext uri="{BB962C8B-B14F-4D97-AF65-F5344CB8AC3E}">
        <p14:creationId xmlns:p14="http://schemas.microsoft.com/office/powerpoint/2010/main" val="10146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10ECA0BE-B18C-484F-BB13-2FC1DC6BB950}"/>
              </a:ext>
            </a:extLst>
          </p:cNvPr>
          <p:cNvSpPr/>
          <p:nvPr/>
        </p:nvSpPr>
        <p:spPr>
          <a:xfrm>
            <a:off x="124973" y="3254335"/>
            <a:ext cx="11817080" cy="2099308"/>
          </a:xfrm>
          <a:prstGeom prst="rect">
            <a:avLst/>
          </a:prstGeom>
          <a:solidFill>
            <a:srgbClr val="5BB4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72B8E8F8-C380-4997-BEE2-2A204F0B26A4}"/>
              </a:ext>
            </a:extLst>
          </p:cNvPr>
          <p:cNvSpPr/>
          <p:nvPr/>
        </p:nvSpPr>
        <p:spPr>
          <a:xfrm>
            <a:off x="124974" y="1049277"/>
            <a:ext cx="11817080" cy="2099308"/>
          </a:xfrm>
          <a:prstGeom prst="rect">
            <a:avLst/>
          </a:prstGeom>
          <a:solidFill>
            <a:srgbClr val="5BB4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 xmlns:a16="http://schemas.microsoft.com/office/drawing/2014/main" id="{CF530714-2BE3-4C5C-8A24-0F54BE45A1C4}"/>
              </a:ext>
            </a:extLst>
          </p:cNvPr>
          <p:cNvSpPr/>
          <p:nvPr/>
        </p:nvSpPr>
        <p:spPr>
          <a:xfrm>
            <a:off x="219450" y="-35052"/>
            <a:ext cx="11722603" cy="12318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When I approach God . . .</a:t>
            </a:r>
            <a:endParaRPr lang="en-US" sz="6000" dirty="0"/>
          </a:p>
        </p:txBody>
      </p:sp>
      <p:sp>
        <p:nvSpPr>
          <p:cNvPr id="20" name="Rounded Rectangle 2">
            <a:extLst>
              <a:ext uri="{FF2B5EF4-FFF2-40B4-BE49-F238E27FC236}">
                <a16:creationId xmlns="" xmlns:a16="http://schemas.microsoft.com/office/drawing/2014/main" id="{8E6A39F1-4A52-48DD-98EF-C1733A87FE28}"/>
              </a:ext>
            </a:extLst>
          </p:cNvPr>
          <p:cNvSpPr/>
          <p:nvPr/>
        </p:nvSpPr>
        <p:spPr>
          <a:xfrm>
            <a:off x="237739" y="1123658"/>
            <a:ext cx="6236214" cy="718851"/>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Because of His immanence: </a:t>
            </a:r>
            <a:endParaRPr lang="en-US" sz="4000" dirty="0"/>
          </a:p>
        </p:txBody>
      </p:sp>
      <p:sp>
        <p:nvSpPr>
          <p:cNvPr id="6" name="Rounded Rectangle 2">
            <a:extLst>
              <a:ext uri="{FF2B5EF4-FFF2-40B4-BE49-F238E27FC236}">
                <a16:creationId xmlns="" xmlns:a16="http://schemas.microsoft.com/office/drawing/2014/main" id="{3CA102F4-660C-4EA3-B574-EAD8996430A0}"/>
              </a:ext>
            </a:extLst>
          </p:cNvPr>
          <p:cNvSpPr/>
          <p:nvPr/>
        </p:nvSpPr>
        <p:spPr>
          <a:xfrm>
            <a:off x="204202" y="3330643"/>
            <a:ext cx="7082847" cy="794825"/>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Because of His transcendence: </a:t>
            </a:r>
            <a:endParaRPr lang="en-US" sz="4000" dirty="0"/>
          </a:p>
        </p:txBody>
      </p:sp>
      <p:sp>
        <p:nvSpPr>
          <p:cNvPr id="7" name="Rounded Rectangle 2">
            <a:extLst>
              <a:ext uri="{FF2B5EF4-FFF2-40B4-BE49-F238E27FC236}">
                <a16:creationId xmlns="" xmlns:a16="http://schemas.microsoft.com/office/drawing/2014/main" id="{6617494B-583B-467C-9BF9-EF938953D96A}"/>
              </a:ext>
            </a:extLst>
          </p:cNvPr>
          <p:cNvSpPr/>
          <p:nvPr/>
        </p:nvSpPr>
        <p:spPr>
          <a:xfrm>
            <a:off x="124972" y="2129518"/>
            <a:ext cx="11817080" cy="79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I can come to Him personally anytime, </a:t>
            </a:r>
          </a:p>
          <a:p>
            <a:pPr algn="ctr"/>
            <a:r>
              <a:rPr lang="en-US" sz="4000" b="1" i="1" dirty="0"/>
              <a:t>anywhere, and tell him anything</a:t>
            </a:r>
            <a:endParaRPr lang="en-US" sz="4000" i="1" dirty="0"/>
          </a:p>
        </p:txBody>
      </p:sp>
      <p:sp>
        <p:nvSpPr>
          <p:cNvPr id="8" name="Rounded Rectangle 2">
            <a:extLst>
              <a:ext uri="{FF2B5EF4-FFF2-40B4-BE49-F238E27FC236}">
                <a16:creationId xmlns="" xmlns:a16="http://schemas.microsoft.com/office/drawing/2014/main" id="{31ECA581-D8F6-450E-9AD0-38A2024807F6}"/>
              </a:ext>
            </a:extLst>
          </p:cNvPr>
          <p:cNvSpPr/>
          <p:nvPr/>
        </p:nvSpPr>
        <p:spPr>
          <a:xfrm>
            <a:off x="124973" y="4316800"/>
            <a:ext cx="11817080" cy="79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The one I come to sits on the throne!</a:t>
            </a:r>
            <a:endParaRPr lang="en-US" sz="4000" i="1" dirty="0"/>
          </a:p>
        </p:txBody>
      </p:sp>
      <p:sp>
        <p:nvSpPr>
          <p:cNvPr id="11" name="Rectangle 10">
            <a:extLst>
              <a:ext uri="{FF2B5EF4-FFF2-40B4-BE49-F238E27FC236}">
                <a16:creationId xmlns="" xmlns:a16="http://schemas.microsoft.com/office/drawing/2014/main" id="{EC2F024D-6939-464D-A15F-49CF8E8E8232}"/>
              </a:ext>
            </a:extLst>
          </p:cNvPr>
          <p:cNvSpPr/>
          <p:nvPr/>
        </p:nvSpPr>
        <p:spPr>
          <a:xfrm>
            <a:off x="0" y="5593321"/>
            <a:ext cx="12191999" cy="1067126"/>
          </a:xfrm>
          <a:prstGeom prst="rect">
            <a:avLst/>
          </a:prstGeom>
          <a:solidFill>
            <a:schemeClr val="accent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t>Hebrews 4:16</a:t>
            </a:r>
            <a:r>
              <a:rPr lang="en-US" sz="3100" b="1" dirty="0"/>
              <a:t> </a:t>
            </a:r>
            <a:r>
              <a:rPr lang="en-US" sz="3100" b="1" baseline="30000" dirty="0"/>
              <a:t> </a:t>
            </a:r>
            <a:r>
              <a:rPr lang="en-US" sz="3100" dirty="0"/>
              <a:t>Therefore let us draw near with confidence to the throne of grace, so that we may receive mercy and find grace to help in time of need.  </a:t>
            </a:r>
          </a:p>
        </p:txBody>
      </p:sp>
    </p:spTree>
    <p:extLst>
      <p:ext uri="{BB962C8B-B14F-4D97-AF65-F5344CB8AC3E}">
        <p14:creationId xmlns:p14="http://schemas.microsoft.com/office/powerpoint/2010/main" val="14792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7" grpId="0"/>
      <p:bldP spid="20" grpId="0" animBg="1"/>
      <p:bldP spid="6" grpId="0" animBg="1"/>
      <p:bldP spid="7" grpId="0"/>
      <p:bldP spid="8" grpId="0"/>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10ECA0BE-B18C-484F-BB13-2FC1DC6BB950}"/>
              </a:ext>
            </a:extLst>
          </p:cNvPr>
          <p:cNvSpPr/>
          <p:nvPr/>
        </p:nvSpPr>
        <p:spPr>
          <a:xfrm>
            <a:off x="124973" y="3254335"/>
            <a:ext cx="11817080" cy="2099308"/>
          </a:xfrm>
          <a:prstGeom prst="rect">
            <a:avLst/>
          </a:prstGeom>
          <a:solidFill>
            <a:srgbClr val="5BB4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72B8E8F8-C380-4997-BEE2-2A204F0B26A4}"/>
              </a:ext>
            </a:extLst>
          </p:cNvPr>
          <p:cNvSpPr/>
          <p:nvPr/>
        </p:nvSpPr>
        <p:spPr>
          <a:xfrm>
            <a:off x="124974" y="1049277"/>
            <a:ext cx="11817080" cy="2099308"/>
          </a:xfrm>
          <a:prstGeom prst="rect">
            <a:avLst/>
          </a:prstGeom>
          <a:solidFill>
            <a:srgbClr val="5BB4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 xmlns:a16="http://schemas.microsoft.com/office/drawing/2014/main" id="{CF530714-2BE3-4C5C-8A24-0F54BE45A1C4}"/>
              </a:ext>
            </a:extLst>
          </p:cNvPr>
          <p:cNvSpPr/>
          <p:nvPr/>
        </p:nvSpPr>
        <p:spPr>
          <a:xfrm>
            <a:off x="219450" y="-35052"/>
            <a:ext cx="11722603" cy="12318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When I approach God . . .</a:t>
            </a:r>
            <a:endParaRPr lang="en-US" sz="6000" dirty="0"/>
          </a:p>
        </p:txBody>
      </p:sp>
      <p:sp>
        <p:nvSpPr>
          <p:cNvPr id="20" name="Rounded Rectangle 2">
            <a:extLst>
              <a:ext uri="{FF2B5EF4-FFF2-40B4-BE49-F238E27FC236}">
                <a16:creationId xmlns="" xmlns:a16="http://schemas.microsoft.com/office/drawing/2014/main" id="{8E6A39F1-4A52-48DD-98EF-C1733A87FE28}"/>
              </a:ext>
            </a:extLst>
          </p:cNvPr>
          <p:cNvSpPr/>
          <p:nvPr/>
        </p:nvSpPr>
        <p:spPr>
          <a:xfrm>
            <a:off x="237739" y="1123658"/>
            <a:ext cx="6236214" cy="718851"/>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Because of His immanence: </a:t>
            </a:r>
            <a:endParaRPr lang="en-US" sz="4000" dirty="0"/>
          </a:p>
        </p:txBody>
      </p:sp>
      <p:sp>
        <p:nvSpPr>
          <p:cNvPr id="6" name="Rounded Rectangle 2">
            <a:extLst>
              <a:ext uri="{FF2B5EF4-FFF2-40B4-BE49-F238E27FC236}">
                <a16:creationId xmlns="" xmlns:a16="http://schemas.microsoft.com/office/drawing/2014/main" id="{3CA102F4-660C-4EA3-B574-EAD8996430A0}"/>
              </a:ext>
            </a:extLst>
          </p:cNvPr>
          <p:cNvSpPr/>
          <p:nvPr/>
        </p:nvSpPr>
        <p:spPr>
          <a:xfrm>
            <a:off x="204202" y="3330643"/>
            <a:ext cx="7082847" cy="794825"/>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Because of His transcendence: </a:t>
            </a:r>
            <a:endParaRPr lang="en-US" sz="4000" dirty="0"/>
          </a:p>
        </p:txBody>
      </p:sp>
      <p:sp>
        <p:nvSpPr>
          <p:cNvPr id="7" name="Rounded Rectangle 2">
            <a:extLst>
              <a:ext uri="{FF2B5EF4-FFF2-40B4-BE49-F238E27FC236}">
                <a16:creationId xmlns="" xmlns:a16="http://schemas.microsoft.com/office/drawing/2014/main" id="{6617494B-583B-467C-9BF9-EF938953D96A}"/>
              </a:ext>
            </a:extLst>
          </p:cNvPr>
          <p:cNvSpPr/>
          <p:nvPr/>
        </p:nvSpPr>
        <p:spPr>
          <a:xfrm>
            <a:off x="124972" y="2129518"/>
            <a:ext cx="11817080" cy="79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I can come to Him personally anytime, </a:t>
            </a:r>
          </a:p>
          <a:p>
            <a:pPr algn="ctr"/>
            <a:r>
              <a:rPr lang="en-US" sz="4000" b="1" i="1" dirty="0"/>
              <a:t>anywhere, and tell him anything</a:t>
            </a:r>
            <a:endParaRPr lang="en-US" sz="4000" i="1" dirty="0"/>
          </a:p>
        </p:txBody>
      </p:sp>
      <p:sp>
        <p:nvSpPr>
          <p:cNvPr id="8" name="Rounded Rectangle 2">
            <a:extLst>
              <a:ext uri="{FF2B5EF4-FFF2-40B4-BE49-F238E27FC236}">
                <a16:creationId xmlns="" xmlns:a16="http://schemas.microsoft.com/office/drawing/2014/main" id="{31ECA581-D8F6-450E-9AD0-38A2024807F6}"/>
              </a:ext>
            </a:extLst>
          </p:cNvPr>
          <p:cNvSpPr/>
          <p:nvPr/>
        </p:nvSpPr>
        <p:spPr>
          <a:xfrm>
            <a:off x="124973" y="4316800"/>
            <a:ext cx="11817080" cy="79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The one I come to sits on the throne!</a:t>
            </a:r>
            <a:endParaRPr lang="en-US" sz="4000" i="1" dirty="0"/>
          </a:p>
        </p:txBody>
      </p:sp>
      <p:sp>
        <p:nvSpPr>
          <p:cNvPr id="9" name="Rounded Rectangle 2">
            <a:extLst>
              <a:ext uri="{FF2B5EF4-FFF2-40B4-BE49-F238E27FC236}">
                <a16:creationId xmlns="" xmlns:a16="http://schemas.microsoft.com/office/drawing/2014/main" id="{FF566546-7670-4BFD-83E9-D8F197C5EB84}"/>
              </a:ext>
            </a:extLst>
          </p:cNvPr>
          <p:cNvSpPr/>
          <p:nvPr/>
        </p:nvSpPr>
        <p:spPr>
          <a:xfrm>
            <a:off x="124973" y="5422756"/>
            <a:ext cx="11942053" cy="123186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t>I have a standing invitation before throne of the most high God, who is always delighted to see me and interested in my life!</a:t>
            </a:r>
            <a:endParaRPr lang="en-US" sz="3400" dirty="0"/>
          </a:p>
        </p:txBody>
      </p:sp>
    </p:spTree>
    <p:extLst>
      <p:ext uri="{BB962C8B-B14F-4D97-AF65-F5344CB8AC3E}">
        <p14:creationId xmlns:p14="http://schemas.microsoft.com/office/powerpoint/2010/main" val="105043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www.bibleplaces.com/wp-content/uploads/2021/01/Patmos-beach-near-Psili-Ammos-tb061706542.jpg">
            <a:extLst>
              <a:ext uri="{FF2B5EF4-FFF2-40B4-BE49-F238E27FC236}">
                <a16:creationId xmlns="" xmlns:a16="http://schemas.microsoft.com/office/drawing/2014/main" id="{67CA4EE0-841D-48BE-93E8-A5AB3132BA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9520D088-9E30-4EA8-963B-8F526F011A36}"/>
              </a:ext>
            </a:extLst>
          </p:cNvPr>
          <p:cNvSpPr/>
          <p:nvPr/>
        </p:nvSpPr>
        <p:spPr>
          <a:xfrm>
            <a:off x="0" y="4307304"/>
            <a:ext cx="12192000" cy="255069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10 </a:t>
            </a:r>
            <a:r>
              <a:rPr lang="en-US" sz="3200" dirty="0">
                <a:solidFill>
                  <a:schemeClr val="tx1"/>
                </a:solidFill>
              </a:rPr>
              <a:t>I was </a:t>
            </a:r>
            <a:r>
              <a:rPr lang="en-US" sz="3200" baseline="30000" dirty="0">
                <a:solidFill>
                  <a:schemeClr val="tx1"/>
                </a:solidFill>
              </a:rPr>
              <a:t> </a:t>
            </a:r>
            <a:r>
              <a:rPr lang="en-US" sz="3200" dirty="0">
                <a:solidFill>
                  <a:schemeClr val="tx1"/>
                </a:solidFill>
              </a:rPr>
              <a:t>in the Spirit on the Lord’s day, and I heard behind me a loud voice like the sound of a trumpet, </a:t>
            </a:r>
            <a:r>
              <a:rPr lang="en-US" sz="3200" b="1" baseline="30000" dirty="0">
                <a:solidFill>
                  <a:schemeClr val="tx1"/>
                </a:solidFill>
              </a:rPr>
              <a:t>11 </a:t>
            </a:r>
            <a:r>
              <a:rPr lang="en-US" sz="3200" dirty="0">
                <a:solidFill>
                  <a:schemeClr val="tx1"/>
                </a:solidFill>
              </a:rPr>
              <a:t>saying, “Write in a book what you see, and send it to the seven churches: to Ephesus and to Smyrna and to Pergamum and to Thyatira and to Sardis and to Philadelphia and to Laodicea.”</a:t>
            </a:r>
          </a:p>
          <a:p>
            <a:endParaRPr lang="en-US" sz="3600" dirty="0"/>
          </a:p>
        </p:txBody>
      </p:sp>
      <p:sp>
        <p:nvSpPr>
          <p:cNvPr id="5" name="TextBox 4">
            <a:extLst>
              <a:ext uri="{FF2B5EF4-FFF2-40B4-BE49-F238E27FC236}">
                <a16:creationId xmlns="" xmlns:a16="http://schemas.microsoft.com/office/drawing/2014/main" id="{9C42ADCA-4B9F-4ECE-920F-358789D33753}"/>
              </a:ext>
            </a:extLst>
          </p:cNvPr>
          <p:cNvSpPr txBox="1"/>
          <p:nvPr/>
        </p:nvSpPr>
        <p:spPr>
          <a:xfrm>
            <a:off x="128338" y="361922"/>
            <a:ext cx="1206366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  Jesus One on One: Jesus and John</a:t>
            </a:r>
            <a:endParaRPr lang="en-US" sz="6000" dirty="0">
              <a:solidFill>
                <a:srgbClr val="03272D"/>
              </a:solidFill>
            </a:endParaRPr>
          </a:p>
        </p:txBody>
      </p:sp>
    </p:spTree>
    <p:extLst>
      <p:ext uri="{BB962C8B-B14F-4D97-AF65-F5344CB8AC3E}">
        <p14:creationId xmlns:p14="http://schemas.microsoft.com/office/powerpoint/2010/main" val="25707030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10ECA0BE-B18C-484F-BB13-2FC1DC6BB950}"/>
              </a:ext>
            </a:extLst>
          </p:cNvPr>
          <p:cNvSpPr/>
          <p:nvPr/>
        </p:nvSpPr>
        <p:spPr>
          <a:xfrm>
            <a:off x="124973" y="3254335"/>
            <a:ext cx="11817080" cy="2099308"/>
          </a:xfrm>
          <a:prstGeom prst="rect">
            <a:avLst/>
          </a:prstGeom>
          <a:solidFill>
            <a:srgbClr val="5BB4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72B8E8F8-C380-4997-BEE2-2A204F0B26A4}"/>
              </a:ext>
            </a:extLst>
          </p:cNvPr>
          <p:cNvSpPr/>
          <p:nvPr/>
        </p:nvSpPr>
        <p:spPr>
          <a:xfrm>
            <a:off x="124974" y="1049277"/>
            <a:ext cx="11817080" cy="2099308"/>
          </a:xfrm>
          <a:prstGeom prst="rect">
            <a:avLst/>
          </a:prstGeom>
          <a:solidFill>
            <a:srgbClr val="5BB4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 xmlns:a16="http://schemas.microsoft.com/office/drawing/2014/main" id="{CF530714-2BE3-4C5C-8A24-0F54BE45A1C4}"/>
              </a:ext>
            </a:extLst>
          </p:cNvPr>
          <p:cNvSpPr/>
          <p:nvPr/>
        </p:nvSpPr>
        <p:spPr>
          <a:xfrm>
            <a:off x="219450" y="-35052"/>
            <a:ext cx="11722603" cy="12318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When I pray . . . </a:t>
            </a:r>
            <a:endParaRPr lang="en-US" sz="6000" dirty="0"/>
          </a:p>
        </p:txBody>
      </p:sp>
      <p:sp>
        <p:nvSpPr>
          <p:cNvPr id="20" name="Rounded Rectangle 2">
            <a:extLst>
              <a:ext uri="{FF2B5EF4-FFF2-40B4-BE49-F238E27FC236}">
                <a16:creationId xmlns="" xmlns:a16="http://schemas.microsoft.com/office/drawing/2014/main" id="{8E6A39F1-4A52-48DD-98EF-C1733A87FE28}"/>
              </a:ext>
            </a:extLst>
          </p:cNvPr>
          <p:cNvSpPr/>
          <p:nvPr/>
        </p:nvSpPr>
        <p:spPr>
          <a:xfrm>
            <a:off x="237739" y="1123658"/>
            <a:ext cx="6236214" cy="718851"/>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Because of His immanence: </a:t>
            </a:r>
            <a:endParaRPr lang="en-US" sz="4000" dirty="0"/>
          </a:p>
        </p:txBody>
      </p:sp>
      <p:sp>
        <p:nvSpPr>
          <p:cNvPr id="6" name="Rounded Rectangle 2">
            <a:extLst>
              <a:ext uri="{FF2B5EF4-FFF2-40B4-BE49-F238E27FC236}">
                <a16:creationId xmlns="" xmlns:a16="http://schemas.microsoft.com/office/drawing/2014/main" id="{3CA102F4-660C-4EA3-B574-EAD8996430A0}"/>
              </a:ext>
            </a:extLst>
          </p:cNvPr>
          <p:cNvSpPr/>
          <p:nvPr/>
        </p:nvSpPr>
        <p:spPr>
          <a:xfrm>
            <a:off x="204202" y="3330643"/>
            <a:ext cx="7082847" cy="794825"/>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Because of His transcendence: </a:t>
            </a:r>
            <a:endParaRPr lang="en-US" sz="4000" dirty="0"/>
          </a:p>
        </p:txBody>
      </p:sp>
      <p:sp>
        <p:nvSpPr>
          <p:cNvPr id="7" name="Rounded Rectangle 2">
            <a:extLst>
              <a:ext uri="{FF2B5EF4-FFF2-40B4-BE49-F238E27FC236}">
                <a16:creationId xmlns="" xmlns:a16="http://schemas.microsoft.com/office/drawing/2014/main" id="{6617494B-583B-467C-9BF9-EF938953D96A}"/>
              </a:ext>
            </a:extLst>
          </p:cNvPr>
          <p:cNvSpPr/>
          <p:nvPr/>
        </p:nvSpPr>
        <p:spPr>
          <a:xfrm>
            <a:off x="124972" y="2129518"/>
            <a:ext cx="11817080" cy="79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I can be confident the one I’m speaking to listens, cares, and intercedes for me</a:t>
            </a:r>
            <a:endParaRPr lang="en-US" sz="4000" i="1" dirty="0"/>
          </a:p>
        </p:txBody>
      </p:sp>
      <p:sp>
        <p:nvSpPr>
          <p:cNvPr id="8" name="Rounded Rectangle 2">
            <a:extLst>
              <a:ext uri="{FF2B5EF4-FFF2-40B4-BE49-F238E27FC236}">
                <a16:creationId xmlns="" xmlns:a16="http://schemas.microsoft.com/office/drawing/2014/main" id="{31ECA581-D8F6-450E-9AD0-38A2024807F6}"/>
              </a:ext>
            </a:extLst>
          </p:cNvPr>
          <p:cNvSpPr/>
          <p:nvPr/>
        </p:nvSpPr>
        <p:spPr>
          <a:xfrm>
            <a:off x="124973" y="4316800"/>
            <a:ext cx="11817080" cy="79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He is powerful to act</a:t>
            </a:r>
          </a:p>
          <a:p>
            <a:pPr algn="ctr"/>
            <a:r>
              <a:rPr lang="en-US" sz="4000" b="1" i="1" dirty="0"/>
              <a:t>And already knows my thoughts and heart</a:t>
            </a:r>
            <a:endParaRPr lang="en-US" sz="4000" i="1" dirty="0"/>
          </a:p>
        </p:txBody>
      </p:sp>
      <p:sp>
        <p:nvSpPr>
          <p:cNvPr id="12" name="Rounded Rectangle 2">
            <a:extLst>
              <a:ext uri="{FF2B5EF4-FFF2-40B4-BE49-F238E27FC236}">
                <a16:creationId xmlns="" xmlns:a16="http://schemas.microsoft.com/office/drawing/2014/main" id="{CE8D9177-C9C6-4CB8-9892-6D40DB7DBA35}"/>
              </a:ext>
            </a:extLst>
          </p:cNvPr>
          <p:cNvSpPr/>
          <p:nvPr/>
        </p:nvSpPr>
        <p:spPr>
          <a:xfrm>
            <a:off x="124973" y="5459393"/>
            <a:ext cx="11942053" cy="123186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t>Therefore I can speak to him with transparent honesty, and ask bold things with confidence</a:t>
            </a:r>
            <a:endParaRPr lang="en-US" sz="3400" dirty="0"/>
          </a:p>
        </p:txBody>
      </p:sp>
    </p:spTree>
    <p:extLst>
      <p:ext uri="{BB962C8B-B14F-4D97-AF65-F5344CB8AC3E}">
        <p14:creationId xmlns:p14="http://schemas.microsoft.com/office/powerpoint/2010/main" val="419259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10ECA0BE-B18C-484F-BB13-2FC1DC6BB950}"/>
              </a:ext>
            </a:extLst>
          </p:cNvPr>
          <p:cNvSpPr/>
          <p:nvPr/>
        </p:nvSpPr>
        <p:spPr>
          <a:xfrm>
            <a:off x="124973" y="3254335"/>
            <a:ext cx="11817080" cy="2099308"/>
          </a:xfrm>
          <a:prstGeom prst="rect">
            <a:avLst/>
          </a:prstGeom>
          <a:solidFill>
            <a:srgbClr val="5BB4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72B8E8F8-C380-4997-BEE2-2A204F0B26A4}"/>
              </a:ext>
            </a:extLst>
          </p:cNvPr>
          <p:cNvSpPr/>
          <p:nvPr/>
        </p:nvSpPr>
        <p:spPr>
          <a:xfrm>
            <a:off x="124974" y="1049277"/>
            <a:ext cx="11817080" cy="2099308"/>
          </a:xfrm>
          <a:prstGeom prst="rect">
            <a:avLst/>
          </a:prstGeom>
          <a:solidFill>
            <a:srgbClr val="5BB4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 xmlns:a16="http://schemas.microsoft.com/office/drawing/2014/main" id="{CF530714-2BE3-4C5C-8A24-0F54BE45A1C4}"/>
              </a:ext>
            </a:extLst>
          </p:cNvPr>
          <p:cNvSpPr/>
          <p:nvPr/>
        </p:nvSpPr>
        <p:spPr>
          <a:xfrm>
            <a:off x="219450" y="-35052"/>
            <a:ext cx="11722603" cy="12318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When I am anxious about something …</a:t>
            </a:r>
            <a:endParaRPr lang="en-US" sz="5400" dirty="0"/>
          </a:p>
        </p:txBody>
      </p:sp>
      <p:sp>
        <p:nvSpPr>
          <p:cNvPr id="20" name="Rounded Rectangle 2">
            <a:extLst>
              <a:ext uri="{FF2B5EF4-FFF2-40B4-BE49-F238E27FC236}">
                <a16:creationId xmlns="" xmlns:a16="http://schemas.microsoft.com/office/drawing/2014/main" id="{8E6A39F1-4A52-48DD-98EF-C1733A87FE28}"/>
              </a:ext>
            </a:extLst>
          </p:cNvPr>
          <p:cNvSpPr/>
          <p:nvPr/>
        </p:nvSpPr>
        <p:spPr>
          <a:xfrm>
            <a:off x="237739" y="1123658"/>
            <a:ext cx="6236214" cy="718851"/>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Because of His immanence: </a:t>
            </a:r>
            <a:endParaRPr lang="en-US" sz="4000" dirty="0"/>
          </a:p>
        </p:txBody>
      </p:sp>
      <p:sp>
        <p:nvSpPr>
          <p:cNvPr id="6" name="Rounded Rectangle 2">
            <a:extLst>
              <a:ext uri="{FF2B5EF4-FFF2-40B4-BE49-F238E27FC236}">
                <a16:creationId xmlns="" xmlns:a16="http://schemas.microsoft.com/office/drawing/2014/main" id="{3CA102F4-660C-4EA3-B574-EAD8996430A0}"/>
              </a:ext>
            </a:extLst>
          </p:cNvPr>
          <p:cNvSpPr/>
          <p:nvPr/>
        </p:nvSpPr>
        <p:spPr>
          <a:xfrm>
            <a:off x="204202" y="3330643"/>
            <a:ext cx="7082847" cy="794825"/>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Because of His transcendence: </a:t>
            </a:r>
            <a:endParaRPr lang="en-US" sz="4000" dirty="0"/>
          </a:p>
        </p:txBody>
      </p:sp>
      <p:sp>
        <p:nvSpPr>
          <p:cNvPr id="7" name="Rounded Rectangle 2">
            <a:extLst>
              <a:ext uri="{FF2B5EF4-FFF2-40B4-BE49-F238E27FC236}">
                <a16:creationId xmlns="" xmlns:a16="http://schemas.microsoft.com/office/drawing/2014/main" id="{6617494B-583B-467C-9BF9-EF938953D96A}"/>
              </a:ext>
            </a:extLst>
          </p:cNvPr>
          <p:cNvSpPr/>
          <p:nvPr/>
        </p:nvSpPr>
        <p:spPr>
          <a:xfrm>
            <a:off x="124972" y="2129518"/>
            <a:ext cx="11817080" cy="79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He is not aloof to the decisions and uncertainties I face – He is involved and concerned</a:t>
            </a:r>
            <a:endParaRPr lang="en-US" sz="4000" i="1" dirty="0"/>
          </a:p>
        </p:txBody>
      </p:sp>
      <p:sp>
        <p:nvSpPr>
          <p:cNvPr id="8" name="Rounded Rectangle 2">
            <a:extLst>
              <a:ext uri="{FF2B5EF4-FFF2-40B4-BE49-F238E27FC236}">
                <a16:creationId xmlns="" xmlns:a16="http://schemas.microsoft.com/office/drawing/2014/main" id="{31ECA581-D8F6-450E-9AD0-38A2024807F6}"/>
              </a:ext>
            </a:extLst>
          </p:cNvPr>
          <p:cNvSpPr/>
          <p:nvPr/>
        </p:nvSpPr>
        <p:spPr>
          <a:xfrm>
            <a:off x="124973" y="4316800"/>
            <a:ext cx="11817080" cy="79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He is not flustered, because the world is neither uncertain nor out of control to Him.  </a:t>
            </a:r>
          </a:p>
        </p:txBody>
      </p:sp>
      <p:sp>
        <p:nvSpPr>
          <p:cNvPr id="11" name="Rectangle 10">
            <a:extLst>
              <a:ext uri="{FF2B5EF4-FFF2-40B4-BE49-F238E27FC236}">
                <a16:creationId xmlns="" xmlns:a16="http://schemas.microsoft.com/office/drawing/2014/main" id="{B19BF935-E5EC-42BE-B1C1-9538319094F3}"/>
              </a:ext>
            </a:extLst>
          </p:cNvPr>
          <p:cNvSpPr/>
          <p:nvPr/>
        </p:nvSpPr>
        <p:spPr>
          <a:xfrm>
            <a:off x="-15249" y="5358823"/>
            <a:ext cx="12191999" cy="1525283"/>
          </a:xfrm>
          <a:prstGeom prst="rect">
            <a:avLst/>
          </a:prstGeom>
          <a:solidFill>
            <a:schemeClr val="accent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t>1 Pet 5:6 </a:t>
            </a:r>
            <a:r>
              <a:rPr lang="en-US" sz="3100" dirty="0"/>
              <a:t>Therefore, humble yourselves under the mighty hand of God, that He may exalt you at the proper time, casting all your anxiety on Him, because He cares for you.  </a:t>
            </a:r>
          </a:p>
        </p:txBody>
      </p:sp>
    </p:spTree>
    <p:extLst>
      <p:ext uri="{BB962C8B-B14F-4D97-AF65-F5344CB8AC3E}">
        <p14:creationId xmlns:p14="http://schemas.microsoft.com/office/powerpoint/2010/main" val="296706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10ECA0BE-B18C-484F-BB13-2FC1DC6BB950}"/>
              </a:ext>
            </a:extLst>
          </p:cNvPr>
          <p:cNvSpPr/>
          <p:nvPr/>
        </p:nvSpPr>
        <p:spPr>
          <a:xfrm>
            <a:off x="124973" y="3254335"/>
            <a:ext cx="11817080" cy="2099308"/>
          </a:xfrm>
          <a:prstGeom prst="rect">
            <a:avLst/>
          </a:prstGeom>
          <a:solidFill>
            <a:srgbClr val="5BB4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72B8E8F8-C380-4997-BEE2-2A204F0B26A4}"/>
              </a:ext>
            </a:extLst>
          </p:cNvPr>
          <p:cNvSpPr/>
          <p:nvPr/>
        </p:nvSpPr>
        <p:spPr>
          <a:xfrm>
            <a:off x="124974" y="1049277"/>
            <a:ext cx="11817080" cy="2099308"/>
          </a:xfrm>
          <a:prstGeom prst="rect">
            <a:avLst/>
          </a:prstGeom>
          <a:solidFill>
            <a:srgbClr val="5BB4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 xmlns:a16="http://schemas.microsoft.com/office/drawing/2014/main" id="{CF530714-2BE3-4C5C-8A24-0F54BE45A1C4}"/>
              </a:ext>
            </a:extLst>
          </p:cNvPr>
          <p:cNvSpPr/>
          <p:nvPr/>
        </p:nvSpPr>
        <p:spPr>
          <a:xfrm>
            <a:off x="219450" y="-35052"/>
            <a:ext cx="11722603" cy="12318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When I sin . . . </a:t>
            </a:r>
            <a:endParaRPr lang="en-US" sz="5400" dirty="0"/>
          </a:p>
        </p:txBody>
      </p:sp>
      <p:sp>
        <p:nvSpPr>
          <p:cNvPr id="20" name="Rounded Rectangle 2">
            <a:extLst>
              <a:ext uri="{FF2B5EF4-FFF2-40B4-BE49-F238E27FC236}">
                <a16:creationId xmlns="" xmlns:a16="http://schemas.microsoft.com/office/drawing/2014/main" id="{8E6A39F1-4A52-48DD-98EF-C1733A87FE28}"/>
              </a:ext>
            </a:extLst>
          </p:cNvPr>
          <p:cNvSpPr/>
          <p:nvPr/>
        </p:nvSpPr>
        <p:spPr>
          <a:xfrm>
            <a:off x="237739" y="1123658"/>
            <a:ext cx="6236214" cy="718851"/>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Because of His immanence: </a:t>
            </a:r>
            <a:endParaRPr lang="en-US" sz="4000" dirty="0"/>
          </a:p>
        </p:txBody>
      </p:sp>
      <p:sp>
        <p:nvSpPr>
          <p:cNvPr id="6" name="Rounded Rectangle 2">
            <a:extLst>
              <a:ext uri="{FF2B5EF4-FFF2-40B4-BE49-F238E27FC236}">
                <a16:creationId xmlns="" xmlns:a16="http://schemas.microsoft.com/office/drawing/2014/main" id="{3CA102F4-660C-4EA3-B574-EAD8996430A0}"/>
              </a:ext>
            </a:extLst>
          </p:cNvPr>
          <p:cNvSpPr/>
          <p:nvPr/>
        </p:nvSpPr>
        <p:spPr>
          <a:xfrm>
            <a:off x="204202" y="3330643"/>
            <a:ext cx="7082847" cy="794825"/>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Because of His transcendence: </a:t>
            </a:r>
            <a:endParaRPr lang="en-US" sz="4000" dirty="0"/>
          </a:p>
        </p:txBody>
      </p:sp>
      <p:sp>
        <p:nvSpPr>
          <p:cNvPr id="7" name="Rounded Rectangle 2">
            <a:extLst>
              <a:ext uri="{FF2B5EF4-FFF2-40B4-BE49-F238E27FC236}">
                <a16:creationId xmlns="" xmlns:a16="http://schemas.microsoft.com/office/drawing/2014/main" id="{6617494B-583B-467C-9BF9-EF938953D96A}"/>
              </a:ext>
            </a:extLst>
          </p:cNvPr>
          <p:cNvSpPr/>
          <p:nvPr/>
        </p:nvSpPr>
        <p:spPr>
          <a:xfrm>
            <a:off x="124972" y="2129518"/>
            <a:ext cx="11817080" cy="79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He can sympathize with the human condition, and extends grace to me personally </a:t>
            </a:r>
            <a:endParaRPr lang="en-US" sz="4000" i="1" dirty="0"/>
          </a:p>
        </p:txBody>
      </p:sp>
      <p:sp>
        <p:nvSpPr>
          <p:cNvPr id="8" name="Rounded Rectangle 2">
            <a:extLst>
              <a:ext uri="{FF2B5EF4-FFF2-40B4-BE49-F238E27FC236}">
                <a16:creationId xmlns="" xmlns:a16="http://schemas.microsoft.com/office/drawing/2014/main" id="{31ECA581-D8F6-450E-9AD0-38A2024807F6}"/>
              </a:ext>
            </a:extLst>
          </p:cNvPr>
          <p:cNvSpPr/>
          <p:nvPr/>
        </p:nvSpPr>
        <p:spPr>
          <a:xfrm>
            <a:off x="124973" y="4260528"/>
            <a:ext cx="11817080" cy="79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He knows all, takes issue with my sin, and is the judge</a:t>
            </a:r>
          </a:p>
        </p:txBody>
      </p:sp>
      <p:sp>
        <p:nvSpPr>
          <p:cNvPr id="12" name="Rounded Rectangle 2">
            <a:extLst>
              <a:ext uri="{FF2B5EF4-FFF2-40B4-BE49-F238E27FC236}">
                <a16:creationId xmlns="" xmlns:a16="http://schemas.microsoft.com/office/drawing/2014/main" id="{477D9974-4BD9-4E4B-930A-A26636486AC8}"/>
              </a:ext>
            </a:extLst>
          </p:cNvPr>
          <p:cNvSpPr/>
          <p:nvPr/>
        </p:nvSpPr>
        <p:spPr>
          <a:xfrm>
            <a:off x="124973" y="5029200"/>
            <a:ext cx="11942053" cy="173971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t>Therefore, I do not need to hide from God.  Instead, I can own my failures under grace, and draw near to Him knowing that He has shed His blood to release me from the guilt and power of sin</a:t>
            </a:r>
            <a:endParaRPr lang="en-US" sz="3400" dirty="0"/>
          </a:p>
        </p:txBody>
      </p:sp>
    </p:spTree>
    <p:extLst>
      <p:ext uri="{BB962C8B-B14F-4D97-AF65-F5344CB8AC3E}">
        <p14:creationId xmlns:p14="http://schemas.microsoft.com/office/powerpoint/2010/main" val="35506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10ECA0BE-B18C-484F-BB13-2FC1DC6BB950}"/>
              </a:ext>
            </a:extLst>
          </p:cNvPr>
          <p:cNvSpPr/>
          <p:nvPr/>
        </p:nvSpPr>
        <p:spPr>
          <a:xfrm>
            <a:off x="124973" y="3254335"/>
            <a:ext cx="11817080" cy="2099308"/>
          </a:xfrm>
          <a:prstGeom prst="rect">
            <a:avLst/>
          </a:prstGeom>
          <a:solidFill>
            <a:srgbClr val="5BB4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72B8E8F8-C380-4997-BEE2-2A204F0B26A4}"/>
              </a:ext>
            </a:extLst>
          </p:cNvPr>
          <p:cNvSpPr/>
          <p:nvPr/>
        </p:nvSpPr>
        <p:spPr>
          <a:xfrm>
            <a:off x="124974" y="1049277"/>
            <a:ext cx="11817080" cy="2099308"/>
          </a:xfrm>
          <a:prstGeom prst="rect">
            <a:avLst/>
          </a:prstGeom>
          <a:solidFill>
            <a:srgbClr val="5BB4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 xmlns:a16="http://schemas.microsoft.com/office/drawing/2014/main" id="{CF530714-2BE3-4C5C-8A24-0F54BE45A1C4}"/>
              </a:ext>
            </a:extLst>
          </p:cNvPr>
          <p:cNvSpPr/>
          <p:nvPr/>
        </p:nvSpPr>
        <p:spPr>
          <a:xfrm>
            <a:off x="219450" y="-35052"/>
            <a:ext cx="11722603" cy="12318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When others sin against me . . . </a:t>
            </a:r>
            <a:endParaRPr lang="en-US" sz="5400" dirty="0"/>
          </a:p>
        </p:txBody>
      </p:sp>
      <p:sp>
        <p:nvSpPr>
          <p:cNvPr id="20" name="Rounded Rectangle 2">
            <a:extLst>
              <a:ext uri="{FF2B5EF4-FFF2-40B4-BE49-F238E27FC236}">
                <a16:creationId xmlns="" xmlns:a16="http://schemas.microsoft.com/office/drawing/2014/main" id="{8E6A39F1-4A52-48DD-98EF-C1733A87FE28}"/>
              </a:ext>
            </a:extLst>
          </p:cNvPr>
          <p:cNvSpPr/>
          <p:nvPr/>
        </p:nvSpPr>
        <p:spPr>
          <a:xfrm>
            <a:off x="237739" y="1123658"/>
            <a:ext cx="6236214" cy="718851"/>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Because of His immanence: </a:t>
            </a:r>
            <a:endParaRPr lang="en-US" sz="4000" dirty="0"/>
          </a:p>
        </p:txBody>
      </p:sp>
      <p:sp>
        <p:nvSpPr>
          <p:cNvPr id="6" name="Rounded Rectangle 2">
            <a:extLst>
              <a:ext uri="{FF2B5EF4-FFF2-40B4-BE49-F238E27FC236}">
                <a16:creationId xmlns="" xmlns:a16="http://schemas.microsoft.com/office/drawing/2014/main" id="{3CA102F4-660C-4EA3-B574-EAD8996430A0}"/>
              </a:ext>
            </a:extLst>
          </p:cNvPr>
          <p:cNvSpPr/>
          <p:nvPr/>
        </p:nvSpPr>
        <p:spPr>
          <a:xfrm>
            <a:off x="204202" y="3330643"/>
            <a:ext cx="7082847" cy="794825"/>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Because of His transcendence: </a:t>
            </a:r>
            <a:endParaRPr lang="en-US" sz="4000" dirty="0"/>
          </a:p>
        </p:txBody>
      </p:sp>
      <p:sp>
        <p:nvSpPr>
          <p:cNvPr id="7" name="Rounded Rectangle 2">
            <a:extLst>
              <a:ext uri="{FF2B5EF4-FFF2-40B4-BE49-F238E27FC236}">
                <a16:creationId xmlns="" xmlns:a16="http://schemas.microsoft.com/office/drawing/2014/main" id="{6617494B-583B-467C-9BF9-EF938953D96A}"/>
              </a:ext>
            </a:extLst>
          </p:cNvPr>
          <p:cNvSpPr/>
          <p:nvPr/>
        </p:nvSpPr>
        <p:spPr>
          <a:xfrm>
            <a:off x="124972" y="2129518"/>
            <a:ext cx="11817080" cy="79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He is sympathetic to my anger, pain, and frustration.  He comforts me in my distress </a:t>
            </a:r>
            <a:endParaRPr lang="en-US" sz="4000" i="1" dirty="0"/>
          </a:p>
        </p:txBody>
      </p:sp>
      <p:sp>
        <p:nvSpPr>
          <p:cNvPr id="8" name="Rounded Rectangle 2">
            <a:extLst>
              <a:ext uri="{FF2B5EF4-FFF2-40B4-BE49-F238E27FC236}">
                <a16:creationId xmlns="" xmlns:a16="http://schemas.microsoft.com/office/drawing/2014/main" id="{31ECA581-D8F6-450E-9AD0-38A2024807F6}"/>
              </a:ext>
            </a:extLst>
          </p:cNvPr>
          <p:cNvSpPr/>
          <p:nvPr/>
        </p:nvSpPr>
        <p:spPr>
          <a:xfrm>
            <a:off x="124973" y="4316800"/>
            <a:ext cx="11817080" cy="79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He is totally righteous and just; vengeance for all evil belongs to Him </a:t>
            </a:r>
          </a:p>
        </p:txBody>
      </p:sp>
      <p:sp>
        <p:nvSpPr>
          <p:cNvPr id="12" name="Rounded Rectangle 2">
            <a:extLst>
              <a:ext uri="{FF2B5EF4-FFF2-40B4-BE49-F238E27FC236}">
                <a16:creationId xmlns="" xmlns:a16="http://schemas.microsoft.com/office/drawing/2014/main" id="{477D9974-4BD9-4E4B-930A-A26636486AC8}"/>
              </a:ext>
            </a:extLst>
          </p:cNvPr>
          <p:cNvSpPr/>
          <p:nvPr/>
        </p:nvSpPr>
        <p:spPr>
          <a:xfrm>
            <a:off x="124973" y="5479906"/>
            <a:ext cx="11942053" cy="1231861"/>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t>Therefore I can forgive, entrusting retribution to Him, and knowing that He has forgiven me as well</a:t>
            </a:r>
            <a:endParaRPr lang="en-US" sz="3400" dirty="0"/>
          </a:p>
        </p:txBody>
      </p:sp>
    </p:spTree>
    <p:extLst>
      <p:ext uri="{BB962C8B-B14F-4D97-AF65-F5344CB8AC3E}">
        <p14:creationId xmlns:p14="http://schemas.microsoft.com/office/powerpoint/2010/main" val="6001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10ECA0BE-B18C-484F-BB13-2FC1DC6BB950}"/>
              </a:ext>
            </a:extLst>
          </p:cNvPr>
          <p:cNvSpPr/>
          <p:nvPr/>
        </p:nvSpPr>
        <p:spPr>
          <a:xfrm>
            <a:off x="124973" y="3266055"/>
            <a:ext cx="11817080" cy="2099308"/>
          </a:xfrm>
          <a:prstGeom prst="rect">
            <a:avLst/>
          </a:prstGeom>
          <a:solidFill>
            <a:srgbClr val="5BB4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72B8E8F8-C380-4997-BEE2-2A204F0B26A4}"/>
              </a:ext>
            </a:extLst>
          </p:cNvPr>
          <p:cNvSpPr/>
          <p:nvPr/>
        </p:nvSpPr>
        <p:spPr>
          <a:xfrm>
            <a:off x="124974" y="1060997"/>
            <a:ext cx="11817080" cy="2099308"/>
          </a:xfrm>
          <a:prstGeom prst="rect">
            <a:avLst/>
          </a:prstGeom>
          <a:solidFill>
            <a:srgbClr val="5BB4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 xmlns:a16="http://schemas.microsoft.com/office/drawing/2014/main" id="{CF530714-2BE3-4C5C-8A24-0F54BE45A1C4}"/>
              </a:ext>
            </a:extLst>
          </p:cNvPr>
          <p:cNvSpPr/>
          <p:nvPr/>
        </p:nvSpPr>
        <p:spPr>
          <a:xfrm>
            <a:off x="219450" y="-35052"/>
            <a:ext cx="11722603" cy="12318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When I try in ministry . . . </a:t>
            </a:r>
            <a:endParaRPr lang="en-US" sz="5400" dirty="0"/>
          </a:p>
        </p:txBody>
      </p:sp>
      <p:sp>
        <p:nvSpPr>
          <p:cNvPr id="20" name="Rounded Rectangle 2">
            <a:extLst>
              <a:ext uri="{FF2B5EF4-FFF2-40B4-BE49-F238E27FC236}">
                <a16:creationId xmlns="" xmlns:a16="http://schemas.microsoft.com/office/drawing/2014/main" id="{8E6A39F1-4A52-48DD-98EF-C1733A87FE28}"/>
              </a:ext>
            </a:extLst>
          </p:cNvPr>
          <p:cNvSpPr/>
          <p:nvPr/>
        </p:nvSpPr>
        <p:spPr>
          <a:xfrm>
            <a:off x="237739" y="1121310"/>
            <a:ext cx="6236214" cy="718851"/>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Because of His immanence: </a:t>
            </a:r>
            <a:endParaRPr lang="en-US" sz="4000" dirty="0"/>
          </a:p>
        </p:txBody>
      </p:sp>
      <p:sp>
        <p:nvSpPr>
          <p:cNvPr id="6" name="Rounded Rectangle 2">
            <a:extLst>
              <a:ext uri="{FF2B5EF4-FFF2-40B4-BE49-F238E27FC236}">
                <a16:creationId xmlns="" xmlns:a16="http://schemas.microsoft.com/office/drawing/2014/main" id="{3CA102F4-660C-4EA3-B574-EAD8996430A0}"/>
              </a:ext>
            </a:extLst>
          </p:cNvPr>
          <p:cNvSpPr/>
          <p:nvPr/>
        </p:nvSpPr>
        <p:spPr>
          <a:xfrm>
            <a:off x="204202" y="3328295"/>
            <a:ext cx="7082847" cy="794825"/>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Because of His transcendence: </a:t>
            </a:r>
            <a:endParaRPr lang="en-US" sz="4000" dirty="0"/>
          </a:p>
        </p:txBody>
      </p:sp>
      <p:sp>
        <p:nvSpPr>
          <p:cNvPr id="7" name="Rounded Rectangle 2">
            <a:extLst>
              <a:ext uri="{FF2B5EF4-FFF2-40B4-BE49-F238E27FC236}">
                <a16:creationId xmlns="" xmlns:a16="http://schemas.microsoft.com/office/drawing/2014/main" id="{6617494B-583B-467C-9BF9-EF938953D96A}"/>
              </a:ext>
            </a:extLst>
          </p:cNvPr>
          <p:cNvSpPr/>
          <p:nvPr/>
        </p:nvSpPr>
        <p:spPr>
          <a:xfrm>
            <a:off x="124972" y="2141238"/>
            <a:ext cx="11817080" cy="79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He involves us in His work, and proactively leads us as the head of the church</a:t>
            </a:r>
            <a:endParaRPr lang="en-US" sz="4000" i="1" dirty="0"/>
          </a:p>
        </p:txBody>
      </p:sp>
      <p:sp>
        <p:nvSpPr>
          <p:cNvPr id="8" name="Rounded Rectangle 2">
            <a:extLst>
              <a:ext uri="{FF2B5EF4-FFF2-40B4-BE49-F238E27FC236}">
                <a16:creationId xmlns="" xmlns:a16="http://schemas.microsoft.com/office/drawing/2014/main" id="{31ECA581-D8F6-450E-9AD0-38A2024807F6}"/>
              </a:ext>
            </a:extLst>
          </p:cNvPr>
          <p:cNvSpPr/>
          <p:nvPr/>
        </p:nvSpPr>
        <p:spPr>
          <a:xfrm>
            <a:off x="124973" y="4328520"/>
            <a:ext cx="11817080" cy="7948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All ministry endeavors are His mission, and can only ever succeed if He ultimately carries them out.</a:t>
            </a:r>
          </a:p>
        </p:txBody>
      </p:sp>
      <p:sp>
        <p:nvSpPr>
          <p:cNvPr id="11" name="Rectangle 10">
            <a:extLst>
              <a:ext uri="{FF2B5EF4-FFF2-40B4-BE49-F238E27FC236}">
                <a16:creationId xmlns="" xmlns:a16="http://schemas.microsoft.com/office/drawing/2014/main" id="{9884D52D-C837-4A5D-BF01-5E58D0ACF096}"/>
              </a:ext>
            </a:extLst>
          </p:cNvPr>
          <p:cNvSpPr/>
          <p:nvPr/>
        </p:nvSpPr>
        <p:spPr>
          <a:xfrm>
            <a:off x="0" y="5751628"/>
            <a:ext cx="12191999" cy="794824"/>
          </a:xfrm>
          <a:prstGeom prst="rect">
            <a:avLst/>
          </a:prstGeom>
          <a:solidFill>
            <a:schemeClr val="accent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Matt 28:20 ”</a:t>
            </a:r>
            <a:r>
              <a:rPr lang="en-US" sz="3200" dirty="0"/>
              <a:t>I am with you always, even to the end of the age.”</a:t>
            </a:r>
          </a:p>
        </p:txBody>
      </p:sp>
    </p:spTree>
    <p:extLst>
      <p:ext uri="{BB962C8B-B14F-4D97-AF65-F5344CB8AC3E}">
        <p14:creationId xmlns:p14="http://schemas.microsoft.com/office/powerpoint/2010/main" val="10584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www.bibleplaces.com/wp-content/uploads/2021/01/Patmos-beach-near-Psili-Ammos-tb061706542.jpg">
            <a:extLst>
              <a:ext uri="{FF2B5EF4-FFF2-40B4-BE49-F238E27FC236}">
                <a16:creationId xmlns="" xmlns:a16="http://schemas.microsoft.com/office/drawing/2014/main" id="{67CA4EE0-841D-48BE-93E8-A5AB3132BA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9C42ADCA-4B9F-4ECE-920F-358789D33753}"/>
              </a:ext>
            </a:extLst>
          </p:cNvPr>
          <p:cNvSpPr txBox="1"/>
          <p:nvPr/>
        </p:nvSpPr>
        <p:spPr>
          <a:xfrm>
            <a:off x="512386" y="0"/>
            <a:ext cx="535806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bg1"/>
                </a:solidFill>
              </a:rPr>
              <a:t>Have you met </a:t>
            </a:r>
          </a:p>
          <a:p>
            <a:pPr algn="ctr"/>
            <a:r>
              <a:rPr lang="en-US" sz="6000" b="1" dirty="0">
                <a:solidFill>
                  <a:schemeClr val="bg1"/>
                </a:solidFill>
              </a:rPr>
              <a:t>this Jesus?</a:t>
            </a:r>
            <a:endParaRPr lang="en-US" sz="6000" dirty="0">
              <a:solidFill>
                <a:srgbClr val="03272D"/>
              </a:solidFill>
            </a:endParaRPr>
          </a:p>
        </p:txBody>
      </p:sp>
    </p:spTree>
    <p:extLst>
      <p:ext uri="{BB962C8B-B14F-4D97-AF65-F5344CB8AC3E}">
        <p14:creationId xmlns:p14="http://schemas.microsoft.com/office/powerpoint/2010/main" val="3193209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www.bibleplaces.com/wp-content/uploads/2021/01/Patmos-beach-near-Psili-Ammos-tb061706542.jpg">
            <a:extLst>
              <a:ext uri="{FF2B5EF4-FFF2-40B4-BE49-F238E27FC236}">
                <a16:creationId xmlns="" xmlns:a16="http://schemas.microsoft.com/office/drawing/2014/main" id="{67CA4EE0-841D-48BE-93E8-A5AB3132BA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9520D088-9E30-4EA8-963B-8F526F011A36}"/>
              </a:ext>
            </a:extLst>
          </p:cNvPr>
          <p:cNvSpPr/>
          <p:nvPr/>
        </p:nvSpPr>
        <p:spPr>
          <a:xfrm>
            <a:off x="0" y="6087979"/>
            <a:ext cx="12192000" cy="77002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Revelation 1:12 </a:t>
            </a:r>
            <a:r>
              <a:rPr lang="en-US" sz="3200" dirty="0">
                <a:solidFill>
                  <a:schemeClr val="tx1"/>
                </a:solidFill>
              </a:rPr>
              <a:t>Then I turned to see the voice that was speaking with me. </a:t>
            </a:r>
          </a:p>
          <a:p>
            <a:endParaRPr lang="en-US" sz="3600" dirty="0"/>
          </a:p>
        </p:txBody>
      </p:sp>
      <p:sp>
        <p:nvSpPr>
          <p:cNvPr id="6" name="TextBox 5">
            <a:extLst>
              <a:ext uri="{FF2B5EF4-FFF2-40B4-BE49-F238E27FC236}">
                <a16:creationId xmlns="" xmlns:a16="http://schemas.microsoft.com/office/drawing/2014/main" id="{3CB534B6-3316-412A-B7F2-6831DD158962}"/>
              </a:ext>
            </a:extLst>
          </p:cNvPr>
          <p:cNvSpPr txBox="1"/>
          <p:nvPr/>
        </p:nvSpPr>
        <p:spPr>
          <a:xfrm>
            <a:off x="128338" y="361922"/>
            <a:ext cx="1206366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  Jesus One on One: Jesus and John</a:t>
            </a:r>
            <a:endParaRPr lang="en-US" sz="6000" dirty="0">
              <a:solidFill>
                <a:srgbClr val="03272D"/>
              </a:solidFill>
            </a:endParaRPr>
          </a:p>
        </p:txBody>
      </p:sp>
    </p:spTree>
    <p:extLst>
      <p:ext uri="{BB962C8B-B14F-4D97-AF65-F5344CB8AC3E}">
        <p14:creationId xmlns:p14="http://schemas.microsoft.com/office/powerpoint/2010/main" val="8903499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1797</Words>
  <Application>Microsoft Office PowerPoint</Application>
  <PresentationFormat>Widescreen</PresentationFormat>
  <Paragraphs>354</Paragraphs>
  <Slides>85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2021-06-20T21:45:56Z</dcterms:created>
  <dcterms:modified xsi:type="dcterms:W3CDTF">2021-06-20T21:46:11Z</dcterms:modified>
</cp:coreProperties>
</file>