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65" r:id="rId4"/>
    <p:sldId id="264" r:id="rId5"/>
    <p:sldId id="266" r:id="rId6"/>
    <p:sldId id="259" r:id="rId7"/>
    <p:sldId id="258" r:id="rId8"/>
    <p:sldId id="267" r:id="rId9"/>
    <p:sldId id="271" r:id="rId10"/>
    <p:sldId id="276" r:id="rId11"/>
    <p:sldId id="260" r:id="rId12"/>
    <p:sldId id="270" r:id="rId13"/>
    <p:sldId id="261" r:id="rId14"/>
    <p:sldId id="272" r:id="rId15"/>
    <p:sldId id="262" r:id="rId16"/>
    <p:sldId id="273" r:id="rId17"/>
    <p:sldId id="268" r:id="rId18"/>
    <p:sldId id="275"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04"/>
    <p:restoredTop sz="95073"/>
  </p:normalViewPr>
  <p:slideViewPr>
    <p:cSldViewPr snapToGrid="0" snapToObjects="1">
      <p:cViewPr varScale="1">
        <p:scale>
          <a:sx n="94" d="100"/>
          <a:sy n="94" d="100"/>
        </p:scale>
        <p:origin x="376" y="184"/>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47365F3-2B86-EE4D-8C08-762A2E4F5244}" type="datetimeFigureOut">
              <a:rPr lang="en-US" smtClean="0"/>
              <a:t>7/10/19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57C71-0F22-EB4E-A86D-051C1566099F}" type="slidenum">
              <a:rPr lang="en-US" smtClean="0"/>
              <a:t>‹#›</a:t>
            </a:fld>
            <a:endParaRPr lang="en-US"/>
          </a:p>
        </p:txBody>
      </p:sp>
    </p:spTree>
    <p:extLst>
      <p:ext uri="{BB962C8B-B14F-4D97-AF65-F5344CB8AC3E}">
        <p14:creationId xmlns:p14="http://schemas.microsoft.com/office/powerpoint/2010/main" val="2492467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365F3-2B86-EE4D-8C08-762A2E4F5244}" type="datetimeFigureOut">
              <a:rPr lang="en-US" smtClean="0"/>
              <a:t>7/10/19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57C71-0F22-EB4E-A86D-051C1566099F}" type="slidenum">
              <a:rPr lang="en-US" smtClean="0"/>
              <a:t>‹#›</a:t>
            </a:fld>
            <a:endParaRPr lang="en-US"/>
          </a:p>
        </p:txBody>
      </p:sp>
    </p:spTree>
    <p:extLst>
      <p:ext uri="{BB962C8B-B14F-4D97-AF65-F5344CB8AC3E}">
        <p14:creationId xmlns:p14="http://schemas.microsoft.com/office/powerpoint/2010/main" val="1044016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365F3-2B86-EE4D-8C08-762A2E4F5244}" type="datetimeFigureOut">
              <a:rPr lang="en-US" smtClean="0"/>
              <a:t>7/10/19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57C71-0F22-EB4E-A86D-051C1566099F}" type="slidenum">
              <a:rPr lang="en-US" smtClean="0"/>
              <a:t>‹#›</a:t>
            </a:fld>
            <a:endParaRPr lang="en-US"/>
          </a:p>
        </p:txBody>
      </p:sp>
    </p:spTree>
    <p:extLst>
      <p:ext uri="{BB962C8B-B14F-4D97-AF65-F5344CB8AC3E}">
        <p14:creationId xmlns:p14="http://schemas.microsoft.com/office/powerpoint/2010/main" val="2107830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47365F3-2B86-EE4D-8C08-762A2E4F5244}" type="datetimeFigureOut">
              <a:rPr lang="en-US" smtClean="0"/>
              <a:t>7/10/19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57C71-0F22-EB4E-A86D-051C1566099F}" type="slidenum">
              <a:rPr lang="en-US" smtClean="0"/>
              <a:t>‹#›</a:t>
            </a:fld>
            <a:endParaRPr lang="en-US"/>
          </a:p>
        </p:txBody>
      </p:sp>
    </p:spTree>
    <p:extLst>
      <p:ext uri="{BB962C8B-B14F-4D97-AF65-F5344CB8AC3E}">
        <p14:creationId xmlns:p14="http://schemas.microsoft.com/office/powerpoint/2010/main" val="4022400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47365F3-2B86-EE4D-8C08-762A2E4F5244}" type="datetimeFigureOut">
              <a:rPr lang="en-US" smtClean="0"/>
              <a:t>7/10/19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57C71-0F22-EB4E-A86D-051C1566099F}" type="slidenum">
              <a:rPr lang="en-US" smtClean="0"/>
              <a:t>‹#›</a:t>
            </a:fld>
            <a:endParaRPr lang="en-US"/>
          </a:p>
        </p:txBody>
      </p:sp>
    </p:spTree>
    <p:extLst>
      <p:ext uri="{BB962C8B-B14F-4D97-AF65-F5344CB8AC3E}">
        <p14:creationId xmlns:p14="http://schemas.microsoft.com/office/powerpoint/2010/main" val="3679029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47365F3-2B86-EE4D-8C08-762A2E4F5244}" type="datetimeFigureOut">
              <a:rPr lang="en-US" smtClean="0"/>
              <a:t>7/10/19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57C71-0F22-EB4E-A86D-051C1566099F}" type="slidenum">
              <a:rPr lang="en-US" smtClean="0"/>
              <a:t>‹#›</a:t>
            </a:fld>
            <a:endParaRPr lang="en-US"/>
          </a:p>
        </p:txBody>
      </p:sp>
    </p:spTree>
    <p:extLst>
      <p:ext uri="{BB962C8B-B14F-4D97-AF65-F5344CB8AC3E}">
        <p14:creationId xmlns:p14="http://schemas.microsoft.com/office/powerpoint/2010/main" val="1609422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47365F3-2B86-EE4D-8C08-762A2E4F5244}" type="datetimeFigureOut">
              <a:rPr lang="en-US" smtClean="0"/>
              <a:t>7/10/19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657C71-0F22-EB4E-A86D-051C1566099F}" type="slidenum">
              <a:rPr lang="en-US" smtClean="0"/>
              <a:t>‹#›</a:t>
            </a:fld>
            <a:endParaRPr lang="en-US"/>
          </a:p>
        </p:txBody>
      </p:sp>
    </p:spTree>
    <p:extLst>
      <p:ext uri="{BB962C8B-B14F-4D97-AF65-F5344CB8AC3E}">
        <p14:creationId xmlns:p14="http://schemas.microsoft.com/office/powerpoint/2010/main" val="2131654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47365F3-2B86-EE4D-8C08-762A2E4F5244}" type="datetimeFigureOut">
              <a:rPr lang="en-US" smtClean="0"/>
              <a:t>7/10/19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657C71-0F22-EB4E-A86D-051C1566099F}" type="slidenum">
              <a:rPr lang="en-US" smtClean="0"/>
              <a:t>‹#›</a:t>
            </a:fld>
            <a:endParaRPr lang="en-US"/>
          </a:p>
        </p:txBody>
      </p:sp>
    </p:spTree>
    <p:extLst>
      <p:ext uri="{BB962C8B-B14F-4D97-AF65-F5344CB8AC3E}">
        <p14:creationId xmlns:p14="http://schemas.microsoft.com/office/powerpoint/2010/main" val="1222798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365F3-2B86-EE4D-8C08-762A2E4F5244}" type="datetimeFigureOut">
              <a:rPr lang="en-US" smtClean="0"/>
              <a:t>7/10/19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657C71-0F22-EB4E-A86D-051C1566099F}" type="slidenum">
              <a:rPr lang="en-US" smtClean="0"/>
              <a:t>‹#›</a:t>
            </a:fld>
            <a:endParaRPr lang="en-US"/>
          </a:p>
        </p:txBody>
      </p:sp>
    </p:spTree>
    <p:extLst>
      <p:ext uri="{BB962C8B-B14F-4D97-AF65-F5344CB8AC3E}">
        <p14:creationId xmlns:p14="http://schemas.microsoft.com/office/powerpoint/2010/main" val="2312568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7365F3-2B86-EE4D-8C08-762A2E4F5244}" type="datetimeFigureOut">
              <a:rPr lang="en-US" smtClean="0"/>
              <a:t>7/10/19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57C71-0F22-EB4E-A86D-051C1566099F}" type="slidenum">
              <a:rPr lang="en-US" smtClean="0"/>
              <a:t>‹#›</a:t>
            </a:fld>
            <a:endParaRPr lang="en-US"/>
          </a:p>
        </p:txBody>
      </p:sp>
    </p:spTree>
    <p:extLst>
      <p:ext uri="{BB962C8B-B14F-4D97-AF65-F5344CB8AC3E}">
        <p14:creationId xmlns:p14="http://schemas.microsoft.com/office/powerpoint/2010/main" val="333167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47365F3-2B86-EE4D-8C08-762A2E4F5244}" type="datetimeFigureOut">
              <a:rPr lang="en-US" smtClean="0"/>
              <a:t>7/10/19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57C71-0F22-EB4E-A86D-051C1566099F}" type="slidenum">
              <a:rPr lang="en-US" smtClean="0"/>
              <a:t>‹#›</a:t>
            </a:fld>
            <a:endParaRPr lang="en-US"/>
          </a:p>
        </p:txBody>
      </p:sp>
    </p:spTree>
    <p:extLst>
      <p:ext uri="{BB962C8B-B14F-4D97-AF65-F5344CB8AC3E}">
        <p14:creationId xmlns:p14="http://schemas.microsoft.com/office/powerpoint/2010/main" val="4208568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365F3-2B86-EE4D-8C08-762A2E4F5244}" type="datetimeFigureOut">
              <a:rPr lang="en-US" smtClean="0"/>
              <a:t>7/10/19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657C71-0F22-EB4E-A86D-051C1566099F}" type="slidenum">
              <a:rPr lang="en-US" smtClean="0"/>
              <a:t>‹#›</a:t>
            </a:fld>
            <a:endParaRPr lang="en-US"/>
          </a:p>
        </p:txBody>
      </p:sp>
    </p:spTree>
    <p:extLst>
      <p:ext uri="{BB962C8B-B14F-4D97-AF65-F5344CB8AC3E}">
        <p14:creationId xmlns:p14="http://schemas.microsoft.com/office/powerpoint/2010/main" val="545222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7518F1-2E73-CF41-9585-043207AE0616}"/>
              </a:ext>
            </a:extLst>
          </p:cNvPr>
          <p:cNvPicPr>
            <a:picLocks noChangeAspect="1"/>
          </p:cNvPicPr>
          <p:nvPr/>
        </p:nvPicPr>
        <p:blipFill>
          <a:blip r:embed="rId2">
            <a:extLst>
              <a:ext uri="{BEBA8EAE-BF5A-486C-A8C5-ECC9F3942E4B}">
                <a14:imgProps xmlns:a14="http://schemas.microsoft.com/office/drawing/2010/main">
                  <a14:imgLayer>
                    <a14:imgEffect>
                      <a14:brightnessContrast bright="2000" contrast="-5000"/>
                    </a14:imgEffect>
                  </a14:imgLayer>
                </a14:imgProps>
              </a:ext>
            </a:extLst>
          </a:blip>
          <a:stretch>
            <a:fillRect/>
          </a:stretch>
        </p:blipFill>
        <p:spPr>
          <a:xfrm>
            <a:off x="0" y="0"/>
            <a:ext cx="4937760" cy="6858000"/>
          </a:xfrm>
          <a:prstGeom prst="rect">
            <a:avLst/>
          </a:prstGeom>
        </p:spPr>
      </p:pic>
      <p:sp>
        <p:nvSpPr>
          <p:cNvPr id="2" name="Title 1">
            <a:extLst>
              <a:ext uri="{FF2B5EF4-FFF2-40B4-BE49-F238E27FC236}">
                <a16:creationId xmlns:a16="http://schemas.microsoft.com/office/drawing/2014/main" id="{C0920C12-BBD1-C140-876B-31954C2836A0}"/>
              </a:ext>
            </a:extLst>
          </p:cNvPr>
          <p:cNvSpPr>
            <a:spLocks noGrp="1"/>
          </p:cNvSpPr>
          <p:nvPr>
            <p:ph type="ctrTitle"/>
          </p:nvPr>
        </p:nvSpPr>
        <p:spPr>
          <a:xfrm>
            <a:off x="4920343" y="1538513"/>
            <a:ext cx="4223657" cy="2566534"/>
          </a:xfrm>
        </p:spPr>
        <p:txBody>
          <a:bodyPr anchor="t">
            <a:normAutofit/>
          </a:bodyPr>
          <a:lstStyle/>
          <a:p>
            <a:r>
              <a:rPr lang="en-US" sz="4800" dirty="0">
                <a:latin typeface="Helvetica Neue Thin" panose="020B0403020202020204" pitchFamily="34" charset="0"/>
                <a:ea typeface="Helvetica Neue Thin" panose="020B0403020202020204" pitchFamily="34" charset="0"/>
                <a:cs typeface="Helvetica Neue" panose="02000503000000020004" pitchFamily="2" charset="0"/>
              </a:rPr>
              <a:t>Live to </a:t>
            </a:r>
            <a:br>
              <a:rPr lang="en-US" sz="4800" dirty="0">
                <a:latin typeface="Helvetica Neue Thin" panose="020B0403020202020204" pitchFamily="34" charset="0"/>
                <a:ea typeface="Helvetica Neue Thin" panose="020B0403020202020204" pitchFamily="34" charset="0"/>
                <a:cs typeface="Helvetica Neue" panose="02000503000000020004" pitchFamily="2" charset="0"/>
              </a:rPr>
            </a:br>
            <a:r>
              <a:rPr lang="en-US" sz="4800" dirty="0">
                <a:latin typeface="Helvetica Neue Thin" panose="020B0403020202020204" pitchFamily="34" charset="0"/>
                <a:ea typeface="Helvetica Neue Thin" panose="020B0403020202020204" pitchFamily="34" charset="0"/>
                <a:cs typeface="Helvetica Neue" panose="02000503000000020004" pitchFamily="2" charset="0"/>
              </a:rPr>
              <a:t>your Fullest Potential!</a:t>
            </a:r>
          </a:p>
        </p:txBody>
      </p:sp>
      <p:sp>
        <p:nvSpPr>
          <p:cNvPr id="3" name="Subtitle 2">
            <a:extLst>
              <a:ext uri="{FF2B5EF4-FFF2-40B4-BE49-F238E27FC236}">
                <a16:creationId xmlns:a16="http://schemas.microsoft.com/office/drawing/2014/main" id="{084D08E8-6A3E-114E-8E77-9399F4AEE45B}"/>
              </a:ext>
            </a:extLst>
          </p:cNvPr>
          <p:cNvSpPr>
            <a:spLocks noGrp="1"/>
          </p:cNvSpPr>
          <p:nvPr>
            <p:ph type="subTitle" idx="1"/>
          </p:nvPr>
        </p:nvSpPr>
        <p:spPr>
          <a:xfrm>
            <a:off x="4963885" y="4139066"/>
            <a:ext cx="4180115" cy="1655762"/>
          </a:xfrm>
        </p:spPr>
        <p:txBody>
          <a:bodyPr>
            <a:normAutofit/>
          </a:bodyPr>
          <a:lstStyle/>
          <a:p>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A Plea to Lose Your Life for Christ</a:t>
            </a:r>
          </a:p>
        </p:txBody>
      </p:sp>
    </p:spTree>
    <p:extLst>
      <p:ext uri="{BB962C8B-B14F-4D97-AF65-F5344CB8AC3E}">
        <p14:creationId xmlns:p14="http://schemas.microsoft.com/office/powerpoint/2010/main" val="3717292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D0D13-B10C-9441-AF20-0A6851CF761D}"/>
              </a:ext>
            </a:extLst>
          </p:cNvPr>
          <p:cNvSpPr>
            <a:spLocks noGrp="1"/>
          </p:cNvSpPr>
          <p:nvPr>
            <p:ph type="title"/>
          </p:nvPr>
        </p:nvSpPr>
        <p:spPr/>
        <p:txBody>
          <a:bodyPr/>
          <a:lstStyle/>
          <a:p>
            <a:r>
              <a:rPr lang="en-US" dirty="0">
                <a:latin typeface="Helvetica Neue Thin" panose="020B0403020202020204" pitchFamily="34" charset="0"/>
                <a:ea typeface="Helvetica Neue Thin" panose="020B0403020202020204" pitchFamily="34" charset="0"/>
                <a:cs typeface="Helvetica Neue" panose="02000503000000020004" pitchFamily="2" charset="0"/>
              </a:rPr>
              <a:t>Some Losers from the Bible</a:t>
            </a:r>
          </a:p>
        </p:txBody>
      </p:sp>
      <p:sp>
        <p:nvSpPr>
          <p:cNvPr id="3" name="Content Placeholder 2">
            <a:extLst>
              <a:ext uri="{FF2B5EF4-FFF2-40B4-BE49-F238E27FC236}">
                <a16:creationId xmlns:a16="http://schemas.microsoft.com/office/drawing/2014/main" id="{3049AAAD-35C0-014E-A097-E6A6D09CAEAD}"/>
              </a:ext>
            </a:extLst>
          </p:cNvPr>
          <p:cNvSpPr>
            <a:spLocks noGrp="1"/>
          </p:cNvSpPr>
          <p:nvPr>
            <p:ph idx="1"/>
          </p:nvPr>
        </p:nvSpPr>
        <p:spPr/>
        <p:txBody>
          <a:bodyPr>
            <a:normAutofit/>
          </a:bodyPr>
          <a:lstStyle/>
          <a:p>
            <a:pPr marL="0" indent="0">
              <a:buNone/>
            </a:pPr>
            <a:r>
              <a:rPr lang="en-US" sz="3200" dirty="0">
                <a:latin typeface="Helvetica Neue Thin" panose="020B0403020202020204" pitchFamily="34" charset="0"/>
                <a:ea typeface="Helvetica Neue Thin" panose="020B0403020202020204" pitchFamily="34" charset="0"/>
              </a:rPr>
              <a:t>We’ll examine three men from the bible who have blown it big time with regards to their “potential.”</a:t>
            </a:r>
          </a:p>
          <a:p>
            <a:pPr marL="514350" indent="-514350">
              <a:buFont typeface="+mj-lt"/>
              <a:buAutoNum type="arabicPeriod"/>
            </a:pPr>
            <a:r>
              <a:rPr lang="en-US" sz="3200" dirty="0">
                <a:latin typeface="Helvetica Neue Thin" panose="020B0403020202020204" pitchFamily="34" charset="0"/>
                <a:ea typeface="Helvetica Neue Thin" panose="020B0403020202020204" pitchFamily="34" charset="0"/>
              </a:rPr>
              <a:t>Peter</a:t>
            </a:r>
          </a:p>
          <a:p>
            <a:pPr marL="514350" indent="-514350">
              <a:buFont typeface="+mj-lt"/>
              <a:buAutoNum type="arabicPeriod"/>
            </a:pPr>
            <a:r>
              <a:rPr lang="en-US" sz="3200" dirty="0">
                <a:latin typeface="Helvetica Neue Thin" panose="020B0403020202020204" pitchFamily="34" charset="0"/>
                <a:ea typeface="Helvetica Neue Thin" panose="020B0403020202020204" pitchFamily="34" charset="0"/>
              </a:rPr>
              <a:t>Paul</a:t>
            </a:r>
          </a:p>
          <a:p>
            <a:pPr marL="514350" indent="-514350">
              <a:buFont typeface="+mj-lt"/>
              <a:buAutoNum type="arabicPeriod"/>
            </a:pPr>
            <a:r>
              <a:rPr lang="en-US" sz="3200" dirty="0">
                <a:latin typeface="Helvetica Neue Thin" panose="020B0403020202020204" pitchFamily="34" charset="0"/>
                <a:ea typeface="Helvetica Neue Thin" panose="020B0403020202020204" pitchFamily="34" charset="0"/>
              </a:rPr>
              <a:t>Jesus</a:t>
            </a:r>
          </a:p>
        </p:txBody>
      </p:sp>
    </p:spTree>
    <p:extLst>
      <p:ext uri="{BB962C8B-B14F-4D97-AF65-F5344CB8AC3E}">
        <p14:creationId xmlns:p14="http://schemas.microsoft.com/office/powerpoint/2010/main" val="106699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1" nodeType="afterEffect">
                                  <p:stCondLst>
                                    <p:cond delay="50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1" nodeType="afterEffect">
                                  <p:stCondLst>
                                    <p:cond delay="50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D0D13-B10C-9441-AF20-0A6851CF761D}"/>
              </a:ext>
            </a:extLst>
          </p:cNvPr>
          <p:cNvSpPr>
            <a:spLocks noGrp="1"/>
          </p:cNvSpPr>
          <p:nvPr>
            <p:ph type="title"/>
          </p:nvPr>
        </p:nvSpPr>
        <p:spPr/>
        <p:txBody>
          <a:bodyPr/>
          <a:lstStyle/>
          <a:p>
            <a:r>
              <a:rPr lang="en-US" dirty="0">
                <a:latin typeface="Helvetica Neue Thin" panose="020B0403020202020204" pitchFamily="34" charset="0"/>
                <a:ea typeface="Helvetica Neue Thin" panose="020B0403020202020204" pitchFamily="34" charset="0"/>
              </a:rPr>
              <a:t>Big Loser: Simon Peter</a:t>
            </a:r>
          </a:p>
        </p:txBody>
      </p:sp>
      <p:sp>
        <p:nvSpPr>
          <p:cNvPr id="3" name="Content Placeholder 2">
            <a:extLst>
              <a:ext uri="{FF2B5EF4-FFF2-40B4-BE49-F238E27FC236}">
                <a16:creationId xmlns:a16="http://schemas.microsoft.com/office/drawing/2014/main" id="{3049AAAD-35C0-014E-A097-E6A6D09CAEAD}"/>
              </a:ext>
            </a:extLst>
          </p:cNvPr>
          <p:cNvSpPr>
            <a:spLocks noGrp="1"/>
          </p:cNvSpPr>
          <p:nvPr>
            <p:ph idx="1"/>
          </p:nvPr>
        </p:nvSpPr>
        <p:spPr/>
        <p:txBody>
          <a:bodyPr>
            <a:normAutofit/>
          </a:bodyPr>
          <a:lstStyle/>
          <a:p>
            <a:pPr marL="0" indent="0">
              <a:buNone/>
            </a:pPr>
            <a:r>
              <a:rPr lang="en-US" sz="3200" i="1" dirty="0">
                <a:latin typeface="Helvetica Neue Thin" panose="020B0403020202020204" pitchFamily="34" charset="0"/>
                <a:ea typeface="Helvetica Neue Thin" panose="020B0403020202020204" pitchFamily="34" charset="0"/>
                <a:cs typeface="Helvetica Neue" panose="02000503000000020004" pitchFamily="2" charset="0"/>
              </a:rPr>
              <a:t>Starting Point</a:t>
            </a:r>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 Business owner, provider</a:t>
            </a:r>
          </a:p>
          <a:p>
            <a:pPr marL="0" indent="0">
              <a:buNone/>
            </a:pPr>
            <a:r>
              <a:rPr lang="en-US" sz="3200" i="1" dirty="0">
                <a:latin typeface="Helvetica Neue Thin" panose="020B0403020202020204" pitchFamily="34" charset="0"/>
                <a:ea typeface="Helvetica Neue Thin" panose="020B0403020202020204" pitchFamily="34" charset="0"/>
                <a:cs typeface="Helvetica Neue" panose="02000503000000020004" pitchFamily="2" charset="0"/>
              </a:rPr>
              <a:t>Life for God</a:t>
            </a:r>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 Itinerant preacher, martyred?!</a:t>
            </a:r>
          </a:p>
          <a:p>
            <a:pPr marL="0" indent="0">
              <a:buNone/>
            </a:pPr>
            <a:r>
              <a:rPr lang="en-US" sz="3200" i="1" dirty="0">
                <a:latin typeface="Helvetica Neue Thin" panose="020B0403020202020204" pitchFamily="34" charset="0"/>
                <a:ea typeface="Helvetica Neue Thin" panose="020B0403020202020204" pitchFamily="34" charset="0"/>
                <a:cs typeface="Helvetica Neue" panose="02000503000000020004" pitchFamily="2" charset="0"/>
              </a:rPr>
              <a:t>Second Look</a:t>
            </a:r>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 Luke 5:4-7</a:t>
            </a:r>
          </a:p>
        </p:txBody>
      </p:sp>
      <p:sp>
        <p:nvSpPr>
          <p:cNvPr id="4" name="Rectangle 3">
            <a:extLst>
              <a:ext uri="{FF2B5EF4-FFF2-40B4-BE49-F238E27FC236}">
                <a16:creationId xmlns:a16="http://schemas.microsoft.com/office/drawing/2014/main" id="{3DDA05E7-6897-134D-A77A-3AFB91327A0B}"/>
              </a:ext>
            </a:extLst>
          </p:cNvPr>
          <p:cNvSpPr/>
          <p:nvPr/>
        </p:nvSpPr>
        <p:spPr>
          <a:xfrm>
            <a:off x="3388659" y="0"/>
            <a:ext cx="5755341"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800" dirty="0">
                <a:latin typeface="Helvetica Neue Thin" panose="020B0403020202020204" pitchFamily="34" charset="0"/>
                <a:ea typeface="Helvetica Neue Thin" panose="020B0403020202020204" pitchFamily="34" charset="0"/>
                <a:cs typeface="Helvetica Neue" panose="02000503000000020004" pitchFamily="2" charset="0"/>
              </a:rPr>
              <a:t>Luke 5:4-7 [NIV] When he had finished speaking, [Jesus] said to Simon, “Put out into deep water, and let down the nets for a catch.” Simon answered, “Master, we’ve worked hard all night and haven’t caught anything. But because you say so, I will let down the nets.” When they had done so, they caught such a large number of fish that their nets began to break. So they signaled their partners in the other boat to come and help them, and they came and filled both boats so full that they began to sink.</a:t>
            </a:r>
          </a:p>
        </p:txBody>
      </p:sp>
    </p:spTree>
    <p:extLst>
      <p:ext uri="{BB962C8B-B14F-4D97-AF65-F5344CB8AC3E}">
        <p14:creationId xmlns:p14="http://schemas.microsoft.com/office/powerpoint/2010/main" val="30085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D0D13-B10C-9441-AF20-0A6851CF761D}"/>
              </a:ext>
            </a:extLst>
          </p:cNvPr>
          <p:cNvSpPr>
            <a:spLocks noGrp="1"/>
          </p:cNvSpPr>
          <p:nvPr>
            <p:ph type="title"/>
          </p:nvPr>
        </p:nvSpPr>
        <p:spPr/>
        <p:txBody>
          <a:bodyPr/>
          <a:lstStyle/>
          <a:p>
            <a:r>
              <a:rPr lang="en-US" dirty="0">
                <a:latin typeface="Helvetica Neue Thin" panose="020B0403020202020204" pitchFamily="34" charset="0"/>
                <a:ea typeface="Helvetica Neue Thin" panose="020B0403020202020204" pitchFamily="34" charset="0"/>
              </a:rPr>
              <a:t>Big Loser: Simon Peter</a:t>
            </a:r>
          </a:p>
        </p:txBody>
      </p:sp>
      <p:sp>
        <p:nvSpPr>
          <p:cNvPr id="3" name="Content Placeholder 2">
            <a:extLst>
              <a:ext uri="{FF2B5EF4-FFF2-40B4-BE49-F238E27FC236}">
                <a16:creationId xmlns:a16="http://schemas.microsoft.com/office/drawing/2014/main" id="{3049AAAD-35C0-014E-A097-E6A6D09CAEAD}"/>
              </a:ext>
            </a:extLst>
          </p:cNvPr>
          <p:cNvSpPr>
            <a:spLocks noGrp="1"/>
          </p:cNvSpPr>
          <p:nvPr>
            <p:ph idx="1"/>
          </p:nvPr>
        </p:nvSpPr>
        <p:spPr/>
        <p:txBody>
          <a:bodyPr>
            <a:noAutofit/>
          </a:bodyPr>
          <a:lstStyle/>
          <a:p>
            <a:pPr marL="0" indent="0">
              <a:buNone/>
            </a:pPr>
            <a:r>
              <a:rPr lang="en-US" sz="3200" i="1" dirty="0">
                <a:latin typeface="Helvetica Neue Thin" panose="020B0403020202020204" pitchFamily="34" charset="0"/>
                <a:ea typeface="Helvetica Neue Thin" panose="020B0403020202020204" pitchFamily="34" charset="0"/>
                <a:cs typeface="Helvetica Neue" panose="02000503000000020004" pitchFamily="2" charset="0"/>
              </a:rPr>
              <a:t>Starting Point</a:t>
            </a:r>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 Business owner, provider</a:t>
            </a:r>
          </a:p>
          <a:p>
            <a:pPr marL="0" indent="0">
              <a:buNone/>
            </a:pPr>
            <a:r>
              <a:rPr lang="en-US" sz="3200" i="1" dirty="0">
                <a:latin typeface="Helvetica Neue Thin" panose="020B0403020202020204" pitchFamily="34" charset="0"/>
                <a:ea typeface="Helvetica Neue Thin" panose="020B0403020202020204" pitchFamily="34" charset="0"/>
                <a:cs typeface="Helvetica Neue" panose="02000503000000020004" pitchFamily="2" charset="0"/>
              </a:rPr>
              <a:t>Life for God </a:t>
            </a:r>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Itinerant preacher, martyred?!</a:t>
            </a:r>
          </a:p>
          <a:p>
            <a:pPr marL="0" indent="0">
              <a:buNone/>
            </a:pPr>
            <a:r>
              <a:rPr lang="en-US" sz="3200" i="1" dirty="0">
                <a:latin typeface="Helvetica Neue Thin" panose="020B0403020202020204" pitchFamily="34" charset="0"/>
                <a:ea typeface="Helvetica Neue Thin" panose="020B0403020202020204" pitchFamily="34" charset="0"/>
                <a:cs typeface="Helvetica Neue" panose="02000503000000020004" pitchFamily="2" charset="0"/>
              </a:rPr>
              <a:t>Second Look</a:t>
            </a:r>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 Luke 5:4-7</a:t>
            </a:r>
          </a:p>
          <a:p>
            <a:pPr marL="0" indent="0">
              <a:buNone/>
            </a:pPr>
            <a:r>
              <a:rPr lang="en-US" sz="3200" i="1" dirty="0">
                <a:latin typeface="Helvetica Neue Thin" panose="020B0403020202020204" pitchFamily="34" charset="0"/>
                <a:ea typeface="Helvetica Neue Thin" panose="020B0403020202020204" pitchFamily="34" charset="0"/>
                <a:cs typeface="Helvetica Neue" panose="02000503000000020004" pitchFamily="2" charset="0"/>
              </a:rPr>
              <a:t>Some takeaways</a:t>
            </a:r>
          </a:p>
          <a:p>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Peter’s own resources were inadequate for his own trade</a:t>
            </a:r>
          </a:p>
          <a:p>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Jesus provides abundantly well beyond Peter’s own normal abilities</a:t>
            </a:r>
          </a:p>
        </p:txBody>
      </p:sp>
    </p:spTree>
    <p:extLst>
      <p:ext uri="{BB962C8B-B14F-4D97-AF65-F5344CB8AC3E}">
        <p14:creationId xmlns:p14="http://schemas.microsoft.com/office/powerpoint/2010/main" val="235477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D0D13-B10C-9441-AF20-0A6851CF761D}"/>
              </a:ext>
            </a:extLst>
          </p:cNvPr>
          <p:cNvSpPr>
            <a:spLocks noGrp="1"/>
          </p:cNvSpPr>
          <p:nvPr>
            <p:ph type="title"/>
          </p:nvPr>
        </p:nvSpPr>
        <p:spPr/>
        <p:txBody>
          <a:bodyPr/>
          <a:lstStyle/>
          <a:p>
            <a:r>
              <a:rPr lang="en-US" dirty="0">
                <a:latin typeface="Helvetica Neue Thin" panose="020B0403020202020204" pitchFamily="34" charset="0"/>
                <a:ea typeface="Helvetica Neue Thin" panose="020B0403020202020204" pitchFamily="34" charset="0"/>
              </a:rPr>
              <a:t>Bigger Loser: Paul</a:t>
            </a:r>
          </a:p>
        </p:txBody>
      </p:sp>
      <p:sp>
        <p:nvSpPr>
          <p:cNvPr id="3" name="Content Placeholder 2">
            <a:extLst>
              <a:ext uri="{FF2B5EF4-FFF2-40B4-BE49-F238E27FC236}">
                <a16:creationId xmlns:a16="http://schemas.microsoft.com/office/drawing/2014/main" id="{3049AAAD-35C0-014E-A097-E6A6D09CAEAD}"/>
              </a:ext>
            </a:extLst>
          </p:cNvPr>
          <p:cNvSpPr>
            <a:spLocks noGrp="1"/>
          </p:cNvSpPr>
          <p:nvPr>
            <p:ph idx="1"/>
          </p:nvPr>
        </p:nvSpPr>
        <p:spPr/>
        <p:txBody>
          <a:bodyPr/>
          <a:lstStyle/>
          <a:p>
            <a:pPr marL="0" indent="0">
              <a:buNone/>
            </a:pPr>
            <a:r>
              <a:rPr lang="en-US" i="1" dirty="0">
                <a:latin typeface="Helvetica Neue Thin" panose="020B0403020202020204" pitchFamily="34" charset="0"/>
                <a:ea typeface="Helvetica Neue Thin" panose="020B0403020202020204" pitchFamily="34" charset="0"/>
                <a:cs typeface="Helvetica Neue" panose="02000503000000020004" pitchFamily="2" charset="0"/>
              </a:rPr>
              <a:t>Starting Point</a:t>
            </a:r>
            <a:r>
              <a:rPr lang="en-US" dirty="0">
                <a:latin typeface="Helvetica Neue Thin" panose="020B0403020202020204" pitchFamily="34" charset="0"/>
                <a:ea typeface="Helvetica Neue Thin" panose="020B0403020202020204" pitchFamily="34" charset="0"/>
                <a:cs typeface="Helvetica Neue" panose="02000503000000020004" pitchFamily="2" charset="0"/>
              </a:rPr>
              <a:t> Brilliant, zealous, wealthy scholar</a:t>
            </a:r>
          </a:p>
          <a:p>
            <a:pPr marL="0" indent="0">
              <a:buNone/>
            </a:pPr>
            <a:r>
              <a:rPr lang="en-US" i="1" dirty="0">
                <a:latin typeface="Helvetica Neue Thin" panose="020B0403020202020204" pitchFamily="34" charset="0"/>
                <a:ea typeface="Helvetica Neue Thin" panose="020B0403020202020204" pitchFamily="34" charset="0"/>
                <a:cs typeface="Helvetica Neue" panose="02000503000000020004" pitchFamily="2" charset="0"/>
              </a:rPr>
              <a:t>Life for God </a:t>
            </a:r>
            <a:r>
              <a:rPr lang="en-US" dirty="0">
                <a:latin typeface="Helvetica Neue Thin" panose="020B0403020202020204" pitchFamily="34" charset="0"/>
                <a:ea typeface="Helvetica Neue Thin" panose="020B0403020202020204" pitchFamily="34" charset="0"/>
                <a:cs typeface="Helvetica Neue" panose="02000503000000020004" pitchFamily="2" charset="0"/>
              </a:rPr>
              <a:t>Missionary, Tentmaker?! Martyred?!</a:t>
            </a:r>
          </a:p>
          <a:p>
            <a:pPr marL="0" indent="0">
              <a:buNone/>
            </a:pPr>
            <a:r>
              <a:rPr lang="en-US" i="1" dirty="0">
                <a:latin typeface="Helvetica Neue Thin" panose="020B0403020202020204" pitchFamily="34" charset="0"/>
                <a:ea typeface="Helvetica Neue Thin" panose="020B0403020202020204" pitchFamily="34" charset="0"/>
                <a:cs typeface="Helvetica Neue" panose="02000503000000020004" pitchFamily="2" charset="0"/>
              </a:rPr>
              <a:t>Second Look </a:t>
            </a:r>
            <a:r>
              <a:rPr lang="en-US" dirty="0">
                <a:latin typeface="Helvetica Neue Thin" panose="020B0403020202020204" pitchFamily="34" charset="0"/>
                <a:ea typeface="Helvetica Neue Thin" panose="020B0403020202020204" pitchFamily="34" charset="0"/>
                <a:cs typeface="Helvetica Neue" panose="02000503000000020004" pitchFamily="2" charset="0"/>
              </a:rPr>
              <a:t>Philippians 3:7-10</a:t>
            </a:r>
          </a:p>
        </p:txBody>
      </p:sp>
      <p:sp>
        <p:nvSpPr>
          <p:cNvPr id="5" name="Rectangle 4">
            <a:extLst>
              <a:ext uri="{FF2B5EF4-FFF2-40B4-BE49-F238E27FC236}">
                <a16:creationId xmlns:a16="http://schemas.microsoft.com/office/drawing/2014/main" id="{66DEAC63-E7E3-ED49-953F-4E679CBC8C36}"/>
              </a:ext>
            </a:extLst>
          </p:cNvPr>
          <p:cNvSpPr/>
          <p:nvPr/>
        </p:nvSpPr>
        <p:spPr>
          <a:xfrm>
            <a:off x="3402307" y="13648"/>
            <a:ext cx="5755341"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normAutofit fontScale="92500" lnSpcReduction="10000"/>
          </a:bodyPr>
          <a:lstStyle/>
          <a:p>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Phil 3:7-10 [NIV]</a:t>
            </a:r>
            <a:r>
              <a:rPr lang="en-US" sz="2800" baseline="30000" dirty="0">
                <a:latin typeface="Helvetica Neue Thin" panose="020B0403020202020204" pitchFamily="34" charset="0"/>
                <a:ea typeface="Helvetica Neue Thin" panose="020B0403020202020204" pitchFamily="34" charset="0"/>
                <a:cs typeface="Helvetica Neue" panose="02000503000000020004" pitchFamily="2" charset="0"/>
              </a:rPr>
              <a:t>7 </a:t>
            </a:r>
            <a:r>
              <a:rPr lang="en-US" sz="2800" dirty="0">
                <a:latin typeface="Helvetica Neue Thin" panose="020B0403020202020204" pitchFamily="34" charset="0"/>
                <a:ea typeface="Helvetica Neue Thin" panose="020B0403020202020204" pitchFamily="34" charset="0"/>
                <a:cs typeface="Helvetica Neue" panose="02000503000000020004" pitchFamily="2" charset="0"/>
              </a:rPr>
              <a:t>But whatever were gains to me I now consider loss for the sake of Christ. </a:t>
            </a:r>
            <a:r>
              <a:rPr lang="en-US" sz="2800" baseline="30000" dirty="0">
                <a:latin typeface="Helvetica Neue Thin" panose="020B0403020202020204" pitchFamily="34" charset="0"/>
                <a:ea typeface="Helvetica Neue Thin" panose="020B0403020202020204" pitchFamily="34" charset="0"/>
                <a:cs typeface="Helvetica Neue" panose="02000503000000020004" pitchFamily="2" charset="0"/>
              </a:rPr>
              <a:t>8 </a:t>
            </a:r>
            <a:r>
              <a:rPr lang="en-US" sz="2800" dirty="0">
                <a:latin typeface="Helvetica Neue Thin" panose="020B0403020202020204" pitchFamily="34" charset="0"/>
                <a:ea typeface="Helvetica Neue Thin" panose="020B0403020202020204" pitchFamily="34" charset="0"/>
                <a:cs typeface="Helvetica Neue" panose="02000503000000020004" pitchFamily="2" charset="0"/>
              </a:rPr>
              <a:t>What is more, I consider everything a loss because of the surpassing worth of knowing Christ Jesus my Lord, for whose sake I have lost all things. I consider them garbage, that I may gain Christ </a:t>
            </a:r>
            <a:r>
              <a:rPr lang="en-US" sz="2800" baseline="30000" dirty="0">
                <a:latin typeface="Helvetica Neue Thin" panose="020B0403020202020204" pitchFamily="34" charset="0"/>
                <a:ea typeface="Helvetica Neue Thin" panose="020B0403020202020204" pitchFamily="34" charset="0"/>
                <a:cs typeface="Helvetica Neue" panose="02000503000000020004" pitchFamily="2" charset="0"/>
              </a:rPr>
              <a:t>9 </a:t>
            </a:r>
            <a:r>
              <a:rPr lang="en-US" sz="2800" dirty="0">
                <a:latin typeface="Helvetica Neue Thin" panose="020B0403020202020204" pitchFamily="34" charset="0"/>
                <a:ea typeface="Helvetica Neue Thin" panose="020B0403020202020204" pitchFamily="34" charset="0"/>
                <a:cs typeface="Helvetica Neue" panose="02000503000000020004" pitchFamily="2" charset="0"/>
              </a:rPr>
              <a:t>and be found in him, not having a righteousness of my own that comes from the law, but that which is through faith in</a:t>
            </a:r>
            <a:r>
              <a:rPr lang="en-US" sz="2800" baseline="30000" dirty="0">
                <a:latin typeface="Helvetica Neue Thin" panose="020B0403020202020204" pitchFamily="34" charset="0"/>
                <a:ea typeface="Helvetica Neue Thin" panose="020B0403020202020204" pitchFamily="34" charset="0"/>
                <a:cs typeface="Helvetica Neue" panose="02000503000000020004" pitchFamily="2" charset="0"/>
              </a:rPr>
              <a:t> </a:t>
            </a:r>
            <a:r>
              <a:rPr lang="en-US" sz="2800" dirty="0">
                <a:latin typeface="Helvetica Neue Thin" panose="020B0403020202020204" pitchFamily="34" charset="0"/>
                <a:ea typeface="Helvetica Neue Thin" panose="020B0403020202020204" pitchFamily="34" charset="0"/>
                <a:cs typeface="Helvetica Neue" panose="02000503000000020004" pitchFamily="2" charset="0"/>
              </a:rPr>
              <a:t>Christ—the righteousness that comes from God on the basis of faith. </a:t>
            </a:r>
            <a:r>
              <a:rPr lang="en-US" sz="2800" baseline="30000" dirty="0">
                <a:latin typeface="Helvetica Neue Thin" panose="020B0403020202020204" pitchFamily="34" charset="0"/>
                <a:ea typeface="Helvetica Neue Thin" panose="020B0403020202020204" pitchFamily="34" charset="0"/>
                <a:cs typeface="Helvetica Neue" panose="02000503000000020004" pitchFamily="2" charset="0"/>
              </a:rPr>
              <a:t>10 </a:t>
            </a:r>
            <a:r>
              <a:rPr lang="en-US" sz="2800" dirty="0">
                <a:latin typeface="Helvetica Neue Thin" panose="020B0403020202020204" pitchFamily="34" charset="0"/>
                <a:ea typeface="Helvetica Neue Thin" panose="020B0403020202020204" pitchFamily="34" charset="0"/>
                <a:cs typeface="Helvetica Neue" panose="02000503000000020004" pitchFamily="2" charset="0"/>
              </a:rPr>
              <a:t>I want to know Christ—yes, to know the power of his resurrection and participation in his sufferings, becoming like him in his death… </a:t>
            </a:r>
            <a:endParaRPr lang="en-US" sz="4000" dirty="0">
              <a:latin typeface="Helvetica Neue Thin" panose="020B0403020202020204" pitchFamily="34" charset="0"/>
              <a:ea typeface="Helvetica Neue Thin" panose="020B0403020202020204" pitchFamily="34" charset="0"/>
              <a:cs typeface="Helvetica Neue" panose="02000503000000020004" pitchFamily="2" charset="0"/>
            </a:endParaRPr>
          </a:p>
        </p:txBody>
      </p:sp>
    </p:spTree>
    <p:extLst>
      <p:ext uri="{BB962C8B-B14F-4D97-AF65-F5344CB8AC3E}">
        <p14:creationId xmlns:p14="http://schemas.microsoft.com/office/powerpoint/2010/main" val="233701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D0D13-B10C-9441-AF20-0A6851CF761D}"/>
              </a:ext>
            </a:extLst>
          </p:cNvPr>
          <p:cNvSpPr>
            <a:spLocks noGrp="1"/>
          </p:cNvSpPr>
          <p:nvPr>
            <p:ph type="title"/>
          </p:nvPr>
        </p:nvSpPr>
        <p:spPr/>
        <p:txBody>
          <a:bodyPr/>
          <a:lstStyle/>
          <a:p>
            <a:r>
              <a:rPr lang="en-US" dirty="0">
                <a:latin typeface="Helvetica Neue Thin" panose="020B0403020202020204" pitchFamily="34" charset="0"/>
                <a:ea typeface="Helvetica Neue Thin" panose="020B0403020202020204" pitchFamily="34" charset="0"/>
              </a:rPr>
              <a:t>Bigger Loser: Paul</a:t>
            </a:r>
          </a:p>
        </p:txBody>
      </p:sp>
      <p:sp>
        <p:nvSpPr>
          <p:cNvPr id="3" name="Content Placeholder 2">
            <a:extLst>
              <a:ext uri="{FF2B5EF4-FFF2-40B4-BE49-F238E27FC236}">
                <a16:creationId xmlns:a16="http://schemas.microsoft.com/office/drawing/2014/main" id="{3049AAAD-35C0-014E-A097-E6A6D09CAEAD}"/>
              </a:ext>
            </a:extLst>
          </p:cNvPr>
          <p:cNvSpPr>
            <a:spLocks noGrp="1"/>
          </p:cNvSpPr>
          <p:nvPr>
            <p:ph idx="1"/>
          </p:nvPr>
        </p:nvSpPr>
        <p:spPr/>
        <p:txBody>
          <a:bodyPr/>
          <a:lstStyle/>
          <a:p>
            <a:pPr marL="0" indent="0">
              <a:buNone/>
            </a:pPr>
            <a:r>
              <a:rPr lang="en-US" i="1" dirty="0">
                <a:latin typeface="Helvetica Neue Thin" panose="020B0403020202020204" pitchFamily="34" charset="0"/>
                <a:ea typeface="Helvetica Neue Thin" panose="020B0403020202020204" pitchFamily="34" charset="0"/>
                <a:cs typeface="Helvetica Neue" panose="02000503000000020004" pitchFamily="2" charset="0"/>
              </a:rPr>
              <a:t>Starting Point</a:t>
            </a:r>
            <a:r>
              <a:rPr lang="en-US" dirty="0">
                <a:latin typeface="Helvetica Neue Thin" panose="020B0403020202020204" pitchFamily="34" charset="0"/>
                <a:ea typeface="Helvetica Neue Thin" panose="020B0403020202020204" pitchFamily="34" charset="0"/>
                <a:cs typeface="Helvetica Neue" panose="02000503000000020004" pitchFamily="2" charset="0"/>
              </a:rPr>
              <a:t> Brilliant, zealous, wealthy scholar</a:t>
            </a:r>
          </a:p>
          <a:p>
            <a:pPr marL="0" indent="0">
              <a:buNone/>
            </a:pPr>
            <a:r>
              <a:rPr lang="en-US" i="1" dirty="0">
                <a:latin typeface="Helvetica Neue Thin" panose="020B0403020202020204" pitchFamily="34" charset="0"/>
                <a:ea typeface="Helvetica Neue Thin" panose="020B0403020202020204" pitchFamily="34" charset="0"/>
                <a:cs typeface="Helvetica Neue" panose="02000503000000020004" pitchFamily="2" charset="0"/>
              </a:rPr>
              <a:t>Life for God </a:t>
            </a:r>
            <a:r>
              <a:rPr lang="en-US" dirty="0">
                <a:latin typeface="Helvetica Neue Thin" panose="020B0403020202020204" pitchFamily="34" charset="0"/>
                <a:ea typeface="Helvetica Neue Thin" panose="020B0403020202020204" pitchFamily="34" charset="0"/>
                <a:cs typeface="Helvetica Neue" panose="02000503000000020004" pitchFamily="2" charset="0"/>
              </a:rPr>
              <a:t>Missionary, Tentmaker?! Martyred?!</a:t>
            </a:r>
          </a:p>
          <a:p>
            <a:pPr marL="0" indent="0">
              <a:buNone/>
            </a:pPr>
            <a:r>
              <a:rPr lang="en-US" i="1" dirty="0">
                <a:latin typeface="Helvetica Neue Thin" panose="020B0403020202020204" pitchFamily="34" charset="0"/>
                <a:ea typeface="Helvetica Neue Thin" panose="020B0403020202020204" pitchFamily="34" charset="0"/>
                <a:cs typeface="Helvetica Neue" panose="02000503000000020004" pitchFamily="2" charset="0"/>
              </a:rPr>
              <a:t>Second Look </a:t>
            </a:r>
            <a:r>
              <a:rPr lang="en-US" dirty="0">
                <a:latin typeface="Helvetica Neue Thin" panose="020B0403020202020204" pitchFamily="34" charset="0"/>
                <a:ea typeface="Helvetica Neue Thin" panose="020B0403020202020204" pitchFamily="34" charset="0"/>
                <a:cs typeface="Helvetica Neue" panose="02000503000000020004" pitchFamily="2" charset="0"/>
              </a:rPr>
              <a:t>Philippians 3:7-10</a:t>
            </a:r>
          </a:p>
          <a:p>
            <a:pPr marL="0" indent="0">
              <a:buNone/>
            </a:pPr>
            <a:r>
              <a:rPr lang="en-US" i="1" dirty="0">
                <a:latin typeface="Helvetica Neue Thin" panose="020B0403020202020204" pitchFamily="34" charset="0"/>
                <a:ea typeface="Helvetica Neue Thin" panose="020B0403020202020204" pitchFamily="34" charset="0"/>
                <a:cs typeface="Helvetica Neue" panose="02000503000000020004" pitchFamily="2" charset="0"/>
              </a:rPr>
              <a:t>Some takeaways</a:t>
            </a:r>
          </a:p>
          <a:p>
            <a:r>
              <a:rPr lang="en-US" dirty="0">
                <a:latin typeface="Helvetica Neue Thin" panose="020B0403020202020204" pitchFamily="34" charset="0"/>
                <a:ea typeface="Helvetica Neue Thin" panose="020B0403020202020204" pitchFamily="34" charset="0"/>
                <a:cs typeface="Helvetica Neue" panose="02000503000000020004" pitchFamily="2" charset="0"/>
              </a:rPr>
              <a:t>Paul is not pining for his “glory days”: compared to closeness with Christ, they’re filth</a:t>
            </a:r>
          </a:p>
          <a:p>
            <a:r>
              <a:rPr lang="en-US" dirty="0">
                <a:latin typeface="Helvetica Neue Thin" panose="020B0403020202020204" pitchFamily="34" charset="0"/>
                <a:ea typeface="Helvetica Neue Thin" panose="020B0403020202020204" pitchFamily="34" charset="0"/>
                <a:cs typeface="Helvetica Neue" panose="02000503000000020004" pitchFamily="2" charset="0"/>
              </a:rPr>
              <a:t>Closeness with Christ is so valuable that Paul wants to “participate in his suffering”!</a:t>
            </a:r>
          </a:p>
          <a:p>
            <a:endParaRPr lang="en-US" dirty="0">
              <a:latin typeface="Helvetica Neue Thin" panose="020B0403020202020204" pitchFamily="34" charset="0"/>
              <a:ea typeface="Helvetica Neue Thin" panose="020B0403020202020204" pitchFamily="34" charset="0"/>
              <a:cs typeface="Helvetica Neue" panose="02000503000000020004" pitchFamily="2" charset="0"/>
            </a:endParaRPr>
          </a:p>
        </p:txBody>
      </p:sp>
    </p:spTree>
    <p:extLst>
      <p:ext uri="{BB962C8B-B14F-4D97-AF65-F5344CB8AC3E}">
        <p14:creationId xmlns:p14="http://schemas.microsoft.com/office/powerpoint/2010/main" val="253420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D0D13-B10C-9441-AF20-0A6851CF761D}"/>
              </a:ext>
            </a:extLst>
          </p:cNvPr>
          <p:cNvSpPr>
            <a:spLocks noGrp="1"/>
          </p:cNvSpPr>
          <p:nvPr>
            <p:ph type="title"/>
          </p:nvPr>
        </p:nvSpPr>
        <p:spPr/>
        <p:txBody>
          <a:bodyPr/>
          <a:lstStyle/>
          <a:p>
            <a:r>
              <a:rPr lang="en-US" dirty="0">
                <a:latin typeface="Helvetica Neue Thin" panose="020B0403020202020204" pitchFamily="34" charset="0"/>
                <a:ea typeface="Helvetica Neue Thin" panose="020B0403020202020204" pitchFamily="34" charset="0"/>
              </a:rPr>
              <a:t>Biggest Loser: Jesus</a:t>
            </a:r>
          </a:p>
        </p:txBody>
      </p:sp>
      <p:sp>
        <p:nvSpPr>
          <p:cNvPr id="3" name="Content Placeholder 2">
            <a:extLst>
              <a:ext uri="{FF2B5EF4-FFF2-40B4-BE49-F238E27FC236}">
                <a16:creationId xmlns:a16="http://schemas.microsoft.com/office/drawing/2014/main" id="{3049AAAD-35C0-014E-A097-E6A6D09CAEAD}"/>
              </a:ext>
            </a:extLst>
          </p:cNvPr>
          <p:cNvSpPr>
            <a:spLocks noGrp="1"/>
          </p:cNvSpPr>
          <p:nvPr>
            <p:ph idx="1"/>
          </p:nvPr>
        </p:nvSpPr>
        <p:spPr/>
        <p:txBody>
          <a:bodyPr>
            <a:normAutofit/>
          </a:bodyPr>
          <a:lstStyle/>
          <a:p>
            <a:pPr marL="0" indent="0">
              <a:buNone/>
            </a:pPr>
            <a:r>
              <a:rPr lang="en-US" sz="3200" i="1" dirty="0">
                <a:latin typeface="Helvetica Neue Thin" panose="020B0403020202020204" pitchFamily="34" charset="0"/>
                <a:ea typeface="Helvetica Neue Thin" panose="020B0403020202020204" pitchFamily="34" charset="0"/>
                <a:cs typeface="Helvetica Neue" panose="02000503000000020004" pitchFamily="2" charset="0"/>
              </a:rPr>
              <a:t>Starting Point …GOD!</a:t>
            </a:r>
            <a:endParaRPr lang="en-US" sz="3200" dirty="0">
              <a:latin typeface="Helvetica Neue Thin" panose="020B0403020202020204" pitchFamily="34" charset="0"/>
              <a:ea typeface="Helvetica Neue Thin" panose="020B0403020202020204" pitchFamily="34" charset="0"/>
              <a:cs typeface="Helvetica Neue" panose="02000503000000020004" pitchFamily="2" charset="0"/>
            </a:endParaRPr>
          </a:p>
          <a:p>
            <a:pPr marL="0" indent="0">
              <a:buNone/>
            </a:pPr>
            <a:r>
              <a:rPr lang="en-US" sz="3200" i="1" dirty="0">
                <a:latin typeface="Helvetica Neue Thin" panose="020B0403020202020204" pitchFamily="34" charset="0"/>
                <a:ea typeface="Helvetica Neue Thin" panose="020B0403020202020204" pitchFamily="34" charset="0"/>
                <a:cs typeface="Helvetica Neue" panose="02000503000000020004" pitchFamily="2" charset="0"/>
              </a:rPr>
              <a:t>Life for God </a:t>
            </a:r>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Incarnated, Homeless, Martyred!</a:t>
            </a:r>
          </a:p>
          <a:p>
            <a:pPr marL="0" indent="0">
              <a:buNone/>
            </a:pPr>
            <a:r>
              <a:rPr lang="en-US" sz="3200" i="1" dirty="0">
                <a:latin typeface="Helvetica Neue Thin" panose="020B0403020202020204" pitchFamily="34" charset="0"/>
                <a:ea typeface="Helvetica Neue Thin" panose="020B0403020202020204" pitchFamily="34" charset="0"/>
                <a:cs typeface="Helvetica Neue" panose="02000503000000020004" pitchFamily="2" charset="0"/>
              </a:rPr>
              <a:t>Second Look</a:t>
            </a:r>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 Philippians 2:5-11</a:t>
            </a:r>
          </a:p>
        </p:txBody>
      </p:sp>
      <p:sp>
        <p:nvSpPr>
          <p:cNvPr id="4" name="Rectangle 3">
            <a:extLst>
              <a:ext uri="{FF2B5EF4-FFF2-40B4-BE49-F238E27FC236}">
                <a16:creationId xmlns:a16="http://schemas.microsoft.com/office/drawing/2014/main" id="{98D4F197-A469-BF4F-9748-298AAE653BF5}"/>
              </a:ext>
            </a:extLst>
          </p:cNvPr>
          <p:cNvSpPr/>
          <p:nvPr/>
        </p:nvSpPr>
        <p:spPr>
          <a:xfrm>
            <a:off x="3388659" y="13648"/>
            <a:ext cx="5755341"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normAutofit fontScale="92500" lnSpcReduction="10000"/>
          </a:bodyPr>
          <a:lstStyle/>
          <a:p>
            <a:r>
              <a:rPr lang="en-US" sz="2800" dirty="0">
                <a:latin typeface="Helvetica Neue Thin" panose="020B0403020202020204" pitchFamily="34" charset="0"/>
                <a:ea typeface="Helvetica Neue Thin" panose="020B0403020202020204" pitchFamily="34" charset="0"/>
                <a:cs typeface="Helvetica Neue" panose="02000503000000020004" pitchFamily="2" charset="0"/>
              </a:rPr>
              <a:t>Philippians 2:5-11 [NIV] Christ Jesus: </a:t>
            </a:r>
            <a:r>
              <a:rPr lang="en-US" sz="2800" baseline="30000" dirty="0">
                <a:latin typeface="Helvetica Neue Thin" panose="020B0403020202020204" pitchFamily="34" charset="0"/>
                <a:ea typeface="Helvetica Neue Thin" panose="020B0403020202020204" pitchFamily="34" charset="0"/>
                <a:cs typeface="Helvetica Neue" panose="02000503000000020004" pitchFamily="2" charset="0"/>
              </a:rPr>
              <a:t>6 </a:t>
            </a:r>
            <a:r>
              <a:rPr lang="en-US" sz="2800" dirty="0">
                <a:latin typeface="Helvetica Neue Thin" panose="020B0403020202020204" pitchFamily="34" charset="0"/>
                <a:ea typeface="Helvetica Neue Thin" panose="020B0403020202020204" pitchFamily="34" charset="0"/>
                <a:cs typeface="Helvetica Neue" panose="02000503000000020004" pitchFamily="2" charset="0"/>
              </a:rPr>
              <a:t>Who, being in very nature God, did not consider equality with God something to be used to his own advantage;</a:t>
            </a:r>
            <a:r>
              <a:rPr lang="en-US" sz="2800" baseline="30000" dirty="0">
                <a:latin typeface="Helvetica Neue Thin" panose="020B0403020202020204" pitchFamily="34" charset="0"/>
                <a:ea typeface="Helvetica Neue Thin" panose="020B0403020202020204" pitchFamily="34" charset="0"/>
                <a:cs typeface="Helvetica Neue" panose="02000503000000020004" pitchFamily="2" charset="0"/>
              </a:rPr>
              <a:t>7 </a:t>
            </a:r>
            <a:r>
              <a:rPr lang="en-US" sz="2800" dirty="0">
                <a:latin typeface="Helvetica Neue Thin" panose="020B0403020202020204" pitchFamily="34" charset="0"/>
                <a:ea typeface="Helvetica Neue Thin" panose="020B0403020202020204" pitchFamily="34" charset="0"/>
                <a:cs typeface="Helvetica Neue" panose="02000503000000020004" pitchFamily="2" charset="0"/>
              </a:rPr>
              <a:t>rather, he made himself nothing by taking the very nature of a servant, being made in human likeness. </a:t>
            </a:r>
            <a:r>
              <a:rPr lang="en-US" sz="2800" baseline="30000" dirty="0">
                <a:latin typeface="Helvetica Neue Thin" panose="020B0403020202020204" pitchFamily="34" charset="0"/>
                <a:ea typeface="Helvetica Neue Thin" panose="020B0403020202020204" pitchFamily="34" charset="0"/>
                <a:cs typeface="Helvetica Neue" panose="02000503000000020004" pitchFamily="2" charset="0"/>
              </a:rPr>
              <a:t>8 </a:t>
            </a:r>
            <a:r>
              <a:rPr lang="en-US" sz="2800" dirty="0">
                <a:latin typeface="Helvetica Neue Thin" panose="020B0403020202020204" pitchFamily="34" charset="0"/>
                <a:ea typeface="Helvetica Neue Thin" panose="020B0403020202020204" pitchFamily="34" charset="0"/>
                <a:cs typeface="Helvetica Neue" panose="02000503000000020004" pitchFamily="2" charset="0"/>
              </a:rPr>
              <a:t>And being found in appearance as a man, he humbled himself by becoming obedient to death—even death on a cross! </a:t>
            </a:r>
            <a:r>
              <a:rPr lang="en-US" sz="2800" baseline="30000" dirty="0">
                <a:latin typeface="Helvetica Neue Thin" panose="020B0403020202020204" pitchFamily="34" charset="0"/>
                <a:ea typeface="Helvetica Neue Thin" panose="020B0403020202020204" pitchFamily="34" charset="0"/>
                <a:cs typeface="Helvetica Neue" panose="02000503000000020004" pitchFamily="2" charset="0"/>
              </a:rPr>
              <a:t>9 </a:t>
            </a:r>
            <a:r>
              <a:rPr lang="en-US" sz="2800" dirty="0">
                <a:latin typeface="Helvetica Neue Thin" panose="020B0403020202020204" pitchFamily="34" charset="0"/>
                <a:ea typeface="Helvetica Neue Thin" panose="020B0403020202020204" pitchFamily="34" charset="0"/>
                <a:cs typeface="Helvetica Neue" panose="02000503000000020004" pitchFamily="2" charset="0"/>
              </a:rPr>
              <a:t>Therefore God exalted him to the highest place and gave him the name that is above every name,</a:t>
            </a:r>
            <a:r>
              <a:rPr lang="en-US" sz="2800" baseline="30000" dirty="0">
                <a:latin typeface="Helvetica Neue Thin" panose="020B0403020202020204" pitchFamily="34" charset="0"/>
                <a:ea typeface="Helvetica Neue Thin" panose="020B0403020202020204" pitchFamily="34" charset="0"/>
                <a:cs typeface="Helvetica Neue" panose="02000503000000020004" pitchFamily="2" charset="0"/>
              </a:rPr>
              <a:t>10 </a:t>
            </a:r>
            <a:r>
              <a:rPr lang="en-US" sz="2800" dirty="0">
                <a:latin typeface="Helvetica Neue Thin" panose="020B0403020202020204" pitchFamily="34" charset="0"/>
                <a:ea typeface="Helvetica Neue Thin" panose="020B0403020202020204" pitchFamily="34" charset="0"/>
                <a:cs typeface="Helvetica Neue" panose="02000503000000020004" pitchFamily="2" charset="0"/>
              </a:rPr>
              <a:t>that at the name of Jesus every knee should bow, in heaven and on earth and under the earth</a:t>
            </a:r>
            <a:r>
              <a:rPr lang="en-US" sz="2800" baseline="30000" dirty="0">
                <a:latin typeface="Helvetica Neue Thin" panose="020B0403020202020204" pitchFamily="34" charset="0"/>
                <a:ea typeface="Helvetica Neue Thin" panose="020B0403020202020204" pitchFamily="34" charset="0"/>
                <a:cs typeface="Helvetica Neue" panose="02000503000000020004" pitchFamily="2" charset="0"/>
              </a:rPr>
              <a:t>11 </a:t>
            </a:r>
            <a:r>
              <a:rPr lang="en-US" sz="2800" dirty="0">
                <a:latin typeface="Helvetica Neue Thin" panose="020B0403020202020204" pitchFamily="34" charset="0"/>
                <a:ea typeface="Helvetica Neue Thin" panose="020B0403020202020204" pitchFamily="34" charset="0"/>
                <a:cs typeface="Helvetica Neue" panose="02000503000000020004" pitchFamily="2" charset="0"/>
              </a:rPr>
              <a:t>and every tongue acknowledge that Jesus Christ is Lord, to the glory of God the Father.</a:t>
            </a:r>
          </a:p>
        </p:txBody>
      </p:sp>
    </p:spTree>
    <p:extLst>
      <p:ext uri="{BB962C8B-B14F-4D97-AF65-F5344CB8AC3E}">
        <p14:creationId xmlns:p14="http://schemas.microsoft.com/office/powerpoint/2010/main" val="343009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D0D13-B10C-9441-AF20-0A6851CF761D}"/>
              </a:ext>
            </a:extLst>
          </p:cNvPr>
          <p:cNvSpPr>
            <a:spLocks noGrp="1"/>
          </p:cNvSpPr>
          <p:nvPr>
            <p:ph type="title"/>
          </p:nvPr>
        </p:nvSpPr>
        <p:spPr/>
        <p:txBody>
          <a:bodyPr/>
          <a:lstStyle/>
          <a:p>
            <a:r>
              <a:rPr lang="en-US" dirty="0">
                <a:latin typeface="Helvetica Neue Thin" panose="020B0403020202020204" pitchFamily="34" charset="0"/>
                <a:ea typeface="Helvetica Neue Thin" panose="020B0403020202020204" pitchFamily="34" charset="0"/>
              </a:rPr>
              <a:t>Biggest Loser: Jesus</a:t>
            </a:r>
          </a:p>
        </p:txBody>
      </p:sp>
      <p:sp>
        <p:nvSpPr>
          <p:cNvPr id="3" name="Content Placeholder 2">
            <a:extLst>
              <a:ext uri="{FF2B5EF4-FFF2-40B4-BE49-F238E27FC236}">
                <a16:creationId xmlns:a16="http://schemas.microsoft.com/office/drawing/2014/main" id="{3049AAAD-35C0-014E-A097-E6A6D09CAEAD}"/>
              </a:ext>
            </a:extLst>
          </p:cNvPr>
          <p:cNvSpPr>
            <a:spLocks noGrp="1"/>
          </p:cNvSpPr>
          <p:nvPr>
            <p:ph idx="1"/>
          </p:nvPr>
        </p:nvSpPr>
        <p:spPr/>
        <p:txBody>
          <a:bodyPr>
            <a:noAutofit/>
          </a:bodyPr>
          <a:lstStyle/>
          <a:p>
            <a:pPr marL="0" indent="0">
              <a:buNone/>
            </a:pPr>
            <a:r>
              <a:rPr lang="en-US" sz="3200" i="1" dirty="0">
                <a:latin typeface="Helvetica Neue Thin" panose="020B0403020202020204" pitchFamily="34" charset="0"/>
                <a:ea typeface="Helvetica Neue Thin" panose="020B0403020202020204" pitchFamily="34" charset="0"/>
                <a:cs typeface="Helvetica Neue" panose="02000503000000020004" pitchFamily="2" charset="0"/>
              </a:rPr>
              <a:t>Starting Point …GOD!</a:t>
            </a:r>
            <a:endParaRPr lang="en-US" sz="3200" dirty="0">
              <a:latin typeface="Helvetica Neue Thin" panose="020B0403020202020204" pitchFamily="34" charset="0"/>
              <a:ea typeface="Helvetica Neue Thin" panose="020B0403020202020204" pitchFamily="34" charset="0"/>
              <a:cs typeface="Helvetica Neue" panose="02000503000000020004" pitchFamily="2" charset="0"/>
            </a:endParaRPr>
          </a:p>
          <a:p>
            <a:pPr marL="0" indent="0">
              <a:buNone/>
            </a:pPr>
            <a:r>
              <a:rPr lang="en-US" sz="3200" i="1" dirty="0">
                <a:latin typeface="Helvetica Neue Thin" panose="020B0403020202020204" pitchFamily="34" charset="0"/>
                <a:ea typeface="Helvetica Neue Thin" panose="020B0403020202020204" pitchFamily="34" charset="0"/>
                <a:cs typeface="Helvetica Neue" panose="02000503000000020004" pitchFamily="2" charset="0"/>
              </a:rPr>
              <a:t>Life for God </a:t>
            </a:r>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Incarnated, Homeless, Martyred!</a:t>
            </a:r>
          </a:p>
          <a:p>
            <a:pPr marL="0" indent="0">
              <a:buNone/>
            </a:pPr>
            <a:r>
              <a:rPr lang="en-US" sz="3200" i="1" dirty="0">
                <a:latin typeface="Helvetica Neue Thin" panose="020B0403020202020204" pitchFamily="34" charset="0"/>
                <a:ea typeface="Helvetica Neue Thin" panose="020B0403020202020204" pitchFamily="34" charset="0"/>
                <a:cs typeface="Helvetica Neue" panose="02000503000000020004" pitchFamily="2" charset="0"/>
              </a:rPr>
              <a:t>Second Look</a:t>
            </a:r>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 Philippians 2:5-11</a:t>
            </a:r>
          </a:p>
          <a:p>
            <a:pPr marL="0" indent="0">
              <a:buNone/>
            </a:pPr>
            <a:r>
              <a:rPr lang="en-US" sz="3200" i="1" dirty="0">
                <a:latin typeface="Helvetica Neue Thin" panose="020B0403020202020204" pitchFamily="34" charset="0"/>
                <a:ea typeface="Helvetica Neue Thin" panose="020B0403020202020204" pitchFamily="34" charset="0"/>
                <a:cs typeface="Helvetica Neue" panose="02000503000000020004" pitchFamily="2" charset="0"/>
              </a:rPr>
              <a:t>Some takeaways</a:t>
            </a:r>
            <a:endParaRPr lang="en-US" sz="3200" dirty="0">
              <a:latin typeface="Helvetica Neue Thin" panose="020B0403020202020204" pitchFamily="34" charset="0"/>
              <a:ea typeface="Helvetica Neue Thin" panose="020B0403020202020204" pitchFamily="34" charset="0"/>
              <a:cs typeface="Helvetica Neue" panose="02000503000000020004" pitchFamily="2" charset="0"/>
            </a:endParaRPr>
          </a:p>
          <a:p>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In the biblical economy, the way up is down, exemplified in the greatest extremes by Jesus Christ himself.</a:t>
            </a:r>
          </a:p>
          <a:p>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What does it say that God (max potential) voluntarily went to the cross?</a:t>
            </a:r>
          </a:p>
        </p:txBody>
      </p:sp>
    </p:spTree>
    <p:extLst>
      <p:ext uri="{BB962C8B-B14F-4D97-AF65-F5344CB8AC3E}">
        <p14:creationId xmlns:p14="http://schemas.microsoft.com/office/powerpoint/2010/main" val="202166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D0D13-B10C-9441-AF20-0A6851CF761D}"/>
              </a:ext>
            </a:extLst>
          </p:cNvPr>
          <p:cNvSpPr>
            <a:spLocks noGrp="1"/>
          </p:cNvSpPr>
          <p:nvPr>
            <p:ph type="title"/>
          </p:nvPr>
        </p:nvSpPr>
        <p:spPr/>
        <p:txBody>
          <a:bodyPr/>
          <a:lstStyle/>
          <a:p>
            <a:r>
              <a:rPr lang="en-US" dirty="0">
                <a:latin typeface="Helvetica Neue Thin" panose="020B0403020202020204" pitchFamily="34" charset="0"/>
                <a:ea typeface="Helvetica Neue Thin" panose="020B0403020202020204" pitchFamily="34" charset="0"/>
              </a:rPr>
              <a:t>Live to Fullest Surrender</a:t>
            </a:r>
          </a:p>
        </p:txBody>
      </p:sp>
      <p:sp>
        <p:nvSpPr>
          <p:cNvPr id="3" name="Content Placeholder 2">
            <a:extLst>
              <a:ext uri="{FF2B5EF4-FFF2-40B4-BE49-F238E27FC236}">
                <a16:creationId xmlns:a16="http://schemas.microsoft.com/office/drawing/2014/main" id="{3049AAAD-35C0-014E-A097-E6A6D09CAEAD}"/>
              </a:ext>
            </a:extLst>
          </p:cNvPr>
          <p:cNvSpPr>
            <a:spLocks noGrp="1"/>
          </p:cNvSpPr>
          <p:nvPr>
            <p:ph idx="1"/>
          </p:nvPr>
        </p:nvSpPr>
        <p:spPr/>
        <p:txBody>
          <a:bodyPr>
            <a:normAutofit/>
          </a:bodyPr>
          <a:lstStyle/>
          <a:p>
            <a:pPr marL="0" indent="0">
              <a:buNone/>
            </a:pPr>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I recommend we reject this thinking altogether. </a:t>
            </a:r>
          </a:p>
        </p:txBody>
      </p:sp>
      <p:sp>
        <p:nvSpPr>
          <p:cNvPr id="4" name="Rectangle 3">
            <a:extLst>
              <a:ext uri="{FF2B5EF4-FFF2-40B4-BE49-F238E27FC236}">
                <a16:creationId xmlns:a16="http://schemas.microsoft.com/office/drawing/2014/main" id="{42EBBF5C-59C6-3E43-B3E2-E184E1291C0A}"/>
              </a:ext>
            </a:extLst>
          </p:cNvPr>
          <p:cNvSpPr/>
          <p:nvPr/>
        </p:nvSpPr>
        <p:spPr>
          <a:xfrm>
            <a:off x="3388659" y="13648"/>
            <a:ext cx="5755341"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p>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Luke 9:23-25 [NIV] Then he said to them all: “Whoever wants to be my disciple must deny themselves and take up their cross daily and follow me. For whoever wants to save their life will lose it, but whoever loses their life for me will save it. What good is it for someone to gain the whole world, and yet lose or forfeit their very self?”</a:t>
            </a:r>
          </a:p>
        </p:txBody>
      </p:sp>
    </p:spTree>
    <p:extLst>
      <p:ext uri="{BB962C8B-B14F-4D97-AF65-F5344CB8AC3E}">
        <p14:creationId xmlns:p14="http://schemas.microsoft.com/office/powerpoint/2010/main" val="18321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D0D13-B10C-9441-AF20-0A6851CF761D}"/>
              </a:ext>
            </a:extLst>
          </p:cNvPr>
          <p:cNvSpPr>
            <a:spLocks noGrp="1"/>
          </p:cNvSpPr>
          <p:nvPr>
            <p:ph type="title"/>
          </p:nvPr>
        </p:nvSpPr>
        <p:spPr/>
        <p:txBody>
          <a:bodyPr/>
          <a:lstStyle/>
          <a:p>
            <a:r>
              <a:rPr lang="en-US" dirty="0">
                <a:latin typeface="Helvetica Neue Thin" panose="020B0403020202020204" pitchFamily="34" charset="0"/>
                <a:ea typeface="Helvetica Neue Thin" panose="020B0403020202020204" pitchFamily="34" charset="0"/>
              </a:rPr>
              <a:t>Live to Fullest Surrender</a:t>
            </a:r>
          </a:p>
        </p:txBody>
      </p:sp>
      <p:sp>
        <p:nvSpPr>
          <p:cNvPr id="3" name="Content Placeholder 2">
            <a:extLst>
              <a:ext uri="{FF2B5EF4-FFF2-40B4-BE49-F238E27FC236}">
                <a16:creationId xmlns:a16="http://schemas.microsoft.com/office/drawing/2014/main" id="{3049AAAD-35C0-014E-A097-E6A6D09CAEAD}"/>
              </a:ext>
            </a:extLst>
          </p:cNvPr>
          <p:cNvSpPr>
            <a:spLocks noGrp="1"/>
          </p:cNvSpPr>
          <p:nvPr>
            <p:ph idx="1"/>
          </p:nvPr>
        </p:nvSpPr>
        <p:spPr/>
        <p:txBody>
          <a:bodyPr>
            <a:noAutofit/>
          </a:bodyPr>
          <a:lstStyle/>
          <a:p>
            <a:pPr marL="0" indent="0">
              <a:buNone/>
            </a:pPr>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I recommend we reject this thinking altogether.</a:t>
            </a:r>
          </a:p>
          <a:p>
            <a:pPr marL="0" indent="0">
              <a:buNone/>
            </a:pPr>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Living to Fullest Potential = Gaining the Whole World, whereas Christ says, “Lose your life for me,” “Pick up your cross daily.” </a:t>
            </a:r>
          </a:p>
          <a:p>
            <a:pPr marL="0" indent="0">
              <a:buNone/>
            </a:pPr>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This isn’t just weirdo self-punishment: </a:t>
            </a:r>
          </a:p>
          <a:p>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Those who lose their lives for Christ save it</a:t>
            </a:r>
          </a:p>
          <a:p>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The cross is followed by the resurrection.</a:t>
            </a:r>
          </a:p>
          <a:p>
            <a:pPr marL="0" indent="0">
              <a:buNone/>
            </a:pPr>
            <a:endParaRPr lang="en-US" sz="3200" dirty="0">
              <a:latin typeface="Helvetica Neue Thin" panose="020B0403020202020204" pitchFamily="34" charset="0"/>
              <a:ea typeface="Helvetica Neue Thin" panose="020B0403020202020204" pitchFamily="34" charset="0"/>
              <a:cs typeface="Helvetica Neue" panose="02000503000000020004" pitchFamily="2" charset="0"/>
            </a:endParaRPr>
          </a:p>
        </p:txBody>
      </p:sp>
    </p:spTree>
    <p:extLst>
      <p:ext uri="{BB962C8B-B14F-4D97-AF65-F5344CB8AC3E}">
        <p14:creationId xmlns:p14="http://schemas.microsoft.com/office/powerpoint/2010/main" val="155942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49AAAD-35C0-014E-A097-E6A6D09CAEAD}"/>
              </a:ext>
            </a:extLst>
          </p:cNvPr>
          <p:cNvSpPr>
            <a:spLocks noGrp="1"/>
          </p:cNvSpPr>
          <p:nvPr>
            <p:ph idx="1"/>
          </p:nvPr>
        </p:nvSpPr>
        <p:spPr/>
        <p:txBody>
          <a:bodyPr anchor="t"/>
          <a:lstStyle/>
          <a:p>
            <a:pPr marL="0" indent="0" algn="ctr">
              <a:buNone/>
            </a:pPr>
            <a:endParaRPr lang="en-US" dirty="0">
              <a:latin typeface="Helvetica Neue Thin" panose="020B0403020202020204" pitchFamily="34" charset="0"/>
              <a:ea typeface="Helvetica Neue Thin" panose="020B0403020202020204" pitchFamily="34" charset="0"/>
              <a:cs typeface="Helvetica Neue" panose="02000503000000020004" pitchFamily="2" charset="0"/>
            </a:endParaRPr>
          </a:p>
          <a:p>
            <a:pPr marL="0" indent="0" algn="ctr">
              <a:buNone/>
            </a:pPr>
            <a:endParaRPr lang="en-US" dirty="0">
              <a:latin typeface="Helvetica Neue Thin" panose="020B0403020202020204" pitchFamily="34" charset="0"/>
              <a:ea typeface="Helvetica Neue Thin" panose="020B0403020202020204" pitchFamily="34" charset="0"/>
              <a:cs typeface="Helvetica Neue" panose="02000503000000020004" pitchFamily="2" charset="0"/>
            </a:endParaRPr>
          </a:p>
          <a:p>
            <a:pPr marL="0" indent="0" algn="ctr">
              <a:buNone/>
            </a:pPr>
            <a:r>
              <a:rPr lang="en-US" dirty="0">
                <a:latin typeface="Helvetica Neue Thin" panose="020B0403020202020204" pitchFamily="34" charset="0"/>
                <a:ea typeface="Helvetica Neue Thin" panose="020B0403020202020204" pitchFamily="34" charset="0"/>
                <a:cs typeface="Helvetica Neue" panose="02000503000000020004" pitchFamily="2" charset="0"/>
              </a:rPr>
              <a:t>Hebrews 13:13-14 [NIV]</a:t>
            </a:r>
            <a:r>
              <a:rPr lang="en-US" baseline="30000" dirty="0">
                <a:latin typeface="Helvetica Neue Thin" panose="020B0403020202020204" pitchFamily="34" charset="0"/>
                <a:ea typeface="Helvetica Neue Thin" panose="020B0403020202020204" pitchFamily="34" charset="0"/>
                <a:cs typeface="Helvetica Neue" panose="02000503000000020004" pitchFamily="2" charset="0"/>
              </a:rPr>
              <a:t> </a:t>
            </a:r>
            <a:r>
              <a:rPr lang="en-US" dirty="0">
                <a:latin typeface="Helvetica Neue Thin" panose="020B0403020202020204" pitchFamily="34" charset="0"/>
                <a:ea typeface="Helvetica Neue Thin" panose="020B0403020202020204" pitchFamily="34" charset="0"/>
                <a:cs typeface="Helvetica Neue" panose="02000503000000020004" pitchFamily="2" charset="0"/>
              </a:rPr>
              <a:t>Let us, then, go to him outside the camp, bearing the disgrace he bore. </a:t>
            </a:r>
            <a:r>
              <a:rPr lang="en-US" baseline="30000" dirty="0">
                <a:latin typeface="Helvetica Neue Thin" panose="020B0403020202020204" pitchFamily="34" charset="0"/>
                <a:ea typeface="Helvetica Neue Thin" panose="020B0403020202020204" pitchFamily="34" charset="0"/>
                <a:cs typeface="Helvetica Neue" panose="02000503000000020004" pitchFamily="2" charset="0"/>
              </a:rPr>
              <a:t> </a:t>
            </a:r>
            <a:r>
              <a:rPr lang="en-US" dirty="0">
                <a:latin typeface="Helvetica Neue Thin" panose="020B0403020202020204" pitchFamily="34" charset="0"/>
                <a:ea typeface="Helvetica Neue Thin" panose="020B0403020202020204" pitchFamily="34" charset="0"/>
                <a:cs typeface="Helvetica Neue" panose="02000503000000020004" pitchFamily="2" charset="0"/>
              </a:rPr>
              <a:t>For here we do not have an enduring city, but we are looking for the city that is to come.</a:t>
            </a:r>
          </a:p>
          <a:p>
            <a:pPr marL="0" indent="0" algn="ctr">
              <a:buNone/>
            </a:pPr>
            <a:endParaRPr lang="en-US" dirty="0">
              <a:latin typeface="Helvetica Neue Thin" panose="020B0403020202020204" pitchFamily="34" charset="0"/>
              <a:ea typeface="Helvetica Neue Thin" panose="020B0403020202020204" pitchFamily="34" charset="0"/>
              <a:cs typeface="Helvetica Neue" panose="02000503000000020004" pitchFamily="2" charset="0"/>
            </a:endParaRPr>
          </a:p>
          <a:p>
            <a:pPr marL="0" indent="0" algn="ctr">
              <a:buNone/>
            </a:pPr>
            <a:endParaRPr lang="en-US" dirty="0">
              <a:latin typeface="Helvetica Neue Thin" panose="020B0403020202020204" pitchFamily="34" charset="0"/>
              <a:ea typeface="Helvetica Neue Thin" panose="020B0403020202020204" pitchFamily="34" charset="0"/>
              <a:cs typeface="Helvetica Neue" panose="02000503000000020004" pitchFamily="2" charset="0"/>
            </a:endParaRPr>
          </a:p>
          <a:p>
            <a:pPr marL="0" indent="0" algn="r">
              <a:buNone/>
            </a:pPr>
            <a:r>
              <a:rPr lang="en-US" dirty="0" err="1">
                <a:latin typeface="Helvetica Neue Thin" panose="020B0403020202020204" pitchFamily="34" charset="0"/>
                <a:ea typeface="Helvetica Neue Thin" panose="020B0403020202020204" pitchFamily="34" charset="0"/>
                <a:cs typeface="Helvetica Neue" panose="02000503000000020004" pitchFamily="2" charset="0"/>
              </a:rPr>
              <a:t>reederp@xenos.org</a:t>
            </a:r>
            <a:endParaRPr lang="en-US" dirty="0">
              <a:latin typeface="Helvetica Neue Thin" panose="020B0403020202020204" pitchFamily="34" charset="0"/>
              <a:ea typeface="Helvetica Neue Thin" panose="020B0403020202020204" pitchFamily="34" charset="0"/>
              <a:cs typeface="Helvetica Neue" panose="02000503000000020004" pitchFamily="2" charset="0"/>
            </a:endParaRPr>
          </a:p>
        </p:txBody>
      </p:sp>
    </p:spTree>
    <p:extLst>
      <p:ext uri="{BB962C8B-B14F-4D97-AF65-F5344CB8AC3E}">
        <p14:creationId xmlns:p14="http://schemas.microsoft.com/office/powerpoint/2010/main" val="2074513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D0D13-B10C-9441-AF20-0A6851CF761D}"/>
              </a:ext>
            </a:extLst>
          </p:cNvPr>
          <p:cNvSpPr>
            <a:spLocks noGrp="1"/>
          </p:cNvSpPr>
          <p:nvPr>
            <p:ph type="title"/>
          </p:nvPr>
        </p:nvSpPr>
        <p:spPr/>
        <p:txBody>
          <a:bodyPr/>
          <a:lstStyle/>
          <a:p>
            <a:r>
              <a:rPr lang="en-US" dirty="0">
                <a:latin typeface="Helvetica Neue Thin" panose="020B0403020202020204" pitchFamily="34" charset="0"/>
                <a:ea typeface="Helvetica Neue Thin" panose="020B0403020202020204" pitchFamily="34" charset="0"/>
                <a:cs typeface="Helvetica Neue" panose="02000503000000020004" pitchFamily="2" charset="0"/>
              </a:rPr>
              <a:t>Live to your Fullest Potential</a:t>
            </a:r>
          </a:p>
        </p:txBody>
      </p:sp>
      <p:sp>
        <p:nvSpPr>
          <p:cNvPr id="3" name="Content Placeholder 2">
            <a:extLst>
              <a:ext uri="{FF2B5EF4-FFF2-40B4-BE49-F238E27FC236}">
                <a16:creationId xmlns:a16="http://schemas.microsoft.com/office/drawing/2014/main" id="{3049AAAD-35C0-014E-A097-E6A6D09CAEAD}"/>
              </a:ext>
            </a:extLst>
          </p:cNvPr>
          <p:cNvSpPr>
            <a:spLocks noGrp="1"/>
          </p:cNvSpPr>
          <p:nvPr>
            <p:ph idx="1"/>
          </p:nvPr>
        </p:nvSpPr>
        <p:spPr/>
        <p:txBody>
          <a:bodyPr>
            <a:normAutofit/>
          </a:bodyPr>
          <a:lstStyle/>
          <a:p>
            <a:pPr marL="0" indent="0">
              <a:buNone/>
            </a:pPr>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This is a common slogan, and there are variations.  At root, there is an obsession with success and aspiration.  </a:t>
            </a:r>
          </a:p>
          <a:p>
            <a:r>
              <a:rPr lang="en-US" sz="3200" i="1" dirty="0">
                <a:latin typeface="Helvetica Neue Thin" panose="020B0403020202020204" pitchFamily="34" charset="0"/>
                <a:ea typeface="Helvetica Neue Thin" panose="020B0403020202020204" pitchFamily="34" charset="0"/>
                <a:cs typeface="Helvetica Neue" panose="02000503000000020004" pitchFamily="2" charset="0"/>
              </a:rPr>
              <a:t>7 Habits of Highly Effective People</a:t>
            </a:r>
          </a:p>
          <a:p>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Self-Help Guru, Tony Robbins’ </a:t>
            </a:r>
            <a:r>
              <a:rPr lang="en-US" sz="3200" i="1" dirty="0">
                <a:latin typeface="Helvetica Neue Thin" panose="020B0403020202020204" pitchFamily="34" charset="0"/>
                <a:ea typeface="Helvetica Neue Thin" panose="020B0403020202020204" pitchFamily="34" charset="0"/>
                <a:cs typeface="Helvetica Neue" panose="02000503000000020004" pitchFamily="2" charset="0"/>
              </a:rPr>
              <a:t>Unlimited Power</a:t>
            </a:r>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 and </a:t>
            </a:r>
            <a:r>
              <a:rPr lang="en-US" sz="3200" i="1" dirty="0">
                <a:latin typeface="Helvetica Neue Thin" panose="020B0403020202020204" pitchFamily="34" charset="0"/>
                <a:ea typeface="Helvetica Neue Thin" panose="020B0403020202020204" pitchFamily="34" charset="0"/>
                <a:cs typeface="Helvetica Neue" panose="02000503000000020004" pitchFamily="2" charset="0"/>
              </a:rPr>
              <a:t>Awaken the Giant Within</a:t>
            </a:r>
          </a:p>
          <a:p>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People like Grant Cardone… </a:t>
            </a:r>
          </a:p>
        </p:txBody>
      </p:sp>
    </p:spTree>
    <p:extLst>
      <p:ext uri="{BB962C8B-B14F-4D97-AF65-F5344CB8AC3E}">
        <p14:creationId xmlns:p14="http://schemas.microsoft.com/office/powerpoint/2010/main" val="18106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49AAAD-35C0-014E-A097-E6A6D09CAEAD}"/>
              </a:ext>
            </a:extLst>
          </p:cNvPr>
          <p:cNvSpPr>
            <a:spLocks noGrp="1"/>
          </p:cNvSpPr>
          <p:nvPr>
            <p:ph idx="1"/>
          </p:nvPr>
        </p:nvSpPr>
        <p:spPr>
          <a:xfrm>
            <a:off x="5544456" y="170996"/>
            <a:ext cx="3464379" cy="6534603"/>
          </a:xfrm>
        </p:spPr>
        <p:txBody>
          <a:bodyPr>
            <a:normAutofit/>
          </a:bodyPr>
          <a:lstStyle/>
          <a:p>
            <a:pPr marL="0" indent="0">
              <a:spcAft>
                <a:spcPts val="1200"/>
              </a:spcAft>
              <a:buNone/>
            </a:pPr>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Grant Cardone works with Fortune 500 companies to grow sales by finding overlooked opportunities and customizing the sales process to be more effective.</a:t>
            </a:r>
          </a:p>
          <a:p>
            <a:pPr marL="0" indent="0">
              <a:buNone/>
            </a:pPr>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Grant Cardone preaches that success is your duty, obligation and responsibility.</a:t>
            </a:r>
          </a:p>
          <a:p>
            <a:pPr marL="0" indent="0">
              <a:buNone/>
            </a:pPr>
            <a:endParaRPr lang="en-US" sz="3200" dirty="0">
              <a:latin typeface="Helvetica Neue Thin" panose="020B0403020202020204" pitchFamily="34" charset="0"/>
              <a:ea typeface="Helvetica Neue Thin" panose="020B0403020202020204" pitchFamily="34" charset="0"/>
              <a:cs typeface="Helvetica Neue" panose="02000503000000020004" pitchFamily="2" charset="0"/>
            </a:endParaRPr>
          </a:p>
        </p:txBody>
      </p:sp>
      <p:pic>
        <p:nvPicPr>
          <p:cNvPr id="4" name="Picture 3">
            <a:extLst>
              <a:ext uri="{FF2B5EF4-FFF2-40B4-BE49-F238E27FC236}">
                <a16:creationId xmlns:a16="http://schemas.microsoft.com/office/drawing/2014/main" id="{9DE204E6-ADF3-C443-8CDD-4B179CC7DD10}"/>
              </a:ext>
            </a:extLst>
          </p:cNvPr>
          <p:cNvPicPr>
            <a:picLocks noChangeAspect="1"/>
          </p:cNvPicPr>
          <p:nvPr/>
        </p:nvPicPr>
        <p:blipFill>
          <a:blip r:embed="rId2"/>
          <a:stretch>
            <a:fillRect/>
          </a:stretch>
        </p:blipFill>
        <p:spPr>
          <a:xfrm>
            <a:off x="0" y="0"/>
            <a:ext cx="5486400" cy="6858000"/>
          </a:xfrm>
          <a:prstGeom prst="rect">
            <a:avLst/>
          </a:prstGeom>
        </p:spPr>
      </p:pic>
    </p:spTree>
    <p:extLst>
      <p:ext uri="{BB962C8B-B14F-4D97-AF65-F5344CB8AC3E}">
        <p14:creationId xmlns:p14="http://schemas.microsoft.com/office/powerpoint/2010/main" val="250681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49AAAD-35C0-014E-A097-E6A6D09CAEAD}"/>
              </a:ext>
            </a:extLst>
          </p:cNvPr>
          <p:cNvSpPr>
            <a:spLocks noGrp="1"/>
          </p:cNvSpPr>
          <p:nvPr>
            <p:ph idx="1"/>
          </p:nvPr>
        </p:nvSpPr>
        <p:spPr>
          <a:xfrm>
            <a:off x="5544456" y="170996"/>
            <a:ext cx="3464379" cy="6534603"/>
          </a:xfrm>
        </p:spPr>
        <p:txBody>
          <a:bodyPr>
            <a:normAutofit/>
          </a:bodyPr>
          <a:lstStyle/>
          <a:p>
            <a:pPr marL="0" indent="0">
              <a:buNone/>
            </a:pPr>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“The problem with [mere] realistic thinking is that it’s usually based on what others think is possible. They don’t know your potential.”</a:t>
            </a:r>
          </a:p>
          <a:p>
            <a:pPr marL="0" indent="0">
              <a:buNone/>
            </a:pPr>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“Reaching your full potential requires massive actions.”</a:t>
            </a:r>
          </a:p>
          <a:p>
            <a:pPr marL="0" indent="0">
              <a:buNone/>
            </a:pPr>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“Have monster goals and attack them hard.”</a:t>
            </a:r>
          </a:p>
          <a:p>
            <a:pPr marL="0" indent="0">
              <a:buNone/>
            </a:pPr>
            <a:endParaRPr lang="en-US" sz="3200" dirty="0">
              <a:latin typeface="Helvetica Neue Thin" panose="020B0403020202020204" pitchFamily="34" charset="0"/>
              <a:ea typeface="Helvetica Neue Thin" panose="020B0403020202020204" pitchFamily="34" charset="0"/>
              <a:cs typeface="Helvetica Neue" panose="02000503000000020004" pitchFamily="2" charset="0"/>
            </a:endParaRPr>
          </a:p>
        </p:txBody>
      </p:sp>
      <p:pic>
        <p:nvPicPr>
          <p:cNvPr id="4" name="Picture 3">
            <a:extLst>
              <a:ext uri="{FF2B5EF4-FFF2-40B4-BE49-F238E27FC236}">
                <a16:creationId xmlns:a16="http://schemas.microsoft.com/office/drawing/2014/main" id="{9DE204E6-ADF3-C443-8CDD-4B179CC7DD10}"/>
              </a:ext>
            </a:extLst>
          </p:cNvPr>
          <p:cNvPicPr>
            <a:picLocks noChangeAspect="1"/>
          </p:cNvPicPr>
          <p:nvPr/>
        </p:nvPicPr>
        <p:blipFill>
          <a:blip r:embed="rId2"/>
          <a:stretch>
            <a:fillRect/>
          </a:stretch>
        </p:blipFill>
        <p:spPr>
          <a:xfrm>
            <a:off x="0" y="0"/>
            <a:ext cx="5486400" cy="6858000"/>
          </a:xfrm>
          <a:prstGeom prst="rect">
            <a:avLst/>
          </a:prstGeom>
        </p:spPr>
      </p:pic>
    </p:spTree>
    <p:extLst>
      <p:ext uri="{BB962C8B-B14F-4D97-AF65-F5344CB8AC3E}">
        <p14:creationId xmlns:p14="http://schemas.microsoft.com/office/powerpoint/2010/main" val="356388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D0D13-B10C-9441-AF20-0A6851CF761D}"/>
              </a:ext>
            </a:extLst>
          </p:cNvPr>
          <p:cNvSpPr>
            <a:spLocks noGrp="1"/>
          </p:cNvSpPr>
          <p:nvPr>
            <p:ph type="title"/>
          </p:nvPr>
        </p:nvSpPr>
        <p:spPr/>
        <p:txBody>
          <a:bodyPr/>
          <a:lstStyle/>
          <a:p>
            <a:r>
              <a:rPr lang="en-US" dirty="0">
                <a:latin typeface="Helvetica Neue Thin" panose="020B0403020202020204" pitchFamily="34" charset="0"/>
                <a:ea typeface="Helvetica Neue Thin" panose="020B0403020202020204" pitchFamily="34" charset="0"/>
                <a:cs typeface="Helvetica Neue" panose="02000503000000020004" pitchFamily="2" charset="0"/>
              </a:rPr>
              <a:t>Live to your Fullest Potential</a:t>
            </a:r>
          </a:p>
        </p:txBody>
      </p:sp>
      <p:sp>
        <p:nvSpPr>
          <p:cNvPr id="3" name="Content Placeholder 2">
            <a:extLst>
              <a:ext uri="{FF2B5EF4-FFF2-40B4-BE49-F238E27FC236}">
                <a16:creationId xmlns:a16="http://schemas.microsoft.com/office/drawing/2014/main" id="{3049AAAD-35C0-014E-A097-E6A6D09CAEAD}"/>
              </a:ext>
            </a:extLst>
          </p:cNvPr>
          <p:cNvSpPr>
            <a:spLocks noGrp="1"/>
          </p:cNvSpPr>
          <p:nvPr>
            <p:ph idx="1"/>
          </p:nvPr>
        </p:nvSpPr>
        <p:spPr/>
        <p:txBody>
          <a:bodyPr>
            <a:normAutofit lnSpcReduction="10000"/>
          </a:bodyPr>
          <a:lstStyle/>
          <a:p>
            <a:pPr marL="0" indent="0">
              <a:buNone/>
            </a:pPr>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What does this look like for students?</a:t>
            </a:r>
          </a:p>
          <a:p>
            <a:r>
              <a:rPr lang="en-US" dirty="0">
                <a:latin typeface="Helvetica Neue Thin" panose="020B0403020202020204" pitchFamily="34" charset="0"/>
                <a:ea typeface="Helvetica Neue Thin" panose="020B0403020202020204" pitchFamily="34" charset="0"/>
                <a:cs typeface="Helvetica Neue" panose="02000503000000020004" pitchFamily="2" charset="0"/>
              </a:rPr>
              <a:t>Achieve a higher GPA, higher SAT/GRE score</a:t>
            </a:r>
          </a:p>
          <a:p>
            <a:r>
              <a:rPr lang="en-US" dirty="0">
                <a:latin typeface="Helvetica Neue Thin" panose="020B0403020202020204" pitchFamily="34" charset="0"/>
                <a:ea typeface="Helvetica Neue Thin" panose="020B0403020202020204" pitchFamily="34" charset="0"/>
                <a:cs typeface="Helvetica Neue" panose="02000503000000020004" pitchFamily="2" charset="0"/>
              </a:rPr>
              <a:t>Lower body fat percentage, higher bench weight</a:t>
            </a:r>
          </a:p>
          <a:p>
            <a:r>
              <a:rPr lang="en-US" dirty="0">
                <a:latin typeface="Helvetica Neue Thin" panose="020B0403020202020204" pitchFamily="34" charset="0"/>
                <a:ea typeface="Helvetica Neue Thin" panose="020B0403020202020204" pitchFamily="34" charset="0"/>
                <a:cs typeface="Helvetica Neue" panose="02000503000000020004" pitchFamily="2" charset="0"/>
              </a:rPr>
              <a:t>New PR in cross country; another extracurricular</a:t>
            </a:r>
          </a:p>
          <a:p>
            <a:pPr marL="0" indent="0">
              <a:buNone/>
            </a:pPr>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For adults/parents?</a:t>
            </a:r>
          </a:p>
          <a:p>
            <a:r>
              <a:rPr lang="en-US" dirty="0">
                <a:latin typeface="Helvetica Neue Thin" panose="020B0403020202020204" pitchFamily="34" charset="0"/>
                <a:ea typeface="Helvetica Neue Thin" panose="020B0403020202020204" pitchFamily="34" charset="0"/>
                <a:cs typeface="Helvetica Neue" panose="02000503000000020004" pitchFamily="2" charset="0"/>
              </a:rPr>
              <a:t>Buy home in great neighborhood, invest and save</a:t>
            </a:r>
          </a:p>
          <a:p>
            <a:r>
              <a:rPr lang="en-US" dirty="0">
                <a:latin typeface="Helvetica Neue Thin" panose="020B0403020202020204" pitchFamily="34" charset="0"/>
                <a:ea typeface="Helvetica Neue Thin" panose="020B0403020202020204" pitchFamily="34" charset="0"/>
                <a:cs typeface="Helvetica Neue" panose="02000503000000020004" pitchFamily="2" charset="0"/>
              </a:rPr>
              <a:t>Get </a:t>
            </a:r>
            <a:r>
              <a:rPr lang="en-US" i="1" dirty="0">
                <a:latin typeface="Helvetica Neue Thin" panose="020B0403020202020204" pitchFamily="34" charset="0"/>
                <a:ea typeface="Helvetica Neue Thin" panose="020B0403020202020204" pitchFamily="34" charset="0"/>
                <a:cs typeface="Helvetica Neue" panose="02000503000000020004" pitchFamily="2" charset="0"/>
              </a:rPr>
              <a:t>kids</a:t>
            </a:r>
            <a:r>
              <a:rPr lang="en-US" dirty="0">
                <a:latin typeface="Helvetica Neue Thin" panose="020B0403020202020204" pitchFamily="34" charset="0"/>
                <a:ea typeface="Helvetica Neue Thin" panose="020B0403020202020204" pitchFamily="34" charset="0"/>
                <a:cs typeface="Helvetica Neue" panose="02000503000000020004" pitchFamily="2" charset="0"/>
              </a:rPr>
              <a:t> into good schools, best soccer clubs, best piano lessons</a:t>
            </a:r>
          </a:p>
          <a:p>
            <a:r>
              <a:rPr lang="en-US" dirty="0">
                <a:latin typeface="Helvetica Neue Thin" panose="020B0403020202020204" pitchFamily="34" charset="0"/>
                <a:ea typeface="Helvetica Neue Thin" panose="020B0403020202020204" pitchFamily="34" charset="0"/>
                <a:cs typeface="Helvetica Neue" panose="02000503000000020004" pitchFamily="2" charset="0"/>
              </a:rPr>
              <a:t>Keep lawn green, enviable</a:t>
            </a:r>
          </a:p>
        </p:txBody>
      </p:sp>
    </p:spTree>
    <p:extLst>
      <p:ext uri="{BB962C8B-B14F-4D97-AF65-F5344CB8AC3E}">
        <p14:creationId xmlns:p14="http://schemas.microsoft.com/office/powerpoint/2010/main" val="247602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D0D13-B10C-9441-AF20-0A6851CF761D}"/>
              </a:ext>
            </a:extLst>
          </p:cNvPr>
          <p:cNvSpPr>
            <a:spLocks noGrp="1"/>
          </p:cNvSpPr>
          <p:nvPr>
            <p:ph type="title"/>
          </p:nvPr>
        </p:nvSpPr>
        <p:spPr/>
        <p:txBody>
          <a:bodyPr/>
          <a:lstStyle/>
          <a:p>
            <a:r>
              <a:rPr lang="en-US" dirty="0">
                <a:latin typeface="Helvetica Neue Thin" panose="020B0403020202020204" pitchFamily="34" charset="0"/>
                <a:ea typeface="Helvetica Neue Thin" panose="020B0403020202020204" pitchFamily="34" charset="0"/>
                <a:cs typeface="Helvetica Neue" panose="02000503000000020004" pitchFamily="2" charset="0"/>
              </a:rPr>
              <a:t>Brief Qualification</a:t>
            </a:r>
          </a:p>
        </p:txBody>
      </p:sp>
      <p:sp>
        <p:nvSpPr>
          <p:cNvPr id="3" name="Content Placeholder 2">
            <a:extLst>
              <a:ext uri="{FF2B5EF4-FFF2-40B4-BE49-F238E27FC236}">
                <a16:creationId xmlns:a16="http://schemas.microsoft.com/office/drawing/2014/main" id="{3049AAAD-35C0-014E-A097-E6A6D09CAEAD}"/>
              </a:ext>
            </a:extLst>
          </p:cNvPr>
          <p:cNvSpPr>
            <a:spLocks noGrp="1"/>
          </p:cNvSpPr>
          <p:nvPr>
            <p:ph idx="1"/>
          </p:nvPr>
        </p:nvSpPr>
        <p:spPr/>
        <p:txBody>
          <a:bodyPr/>
          <a:lstStyle/>
          <a:p>
            <a:pPr marL="0" indent="0">
              <a:buNone/>
            </a:pPr>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There are some among us who are genuinely lazy and foolish.  You would do well to heed passages like these:</a:t>
            </a:r>
          </a:p>
          <a:p>
            <a:pPr marL="0" indent="0">
              <a:buNone/>
            </a:pPr>
            <a:r>
              <a:rPr lang="en-US" b="1" dirty="0" err="1">
                <a:latin typeface="Helvetica Neue Thin" panose="020B0403020202020204" pitchFamily="34" charset="0"/>
                <a:ea typeface="Helvetica Neue Thin" panose="020B0403020202020204" pitchFamily="34" charset="0"/>
                <a:cs typeface="Helvetica Neue" panose="02000503000000020004" pitchFamily="2" charset="0"/>
              </a:rPr>
              <a:t>Prov</a:t>
            </a:r>
            <a:r>
              <a:rPr lang="en-US" b="1" dirty="0">
                <a:latin typeface="Helvetica Neue Thin" panose="020B0403020202020204" pitchFamily="34" charset="0"/>
                <a:ea typeface="Helvetica Neue Thin" panose="020B0403020202020204" pitchFamily="34" charset="0"/>
                <a:cs typeface="Helvetica Neue" panose="02000503000000020004" pitchFamily="2" charset="0"/>
              </a:rPr>
              <a:t> 28:19 </a:t>
            </a:r>
            <a:r>
              <a:rPr lang="en-US" dirty="0">
                <a:latin typeface="Helvetica Neue Thin" panose="020B0403020202020204" pitchFamily="34" charset="0"/>
                <a:ea typeface="Helvetica Neue Thin" panose="020B0403020202020204" pitchFamily="34" charset="0"/>
                <a:cs typeface="Helvetica Neue" panose="02000503000000020004" pitchFamily="2" charset="0"/>
              </a:rPr>
              <a:t>[NIV] Sluggards do not plow in season; so at harvest time they look but find nothing.</a:t>
            </a:r>
          </a:p>
          <a:p>
            <a:pPr marL="0" indent="0">
              <a:buNone/>
            </a:pPr>
            <a:r>
              <a:rPr lang="en-US" b="1" dirty="0">
                <a:latin typeface="Helvetica Neue Thin" panose="020B0403020202020204" pitchFamily="34" charset="0"/>
                <a:ea typeface="Helvetica Neue Thin" panose="020B0403020202020204" pitchFamily="34" charset="0"/>
                <a:cs typeface="Helvetica Neue" panose="02000503000000020004" pitchFamily="2" charset="0"/>
              </a:rPr>
              <a:t>I Tim 5:8 </a:t>
            </a:r>
            <a:r>
              <a:rPr lang="en-US" dirty="0">
                <a:latin typeface="Helvetica Neue Thin" panose="020B0403020202020204" pitchFamily="34" charset="0"/>
                <a:ea typeface="Helvetica Neue Thin" panose="020B0403020202020204" pitchFamily="34" charset="0"/>
                <a:cs typeface="Helvetica Neue" panose="02000503000000020004" pitchFamily="2" charset="0"/>
              </a:rPr>
              <a:t>[NIV] Anyone who does not provide for their relatives, and especially for their own household, has denied the faith and is worse than an unbeliever.</a:t>
            </a:r>
          </a:p>
        </p:txBody>
      </p:sp>
    </p:spTree>
    <p:extLst>
      <p:ext uri="{BB962C8B-B14F-4D97-AF65-F5344CB8AC3E}">
        <p14:creationId xmlns:p14="http://schemas.microsoft.com/office/powerpoint/2010/main" val="51022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D0D13-B10C-9441-AF20-0A6851CF761D}"/>
              </a:ext>
            </a:extLst>
          </p:cNvPr>
          <p:cNvSpPr>
            <a:spLocks noGrp="1"/>
          </p:cNvSpPr>
          <p:nvPr>
            <p:ph type="title"/>
          </p:nvPr>
        </p:nvSpPr>
        <p:spPr/>
        <p:txBody>
          <a:bodyPr/>
          <a:lstStyle/>
          <a:p>
            <a:r>
              <a:rPr lang="en-US" dirty="0">
                <a:latin typeface="Helvetica Neue Thin" panose="020B0403020202020204" pitchFamily="34" charset="0"/>
                <a:ea typeface="Helvetica Neue Thin" panose="020B0403020202020204" pitchFamily="34" charset="0"/>
                <a:cs typeface="Helvetica Neue" panose="02000503000000020004" pitchFamily="2" charset="0"/>
              </a:rPr>
              <a:t>A Biblical Perspective</a:t>
            </a:r>
          </a:p>
        </p:txBody>
      </p:sp>
      <p:sp>
        <p:nvSpPr>
          <p:cNvPr id="3" name="Content Placeholder 2">
            <a:extLst>
              <a:ext uri="{FF2B5EF4-FFF2-40B4-BE49-F238E27FC236}">
                <a16:creationId xmlns:a16="http://schemas.microsoft.com/office/drawing/2014/main" id="{3049AAAD-35C0-014E-A097-E6A6D09CAEAD}"/>
              </a:ext>
            </a:extLst>
          </p:cNvPr>
          <p:cNvSpPr>
            <a:spLocks noGrp="1"/>
          </p:cNvSpPr>
          <p:nvPr>
            <p:ph idx="1"/>
          </p:nvPr>
        </p:nvSpPr>
        <p:spPr/>
        <p:txBody>
          <a:bodyPr>
            <a:normAutofit/>
          </a:bodyPr>
          <a:lstStyle/>
          <a:p>
            <a:pPr marL="0" indent="0">
              <a:buNone/>
            </a:pPr>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You don’t need to be a Christian to see through extreme forms of “potential” thinking.  </a:t>
            </a:r>
          </a:p>
          <a:p>
            <a:pPr marL="0" indent="0">
              <a:buNone/>
            </a:pPr>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But there are ways it gets a grip:</a:t>
            </a:r>
          </a:p>
          <a:p>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Laziness is sinful.  If you aren’t living up to your potential, isn’t that laziness?</a:t>
            </a:r>
          </a:p>
          <a:p>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We are stewards of our resources: time, money, career.  What would God say if we neglect our great </a:t>
            </a:r>
            <a:r>
              <a:rPr lang="en-US" sz="3200" i="1" dirty="0">
                <a:latin typeface="Helvetica Neue Thin" panose="020B0403020202020204" pitchFamily="34" charset="0"/>
                <a:ea typeface="Helvetica Neue Thin" panose="020B0403020202020204" pitchFamily="34" charset="0"/>
                <a:cs typeface="Helvetica Neue" panose="02000503000000020004" pitchFamily="2" charset="0"/>
              </a:rPr>
              <a:t>potential</a:t>
            </a:r>
            <a:r>
              <a:rPr lang="en-US" sz="3200" dirty="0">
                <a:latin typeface="Helvetica Neue Thin" panose="020B0403020202020204" pitchFamily="34" charset="0"/>
                <a:ea typeface="Helvetica Neue Thin" panose="020B0403020202020204" pitchFamily="34" charset="0"/>
                <a:cs typeface="Helvetica Neue" panose="02000503000000020004" pitchFamily="2" charset="0"/>
              </a:rPr>
              <a:t> in these areas?</a:t>
            </a:r>
          </a:p>
        </p:txBody>
      </p:sp>
    </p:spTree>
    <p:extLst>
      <p:ext uri="{BB962C8B-B14F-4D97-AF65-F5344CB8AC3E}">
        <p14:creationId xmlns:p14="http://schemas.microsoft.com/office/powerpoint/2010/main" val="2294450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D0D13-B10C-9441-AF20-0A6851CF761D}"/>
              </a:ext>
            </a:extLst>
          </p:cNvPr>
          <p:cNvSpPr>
            <a:spLocks noGrp="1"/>
          </p:cNvSpPr>
          <p:nvPr>
            <p:ph type="title"/>
          </p:nvPr>
        </p:nvSpPr>
        <p:spPr/>
        <p:txBody>
          <a:bodyPr/>
          <a:lstStyle/>
          <a:p>
            <a:r>
              <a:rPr lang="en-US" dirty="0">
                <a:latin typeface="Helvetica Neue Thin" panose="020B0403020202020204" pitchFamily="34" charset="0"/>
                <a:ea typeface="Helvetica Neue Thin" panose="020B0403020202020204" pitchFamily="34" charset="0"/>
                <a:cs typeface="Helvetica Neue" panose="02000503000000020004" pitchFamily="2" charset="0"/>
              </a:rPr>
              <a:t>On Stewardship</a:t>
            </a:r>
          </a:p>
        </p:txBody>
      </p:sp>
      <p:sp>
        <p:nvSpPr>
          <p:cNvPr id="3" name="Content Placeholder 2">
            <a:extLst>
              <a:ext uri="{FF2B5EF4-FFF2-40B4-BE49-F238E27FC236}">
                <a16:creationId xmlns:a16="http://schemas.microsoft.com/office/drawing/2014/main" id="{3049AAAD-35C0-014E-A097-E6A6D09CAEAD}"/>
              </a:ext>
            </a:extLst>
          </p:cNvPr>
          <p:cNvSpPr>
            <a:spLocks noGrp="1"/>
          </p:cNvSpPr>
          <p:nvPr>
            <p:ph idx="1"/>
          </p:nvPr>
        </p:nvSpPr>
        <p:spPr>
          <a:xfrm>
            <a:off x="628650" y="1825624"/>
            <a:ext cx="7886700" cy="4475163"/>
          </a:xfrm>
        </p:spPr>
        <p:txBody>
          <a:bodyPr>
            <a:normAutofit fontScale="92500" lnSpcReduction="10000"/>
          </a:bodyPr>
          <a:lstStyle/>
          <a:p>
            <a:pPr marL="514350" indent="-514350">
              <a:buFont typeface="+mj-lt"/>
              <a:buAutoNum type="arabicPeriod"/>
            </a:pPr>
            <a:r>
              <a:rPr lang="en-US" sz="3500" dirty="0">
                <a:latin typeface="Helvetica Neue Thin" panose="020B0403020202020204" pitchFamily="34" charset="0"/>
                <a:ea typeface="Helvetica Neue Thin" panose="020B0403020202020204" pitchFamily="34" charset="0"/>
              </a:rPr>
              <a:t>Being a </a:t>
            </a:r>
            <a:r>
              <a:rPr lang="en-US" sz="3500" i="1" dirty="0">
                <a:latin typeface="Helvetica Neue Thin" panose="020B0403020202020204" pitchFamily="34" charset="0"/>
                <a:ea typeface="Helvetica Neue Thin" panose="020B0403020202020204" pitchFamily="34" charset="0"/>
              </a:rPr>
              <a:t>faithful</a:t>
            </a:r>
            <a:r>
              <a:rPr lang="en-US" sz="3500" dirty="0">
                <a:latin typeface="Helvetica Neue Thin" panose="020B0403020202020204" pitchFamily="34" charset="0"/>
                <a:ea typeface="Helvetica Neue Thin" panose="020B0403020202020204" pitchFamily="34" charset="0"/>
              </a:rPr>
              <a:t> (responsible) financial steward does not require the kind of extremes required by our “fullest potential.”</a:t>
            </a:r>
          </a:p>
          <a:p>
            <a:pPr marL="514350" indent="-514350">
              <a:buFont typeface="+mj-lt"/>
              <a:buAutoNum type="arabicPeriod"/>
            </a:pPr>
            <a:r>
              <a:rPr lang="en-US" sz="3500" dirty="0">
                <a:latin typeface="Helvetica Neue Thin" panose="020B0403020202020204" pitchFamily="34" charset="0"/>
                <a:ea typeface="Helvetica Neue Thin" panose="020B0403020202020204" pitchFamily="34" charset="0"/>
              </a:rPr>
              <a:t>Often times people infer that we must be fantastic stewards of all areas of our lives because we must be good stewards of our whole life.</a:t>
            </a:r>
          </a:p>
          <a:p>
            <a:pPr marL="512064" lvl="1" indent="0">
              <a:buNone/>
            </a:pPr>
            <a:r>
              <a:rPr lang="en-US" sz="3000" dirty="0">
                <a:latin typeface="Helvetica Neue Thin" panose="020B0403020202020204" pitchFamily="34" charset="0"/>
                <a:ea typeface="Helvetica Neue Thin" panose="020B0403020202020204" pitchFamily="34" charset="0"/>
              </a:rPr>
              <a:t>Fallacy of Division––The Washington monument is taller than the average person. Therefore, every stone in the Washington monument is taller than the average person.</a:t>
            </a:r>
          </a:p>
        </p:txBody>
      </p:sp>
    </p:spTree>
    <p:extLst>
      <p:ext uri="{BB962C8B-B14F-4D97-AF65-F5344CB8AC3E}">
        <p14:creationId xmlns:p14="http://schemas.microsoft.com/office/powerpoint/2010/main" val="1802973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D0D13-B10C-9441-AF20-0A6851CF761D}"/>
              </a:ext>
            </a:extLst>
          </p:cNvPr>
          <p:cNvSpPr>
            <a:spLocks noGrp="1"/>
          </p:cNvSpPr>
          <p:nvPr>
            <p:ph type="title"/>
          </p:nvPr>
        </p:nvSpPr>
        <p:spPr/>
        <p:txBody>
          <a:bodyPr/>
          <a:lstStyle/>
          <a:p>
            <a:r>
              <a:rPr lang="en-US" dirty="0">
                <a:latin typeface="Helvetica Neue Thin" panose="020B0403020202020204" pitchFamily="34" charset="0"/>
                <a:ea typeface="Helvetica Neue Thin" panose="020B0403020202020204" pitchFamily="34" charset="0"/>
                <a:cs typeface="Helvetica Neue" panose="02000503000000020004" pitchFamily="2" charset="0"/>
              </a:rPr>
              <a:t>On Stewardship</a:t>
            </a:r>
          </a:p>
        </p:txBody>
      </p:sp>
      <p:sp>
        <p:nvSpPr>
          <p:cNvPr id="3" name="Content Placeholder 2">
            <a:extLst>
              <a:ext uri="{FF2B5EF4-FFF2-40B4-BE49-F238E27FC236}">
                <a16:creationId xmlns:a16="http://schemas.microsoft.com/office/drawing/2014/main" id="{3049AAAD-35C0-014E-A097-E6A6D09CAEAD}"/>
              </a:ext>
            </a:extLst>
          </p:cNvPr>
          <p:cNvSpPr>
            <a:spLocks noGrp="1"/>
          </p:cNvSpPr>
          <p:nvPr>
            <p:ph idx="1"/>
          </p:nvPr>
        </p:nvSpPr>
        <p:spPr/>
        <p:txBody>
          <a:bodyPr>
            <a:normAutofit lnSpcReduction="10000"/>
          </a:bodyPr>
          <a:lstStyle/>
          <a:p>
            <a:pPr marL="514350" indent="-514350">
              <a:buFont typeface="+mj-lt"/>
              <a:buAutoNum type="arabicPeriod" startAt="3"/>
            </a:pPr>
            <a:r>
              <a:rPr lang="en-US" sz="3200" dirty="0">
                <a:latin typeface="Helvetica Neue Thin" panose="020B0403020202020204" pitchFamily="34" charset="0"/>
                <a:ea typeface="Helvetica Neue Thin" panose="020B0403020202020204" pitchFamily="34" charset="0"/>
              </a:rPr>
              <a:t>Even if this weren’t fallacious, there are purely practical considerations:</a:t>
            </a:r>
          </a:p>
          <a:p>
            <a:pPr lvl="1"/>
            <a:r>
              <a:rPr lang="en-US" sz="2800" dirty="0">
                <a:latin typeface="Helvetica Neue Thin" panose="020B0403020202020204" pitchFamily="34" charset="0"/>
                <a:ea typeface="Helvetica Neue Thin" panose="020B0403020202020204" pitchFamily="34" charset="0"/>
              </a:rPr>
              <a:t>This is practically impossible. Try to do “everything” well, you’ll do very few (if any) of them well, let alone perfect.  </a:t>
            </a:r>
          </a:p>
          <a:p>
            <a:pPr lvl="1"/>
            <a:r>
              <a:rPr lang="en-US" sz="2800" dirty="0">
                <a:latin typeface="Helvetica Neue Thin" panose="020B0403020202020204" pitchFamily="34" charset="0"/>
                <a:ea typeface="Helvetica Neue Thin" panose="020B0403020202020204" pitchFamily="34" charset="0"/>
              </a:rPr>
              <a:t>People obsessed with career, wealth or sports often do so at the cost of relationships and family, let alone serving Christ.</a:t>
            </a:r>
          </a:p>
          <a:p>
            <a:pPr lvl="1"/>
            <a:r>
              <a:rPr lang="en-US" sz="2800" dirty="0">
                <a:latin typeface="Helvetica Neue Thin" panose="020B0403020202020204" pitchFamily="34" charset="0"/>
                <a:ea typeface="Helvetica Neue Thin" panose="020B0403020202020204" pitchFamily="34" charset="0"/>
              </a:rPr>
              <a:t>No wonder everyone’s anxious given the prevalence of perfectionistic teaching! You’d go crazy if you think, “I could do more!”</a:t>
            </a:r>
          </a:p>
        </p:txBody>
      </p:sp>
    </p:spTree>
    <p:extLst>
      <p:ext uri="{BB962C8B-B14F-4D97-AF65-F5344CB8AC3E}">
        <p14:creationId xmlns:p14="http://schemas.microsoft.com/office/powerpoint/2010/main" val="137747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4126</TotalTime>
  <Words>1087</Words>
  <Application>Microsoft Macintosh PowerPoint</Application>
  <PresentationFormat>On-screen Show (4:3)</PresentationFormat>
  <Paragraphs>95</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Helvetica Neue</vt:lpstr>
      <vt:lpstr>Helvetica Neue Thin</vt:lpstr>
      <vt:lpstr>Office Theme</vt:lpstr>
      <vt:lpstr>Live to  your Fullest Potential!</vt:lpstr>
      <vt:lpstr>Live to your Fullest Potential</vt:lpstr>
      <vt:lpstr>PowerPoint Presentation</vt:lpstr>
      <vt:lpstr>PowerPoint Presentation</vt:lpstr>
      <vt:lpstr>Live to your Fullest Potential</vt:lpstr>
      <vt:lpstr>Brief Qualification</vt:lpstr>
      <vt:lpstr>A Biblical Perspective</vt:lpstr>
      <vt:lpstr>On Stewardship</vt:lpstr>
      <vt:lpstr>On Stewardship</vt:lpstr>
      <vt:lpstr>Some Losers from the Bible</vt:lpstr>
      <vt:lpstr>Big Loser: Simon Peter</vt:lpstr>
      <vt:lpstr>Big Loser: Simon Peter</vt:lpstr>
      <vt:lpstr>Bigger Loser: Paul</vt:lpstr>
      <vt:lpstr>Bigger Loser: Paul</vt:lpstr>
      <vt:lpstr>Biggest Loser: Jesus</vt:lpstr>
      <vt:lpstr>Biggest Loser: Jesus</vt:lpstr>
      <vt:lpstr>Live to Fullest Surrender</vt:lpstr>
      <vt:lpstr>Live to Fullest Surrender</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 to your Fullest Potential!</dc:title>
  <dc:creator>Pat Reeder</dc:creator>
  <cp:lastModifiedBy>Pat Reeder</cp:lastModifiedBy>
  <cp:revision>123</cp:revision>
  <dcterms:created xsi:type="dcterms:W3CDTF">2019-07-01T18:55:33Z</dcterms:created>
  <dcterms:modified xsi:type="dcterms:W3CDTF">2019-07-11T18:38:14Z</dcterms:modified>
</cp:coreProperties>
</file>