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sldIdLst>
    <p:sldId id="1273" r:id="rId2"/>
    <p:sldId id="7560" r:id="rId3"/>
    <p:sldId id="7452" r:id="rId4"/>
    <p:sldId id="7561" r:id="rId5"/>
    <p:sldId id="7461" r:id="rId6"/>
    <p:sldId id="7519" r:id="rId7"/>
    <p:sldId id="7518" r:id="rId8"/>
    <p:sldId id="7520" r:id="rId9"/>
    <p:sldId id="7562" r:id="rId10"/>
    <p:sldId id="7563" r:id="rId11"/>
    <p:sldId id="7570" r:id="rId12"/>
    <p:sldId id="7544" r:id="rId13"/>
    <p:sldId id="7521" r:id="rId14"/>
    <p:sldId id="7523" r:id="rId15"/>
    <p:sldId id="7525" r:id="rId16"/>
    <p:sldId id="7528" r:id="rId17"/>
    <p:sldId id="7526" r:id="rId18"/>
    <p:sldId id="7527" r:id="rId19"/>
    <p:sldId id="7529" r:id="rId20"/>
    <p:sldId id="7530" r:id="rId21"/>
    <p:sldId id="7531" r:id="rId22"/>
    <p:sldId id="7532" r:id="rId23"/>
    <p:sldId id="7552" r:id="rId24"/>
    <p:sldId id="7551" r:id="rId25"/>
    <p:sldId id="7559" r:id="rId26"/>
    <p:sldId id="7549" r:id="rId27"/>
    <p:sldId id="7550" r:id="rId28"/>
    <p:sldId id="7533" r:id="rId29"/>
    <p:sldId id="7554" r:id="rId30"/>
    <p:sldId id="7556" r:id="rId31"/>
    <p:sldId id="7555" r:id="rId32"/>
    <p:sldId id="7534" r:id="rId33"/>
    <p:sldId id="7553" r:id="rId34"/>
    <p:sldId id="7558" r:id="rId35"/>
    <p:sldId id="7557" r:id="rId36"/>
    <p:sldId id="7548" r:id="rId37"/>
    <p:sldId id="7536" r:id="rId38"/>
    <p:sldId id="7535" r:id="rId39"/>
    <p:sldId id="7539" r:id="rId40"/>
    <p:sldId id="7537" r:id="rId41"/>
    <p:sldId id="7540" r:id="rId42"/>
    <p:sldId id="7542" r:id="rId43"/>
    <p:sldId id="7564" r:id="rId44"/>
    <p:sldId id="7571" r:id="rId45"/>
    <p:sldId id="7572" r:id="rId46"/>
    <p:sldId id="7566" r:id="rId47"/>
    <p:sldId id="7567" r:id="rId48"/>
    <p:sldId id="7568" r:id="rId49"/>
    <p:sldId id="7398" r:id="rId50"/>
  </p:sldIdLst>
  <p:sldSz cx="10160000" cy="5715000"/>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85C00"/>
    <a:srgbClr val="7F410B"/>
    <a:srgbClr val="A85400"/>
    <a:srgbClr val="C06000"/>
    <a:srgbClr val="005AB4"/>
    <a:srgbClr val="4D4D4D"/>
    <a:srgbClr val="595959"/>
    <a:srgbClr val="000064"/>
    <a:srgbClr val="640000"/>
    <a:srgbClr val="0064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18" autoAdjust="0"/>
    <p:restoredTop sz="90465" autoAdjust="0"/>
  </p:normalViewPr>
  <p:slideViewPr>
    <p:cSldViewPr>
      <p:cViewPr varScale="1">
        <p:scale>
          <a:sx n="27" d="100"/>
          <a:sy n="27" d="100"/>
        </p:scale>
        <p:origin x="-2166" y="-96"/>
      </p:cViewPr>
      <p:guideLst>
        <p:guide orient="horz" pos="1800"/>
        <p:guide pos="3200"/>
      </p:guideLst>
    </p:cSldViewPr>
  </p:slideViewPr>
  <p:outlineViewPr>
    <p:cViewPr>
      <p:scale>
        <a:sx n="33" d="100"/>
        <a:sy n="33" d="100"/>
      </p:scale>
      <p:origin x="0" y="-19522"/>
    </p:cViewPr>
  </p:outlineViewPr>
  <p:notesTextViewPr>
    <p:cViewPr>
      <p:scale>
        <a:sx n="80" d="100"/>
        <a:sy n="80" d="100"/>
      </p:scale>
      <p:origin x="0" y="0"/>
    </p:cViewPr>
  </p:notesTextViewPr>
  <p:sorterViewPr>
    <p:cViewPr>
      <p:scale>
        <a:sx n="66" d="100"/>
        <a:sy n="66" d="100"/>
      </p:scale>
      <p:origin x="0" y="6066"/>
    </p:cViewPr>
  </p:sorterViewPr>
  <p:notesViewPr>
    <p:cSldViewPr>
      <p:cViewPr varScale="1">
        <p:scale>
          <a:sx n="64" d="100"/>
          <a:sy n="64" d="100"/>
        </p:scale>
        <p:origin x="-285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 xmlns:p14="http://schemas.microsoft.com/office/powerpoint/2010/main" val="2956991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extLst>
      <p:ext uri="{BB962C8B-B14F-4D97-AF65-F5344CB8AC3E}">
        <p14:creationId xmlns="" xmlns:p14="http://schemas.microsoft.com/office/powerpoint/2010/main" val="299118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12</a:t>
            </a:fld>
            <a:endParaRPr lang="en-US" dirty="0"/>
          </a:p>
        </p:txBody>
      </p:sp>
    </p:spTree>
    <p:extLst>
      <p:ext uri="{BB962C8B-B14F-4D97-AF65-F5344CB8AC3E}">
        <p14:creationId xmlns="" xmlns:p14="http://schemas.microsoft.com/office/powerpoint/2010/main" val="111485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Church =</a:t>
            </a:r>
            <a:r>
              <a:rPr lang="en-US" baseline="0" dirty="0" smtClean="0"/>
              <a:t> “Called-out ones.”</a:t>
            </a:r>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44</a:t>
            </a:fld>
            <a:endParaRPr lang="en-US" dirty="0"/>
          </a:p>
        </p:txBody>
      </p:sp>
    </p:spTree>
    <p:extLst>
      <p:ext uri="{BB962C8B-B14F-4D97-AF65-F5344CB8AC3E}">
        <p14:creationId xmlns="" xmlns:p14="http://schemas.microsoft.com/office/powerpoint/2010/main" val="98285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two locations: In Christ Jesus and In Corinth. All your problems are in the first address.</a:t>
            </a:r>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45</a:t>
            </a:fld>
            <a:endParaRPr lang="en-US" dirty="0"/>
          </a:p>
        </p:txBody>
      </p:sp>
    </p:spTree>
    <p:extLst>
      <p:ext uri="{BB962C8B-B14F-4D97-AF65-F5344CB8AC3E}">
        <p14:creationId xmlns="" xmlns:p14="http://schemas.microsoft.com/office/powerpoint/2010/main" val="368271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 is going to try to help them live out their calling – to become who they really are</a:t>
            </a:r>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48</a:t>
            </a:fld>
            <a:endParaRPr lang="en-US" dirty="0"/>
          </a:p>
        </p:txBody>
      </p:sp>
    </p:spTree>
    <p:extLst>
      <p:ext uri="{BB962C8B-B14F-4D97-AF65-F5344CB8AC3E}">
        <p14:creationId xmlns="" xmlns:p14="http://schemas.microsoft.com/office/powerpoint/2010/main" val="95451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49</a:t>
            </a:fld>
            <a:endParaRPr lang="en-US">
              <a:latin typeface="Times New Roman" pitchFamily="18" charset="0"/>
              <a:ea typeface="ＭＳ Ｐゴシック" pitchFamily="34" charset="-128"/>
            </a:endParaRPr>
          </a:p>
        </p:txBody>
      </p:sp>
    </p:spTree>
    <p:extLst>
      <p:ext uri="{BB962C8B-B14F-4D97-AF65-F5344CB8AC3E}">
        <p14:creationId xmlns="" xmlns:p14="http://schemas.microsoft.com/office/powerpoint/2010/main" val="35528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0" y="63500"/>
            <a:ext cx="9990667" cy="698500"/>
          </a:xfrm>
        </p:spPr>
        <p:txBody>
          <a:bodyPr/>
          <a:lstStyle>
            <a:lvl1pPr>
              <a:defRPr sz="48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0" y="492125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0" y="12700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7874000" y="5077870"/>
            <a:ext cx="2116667" cy="535531"/>
          </a:xfrm>
        </p:spPr>
        <p:txBody>
          <a:bodyPr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email">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a:ext>
            </a:extLst>
          </a:blip>
          <a:srcRect/>
          <a:stretch/>
        </p:blipFill>
        <p:spPr bwMode="auto">
          <a:xfrm>
            <a:off x="26308" y="-21772"/>
            <a:ext cx="10109200" cy="5753100"/>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81490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7874000" y="5067301"/>
            <a:ext cx="2116667" cy="556987"/>
          </a:xfrm>
        </p:spPr>
        <p:txBody>
          <a:bodyPr wrap="square"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67300"/>
            <a:ext cx="7619999" cy="544286"/>
          </a:xfrm>
        </p:spPr>
        <p:txBody>
          <a:bodyPr anchor="b" anchorCtr="0"/>
          <a:lstStyle>
            <a:lvl1pPr algn="l">
              <a:defRPr sz="3600" baseline="0">
                <a:solidFill>
                  <a:schemeClr val="tx1">
                    <a:lumMod val="50000"/>
                    <a:lumOff val="50000"/>
                  </a:schemeClr>
                </a:solidFill>
              </a:defRPr>
            </a:lvl1pPr>
            <a:lvl5pPr>
              <a:defRPr/>
            </a:lvl5pPr>
          </a:lstStyle>
          <a:p>
            <a:pPr lvl="0"/>
            <a:r>
              <a:rPr lang="en-US" dirty="0" err="1"/>
              <a:t>Subpoint</a:t>
            </a:r>
            <a:r>
              <a:rPr lang="en-US" dirty="0"/>
              <a:t> goes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hasCustomPrompt="1"/>
          </p:nvPr>
        </p:nvSpPr>
        <p:spPr>
          <a:xfrm>
            <a:off x="190500" y="99218"/>
            <a:ext cx="7768167" cy="624682"/>
          </a:xfrm>
        </p:spPr>
        <p:txBody>
          <a:bodyPr anchor="t"/>
          <a:lstStyle>
            <a:lvl1pPr algn="ctr">
              <a:defRPr sz="4000" b="0"/>
            </a:lvl1pPr>
          </a:lstStyle>
          <a:p>
            <a:r>
              <a:rPr lang="en-US" dirty="0"/>
              <a:t>Author</a:t>
            </a:r>
          </a:p>
        </p:txBody>
      </p:sp>
      <p:sp>
        <p:nvSpPr>
          <p:cNvPr id="3" name="Picture Placeholder 2"/>
          <p:cNvSpPr>
            <a:spLocks noGrp="1"/>
          </p:cNvSpPr>
          <p:nvPr>
            <p:ph type="pic" idx="1" hasCustomPrompt="1"/>
          </p:nvPr>
        </p:nvSpPr>
        <p:spPr>
          <a:xfrm>
            <a:off x="8128000" y="79376"/>
            <a:ext cx="1883833" cy="1939925"/>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4" y="2095500"/>
            <a:ext cx="9821333" cy="3505200"/>
          </a:xfrm>
        </p:spPr>
        <p:txBody>
          <a:bodyPr/>
          <a:lstStyle>
            <a:lvl1pPr marL="228600" indent="-228600">
              <a:lnSpc>
                <a:spcPct val="90000"/>
              </a:lnSpc>
              <a:buNone/>
              <a:defRPr sz="3600" baseline="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
        <p:nvSpPr>
          <p:cNvPr id="6" name="Text Placeholder 3"/>
          <p:cNvSpPr>
            <a:spLocks noGrp="1"/>
          </p:cNvSpPr>
          <p:nvPr>
            <p:ph type="body" sz="half" idx="10" hasCustomPrompt="1"/>
          </p:nvPr>
        </p:nvSpPr>
        <p:spPr>
          <a:xfrm>
            <a:off x="169333" y="1143002"/>
            <a:ext cx="7792142" cy="876299"/>
          </a:xfrm>
        </p:spPr>
        <p:txBody>
          <a:bodyPr/>
          <a:lstStyle>
            <a:lvl1pPr marL="0" indent="0" algn="ctr">
              <a:lnSpc>
                <a:spcPct val="90000"/>
              </a:lnSpc>
              <a:buNone/>
              <a:defRPr sz="20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69333" y="745068"/>
            <a:ext cx="7792142" cy="436033"/>
          </a:xfrm>
        </p:spPr>
        <p:txBody>
          <a:bodyPr/>
          <a:lstStyle>
            <a:lvl1pPr marL="0" indent="0" algn="ctr">
              <a:lnSpc>
                <a:spcPct val="90000"/>
              </a:lnSpc>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169334"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0" y="4921250"/>
            <a:ext cx="9990667" cy="698500"/>
          </a:xfrm>
        </p:spPr>
        <p:txBody>
          <a:bodyPr/>
          <a:lstStyle>
            <a:lvl1pPr>
              <a:defRPr sz="48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9" r:id="rId3"/>
    <p:sldLayoutId id="2147484867" r:id="rId4"/>
    <p:sldLayoutId id="2147484861"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smtClean="0">
                <a:ea typeface="ＭＳ Ｐゴシック" pitchFamily="34" charset="-128"/>
              </a:rPr>
              <a:t>1 Corinthians 1</a:t>
            </a:r>
            <a:endParaRPr lang="en-US" sz="7200" dirty="0">
              <a:ea typeface="ＭＳ Ｐゴシック" pitchFamily="34" charset="-128"/>
            </a:endParaRPr>
          </a:p>
        </p:txBody>
      </p:sp>
      <p:sp>
        <p:nvSpPr>
          <p:cNvPr id="7171" name="Subtitle 2"/>
          <p:cNvSpPr>
            <a:spLocks noGrp="1"/>
          </p:cNvSpPr>
          <p:nvPr>
            <p:ph type="subTitle" idx="1"/>
          </p:nvPr>
        </p:nvSpPr>
        <p:spPr/>
        <p:txBody>
          <a:bodyPr/>
          <a:lstStyle/>
          <a:p>
            <a:r>
              <a:rPr lang="en-US" sz="5400" dirty="0" smtClean="0">
                <a:ea typeface="ＭＳ Ｐゴシック" pitchFamily="34" charset="-128"/>
              </a:rPr>
              <a:t>Paul in Corinth</a:t>
            </a:r>
            <a:endParaRPr lang="en-US" sz="5400" dirty="0">
              <a:ea typeface="ＭＳ Ｐゴシック" pitchFamily="34" charset="-128"/>
            </a:endParaRPr>
          </a:p>
          <a:p>
            <a:endParaRPr lang="en-US" i="1" dirty="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99218"/>
            <a:ext cx="8394700" cy="624682"/>
          </a:xfrm>
        </p:spPr>
        <p:txBody>
          <a:bodyPr/>
          <a:lstStyle/>
          <a:p>
            <a:r>
              <a:rPr lang="en-US" dirty="0" smtClean="0"/>
              <a:t>Craig </a:t>
            </a:r>
            <a:r>
              <a:rPr lang="en-US" dirty="0" err="1" smtClean="0"/>
              <a:t>Blomberg</a:t>
            </a:r>
            <a:endParaRPr lang="en-US" dirty="0"/>
          </a:p>
        </p:txBody>
      </p:sp>
      <p:sp>
        <p:nvSpPr>
          <p:cNvPr id="6" name="Text Placeholder 5"/>
          <p:cNvSpPr>
            <a:spLocks noGrp="1"/>
          </p:cNvSpPr>
          <p:nvPr>
            <p:ph type="body" sz="half" idx="2"/>
          </p:nvPr>
        </p:nvSpPr>
        <p:spPr/>
        <p:txBody>
          <a:bodyPr/>
          <a:lstStyle/>
          <a:p>
            <a:r>
              <a:rPr lang="en-US" dirty="0" smtClean="0"/>
              <a:t>In pre-Christian times it was said to have employed as many as one thousand sacred priests or priestesses who doubled as prostitutes. </a:t>
            </a:r>
          </a:p>
          <a:p>
            <a:r>
              <a:rPr lang="en-US" dirty="0" smtClean="0"/>
              <a:t>Still more prostitutes plied their wares at ground level for the many visitors to the town, as well as the local populace.</a:t>
            </a:r>
            <a:endParaRPr lang="en-US" dirty="0"/>
          </a:p>
        </p:txBody>
      </p:sp>
      <p:sp>
        <p:nvSpPr>
          <p:cNvPr id="7" name="Text Placeholder 6"/>
          <p:cNvSpPr>
            <a:spLocks noGrp="1"/>
          </p:cNvSpPr>
          <p:nvPr>
            <p:ph type="body" sz="half" idx="10"/>
          </p:nvPr>
        </p:nvSpPr>
        <p:spPr>
          <a:xfrm>
            <a:off x="169332" y="1143002"/>
            <a:ext cx="8420609" cy="876299"/>
          </a:xfrm>
        </p:spPr>
        <p:txBody>
          <a:bodyPr/>
          <a:lstStyle/>
          <a:p>
            <a:r>
              <a:rPr lang="en-US" sz="1600" i="0" dirty="0" smtClean="0"/>
              <a:t>Craig </a:t>
            </a:r>
            <a:r>
              <a:rPr lang="en-US" sz="1600" i="0" dirty="0" err="1" smtClean="0"/>
              <a:t>Blomberg</a:t>
            </a:r>
            <a:r>
              <a:rPr lang="en-US" sz="1600" i="0" dirty="0" smtClean="0"/>
              <a:t>, </a:t>
            </a:r>
            <a:r>
              <a:rPr lang="en-US" sz="1600" dirty="0" smtClean="0"/>
              <a:t>From Pentecost to Patmos: an Introduction to Acts through Revelation</a:t>
            </a:r>
            <a:r>
              <a:rPr lang="en-US" sz="1600" i="0" dirty="0" smtClean="0"/>
              <a:t> (Nashville, TN: B &amp; H Academic, 2006), 163.</a:t>
            </a:r>
            <a:endParaRPr lang="en-US" sz="1600" dirty="0"/>
          </a:p>
        </p:txBody>
      </p:sp>
      <p:sp>
        <p:nvSpPr>
          <p:cNvPr id="8" name="Text Placeholder 7"/>
          <p:cNvSpPr>
            <a:spLocks noGrp="1"/>
          </p:cNvSpPr>
          <p:nvPr>
            <p:ph type="body" sz="half" idx="11"/>
          </p:nvPr>
        </p:nvSpPr>
        <p:spPr>
          <a:xfrm>
            <a:off x="169332" y="745068"/>
            <a:ext cx="8420609" cy="436033"/>
          </a:xfrm>
        </p:spPr>
        <p:txBody>
          <a:bodyPr/>
          <a:lstStyle/>
          <a:p>
            <a:r>
              <a:rPr lang="en-US" dirty="0" smtClean="0"/>
              <a:t>Christian Theologian</a:t>
            </a:r>
            <a:endParaRPr lang="en-US" dirty="0"/>
          </a:p>
        </p:txBody>
      </p:sp>
      <p:pic>
        <p:nvPicPr>
          <p:cNvPr id="1026" name="Picture 2" descr="C:\Users\risleyc\Desktop\download.jpg"/>
          <p:cNvPicPr>
            <a:picLocks noChangeAspect="1" noChangeArrowheads="1"/>
          </p:cNvPicPr>
          <p:nvPr/>
        </p:nvPicPr>
        <p:blipFill>
          <a:blip r:embed="rId2" cstate="print"/>
          <a:srcRect l="18000" r="18000"/>
          <a:stretch>
            <a:fillRect/>
          </a:stretch>
        </p:blipFill>
        <p:spPr bwMode="auto">
          <a:xfrm>
            <a:off x="8716264" y="38101"/>
            <a:ext cx="1316736" cy="2057400"/>
          </a:xfrm>
          <a:prstGeom prst="rect">
            <a:avLst/>
          </a:prstGeom>
          <a:noFill/>
        </p:spPr>
      </p:pic>
    </p:spTree>
    <p:extLst>
      <p:ext uri="{BB962C8B-B14F-4D97-AF65-F5344CB8AC3E}">
        <p14:creationId xmlns="" xmlns:p14="http://schemas.microsoft.com/office/powerpoint/2010/main" val="42452561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Corinth</a:t>
            </a:r>
          </a:p>
        </p:txBody>
      </p:sp>
      <p:pic>
        <p:nvPicPr>
          <p:cNvPr id="3" name="Picture 2"/>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375865" y="114301"/>
            <a:ext cx="9408968" cy="4806950"/>
          </a:xfrm>
          <a:prstGeom prst="rect">
            <a:avLst/>
          </a:prstGeom>
        </p:spPr>
      </p:pic>
      <p:pic>
        <p:nvPicPr>
          <p:cNvPr id="3074" name="Picture 2" descr="C:\Users\risleyc\Desktop\040204-116..jpg"/>
          <p:cNvPicPr>
            <a:picLocks noChangeAspect="1" noChangeArrowheads="1"/>
          </p:cNvPicPr>
          <p:nvPr/>
        </p:nvPicPr>
        <p:blipFill>
          <a:blip r:embed="rId3" cstate="print"/>
          <a:srcRect/>
          <a:stretch>
            <a:fillRect/>
          </a:stretch>
        </p:blipFill>
        <p:spPr bwMode="auto">
          <a:xfrm>
            <a:off x="4318000" y="952500"/>
            <a:ext cx="3390900" cy="2249297"/>
          </a:xfrm>
          <a:prstGeom prst="rect">
            <a:avLst/>
          </a:prstGeom>
          <a:noFill/>
        </p:spPr>
      </p:pic>
    </p:spTree>
    <p:extLst>
      <p:ext uri="{BB962C8B-B14F-4D97-AF65-F5344CB8AC3E}">
        <p14:creationId xmlns="" xmlns:p14="http://schemas.microsoft.com/office/powerpoint/2010/main" val="10259935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4400" y="5077870"/>
            <a:ext cx="3996267" cy="535531"/>
          </a:xfrm>
        </p:spPr>
        <p:txBody>
          <a:bodyPr/>
          <a:lstStyle/>
          <a:p>
            <a:r>
              <a:rPr lang="en-US" dirty="0" smtClean="0"/>
              <a:t>1 Corinthians 2:3</a:t>
            </a:r>
            <a:endParaRPr lang="en-US" dirty="0"/>
          </a:p>
        </p:txBody>
      </p:sp>
      <p:sp>
        <p:nvSpPr>
          <p:cNvPr id="4" name="Content Placeholder 3"/>
          <p:cNvSpPr>
            <a:spLocks noGrp="1"/>
          </p:cNvSpPr>
          <p:nvPr>
            <p:ph idx="1"/>
          </p:nvPr>
        </p:nvSpPr>
        <p:spPr/>
        <p:txBody>
          <a:bodyPr/>
          <a:lstStyle/>
          <a:p>
            <a:r>
              <a:rPr lang="en-US" dirty="0" smtClean="0"/>
              <a:t>I was with you in weakness and in fear and in much trembling…</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Acts 18</a:t>
            </a:r>
          </a:p>
        </p:txBody>
      </p:sp>
      <p:sp>
        <p:nvSpPr>
          <p:cNvPr id="4" name="Content Placeholder 3"/>
          <p:cNvSpPr>
            <a:spLocks noGrp="1"/>
          </p:cNvSpPr>
          <p:nvPr>
            <p:ph idx="1"/>
          </p:nvPr>
        </p:nvSpPr>
        <p:spPr>
          <a:xfrm>
            <a:off x="4318000" y="114300"/>
            <a:ext cx="5672667" cy="4838700"/>
          </a:xfrm>
        </p:spPr>
        <p:txBody>
          <a:bodyPr/>
          <a:lstStyle/>
          <a:p>
            <a:r>
              <a:rPr lang="en-US" dirty="0"/>
              <a:t>2 There he became acquainted with a Jew named Aquila, born in Pontus, who had recently arrived from Italy with his wife, Priscilla.</a:t>
            </a:r>
          </a:p>
          <a:p>
            <a:r>
              <a:rPr lang="en-US" dirty="0"/>
              <a:t>They had left Italy when Claudius Caesar deported all Jews from Rome.</a:t>
            </a:r>
          </a:p>
        </p:txBody>
      </p:sp>
      <p:pic>
        <p:nvPicPr>
          <p:cNvPr id="5" name="Picture 4"/>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375865" y="114301"/>
            <a:ext cx="3942135" cy="4806950"/>
          </a:xfrm>
          <a:prstGeom prst="rect">
            <a:avLst/>
          </a:prstGeom>
        </p:spPr>
      </p:pic>
    </p:spTree>
    <p:extLst>
      <p:ext uri="{BB962C8B-B14F-4D97-AF65-F5344CB8AC3E}">
        <p14:creationId xmlns="" xmlns:p14="http://schemas.microsoft.com/office/powerpoint/2010/main" val="2545434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Acts 18</a:t>
            </a:r>
          </a:p>
        </p:txBody>
      </p:sp>
      <p:sp>
        <p:nvSpPr>
          <p:cNvPr id="4" name="Content Placeholder 3"/>
          <p:cNvSpPr>
            <a:spLocks noGrp="1"/>
          </p:cNvSpPr>
          <p:nvPr>
            <p:ph idx="1"/>
          </p:nvPr>
        </p:nvSpPr>
        <p:spPr>
          <a:xfrm>
            <a:off x="4318000" y="114300"/>
            <a:ext cx="5672667" cy="4838700"/>
          </a:xfrm>
        </p:spPr>
        <p:txBody>
          <a:bodyPr/>
          <a:lstStyle/>
          <a:p>
            <a:r>
              <a:rPr lang="en-US" dirty="0"/>
              <a:t>3 Paul lived and worked with them, for they were </a:t>
            </a:r>
            <a:r>
              <a:rPr lang="en-US" u="sng" dirty="0"/>
              <a:t>tentmakers</a:t>
            </a:r>
            <a:r>
              <a:rPr lang="en-US" dirty="0"/>
              <a:t> just as he was.</a:t>
            </a:r>
          </a:p>
        </p:txBody>
      </p:sp>
      <p:pic>
        <p:nvPicPr>
          <p:cNvPr id="5" name="Picture 4"/>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375865" y="114301"/>
            <a:ext cx="3942135" cy="4806950"/>
          </a:xfrm>
          <a:prstGeom prst="rect">
            <a:avLst/>
          </a:prstGeom>
        </p:spPr>
      </p:pic>
    </p:spTree>
    <p:extLst>
      <p:ext uri="{BB962C8B-B14F-4D97-AF65-F5344CB8AC3E}">
        <p14:creationId xmlns="" xmlns:p14="http://schemas.microsoft.com/office/powerpoint/2010/main" val="193370179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Acts 18</a:t>
            </a:r>
          </a:p>
        </p:txBody>
      </p:sp>
      <p:pic>
        <p:nvPicPr>
          <p:cNvPr id="6" name="Picture 5"/>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283013" y="147223"/>
            <a:ext cx="9615875" cy="5377277"/>
          </a:xfrm>
          <a:prstGeom prst="rect">
            <a:avLst/>
          </a:prstGeom>
        </p:spPr>
      </p:pic>
      <p:sp>
        <p:nvSpPr>
          <p:cNvPr id="4" name="Content Placeholder 3"/>
          <p:cNvSpPr>
            <a:spLocks noGrp="1"/>
          </p:cNvSpPr>
          <p:nvPr>
            <p:ph idx="1"/>
          </p:nvPr>
        </p:nvSpPr>
        <p:spPr>
          <a:xfrm>
            <a:off x="4318000" y="114300"/>
            <a:ext cx="5672667" cy="4838700"/>
          </a:xfrm>
        </p:spPr>
        <p:txBody>
          <a:bodyPr/>
          <a:lstStyle/>
          <a:p>
            <a:r>
              <a:rPr lang="en-US" dirty="0">
                <a:solidFill>
                  <a:schemeClr val="tx1"/>
                </a:solidFill>
              </a:rPr>
              <a:t>3 Paul lived and worked with them, for they were </a:t>
            </a:r>
            <a:r>
              <a:rPr lang="en-US" u="sng" dirty="0">
                <a:solidFill>
                  <a:schemeClr val="tx1"/>
                </a:solidFill>
              </a:rPr>
              <a:t>tentmakers</a:t>
            </a:r>
            <a:r>
              <a:rPr lang="en-US" dirty="0">
                <a:solidFill>
                  <a:schemeClr val="tx1"/>
                </a:solidFill>
              </a:rPr>
              <a:t> just as he was.</a:t>
            </a:r>
          </a:p>
        </p:txBody>
      </p:sp>
    </p:spTree>
    <p:extLst>
      <p:ext uri="{BB962C8B-B14F-4D97-AF65-F5344CB8AC3E}">
        <p14:creationId xmlns="" xmlns:p14="http://schemas.microsoft.com/office/powerpoint/2010/main" val="24542954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Priscilla and Aquila</a:t>
            </a:r>
          </a:p>
        </p:txBody>
      </p:sp>
      <p:sp>
        <p:nvSpPr>
          <p:cNvPr id="8" name="Content Placeholder 7"/>
          <p:cNvSpPr>
            <a:spLocks noGrp="1"/>
          </p:cNvSpPr>
          <p:nvPr>
            <p:ph idx="1"/>
          </p:nvPr>
        </p:nvSpPr>
        <p:spPr/>
        <p:txBody>
          <a:bodyPr/>
          <a:lstStyle/>
          <a:p>
            <a:r>
              <a:rPr lang="en-US" dirty="0"/>
              <a:t>Jewish Christians, kicked out of Rome by Claudius</a:t>
            </a:r>
          </a:p>
        </p:txBody>
      </p:sp>
    </p:spTree>
    <p:extLst>
      <p:ext uri="{BB962C8B-B14F-4D97-AF65-F5344CB8AC3E}">
        <p14:creationId xmlns="" xmlns:p14="http://schemas.microsoft.com/office/powerpoint/2010/main" val="8452020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99218"/>
            <a:ext cx="8394700" cy="624682"/>
          </a:xfrm>
        </p:spPr>
        <p:txBody>
          <a:bodyPr/>
          <a:lstStyle/>
          <a:p>
            <a:r>
              <a:rPr lang="en-US" dirty="0"/>
              <a:t>John Stott</a:t>
            </a:r>
          </a:p>
        </p:txBody>
      </p:sp>
      <p:sp>
        <p:nvSpPr>
          <p:cNvPr id="6" name="Text Placeholder 5"/>
          <p:cNvSpPr>
            <a:spLocks noGrp="1"/>
          </p:cNvSpPr>
          <p:nvPr>
            <p:ph type="body" sz="half" idx="2"/>
          </p:nvPr>
        </p:nvSpPr>
        <p:spPr/>
        <p:txBody>
          <a:bodyPr/>
          <a:lstStyle/>
          <a:p>
            <a:r>
              <a:rPr lang="en-US" dirty="0"/>
              <a:t>Suetonius referred to this in his Life of Claudius (25:4):</a:t>
            </a:r>
          </a:p>
          <a:p>
            <a:r>
              <a:rPr lang="en-US" dirty="0"/>
              <a:t>‘as the Jews were making constant disturbances at the instigation of </a:t>
            </a:r>
            <a:r>
              <a:rPr lang="en-US" dirty="0" err="1"/>
              <a:t>Chrestus</a:t>
            </a:r>
            <a:r>
              <a:rPr lang="en-US" dirty="0"/>
              <a:t> (</a:t>
            </a:r>
            <a:r>
              <a:rPr lang="en-US" i="1" dirty="0" err="1"/>
              <a:t>impulsore</a:t>
            </a:r>
            <a:r>
              <a:rPr lang="en-US" i="1" dirty="0"/>
              <a:t> </a:t>
            </a:r>
            <a:r>
              <a:rPr lang="en-US" i="1" dirty="0" err="1"/>
              <a:t>Chresto</a:t>
            </a:r>
            <a:r>
              <a:rPr lang="en-US" dirty="0"/>
              <a:t>), he banished them from Rome’.</a:t>
            </a:r>
          </a:p>
        </p:txBody>
      </p:sp>
      <p:sp>
        <p:nvSpPr>
          <p:cNvPr id="7" name="Text Placeholder 6"/>
          <p:cNvSpPr>
            <a:spLocks noGrp="1"/>
          </p:cNvSpPr>
          <p:nvPr>
            <p:ph type="body" sz="half" idx="10"/>
          </p:nvPr>
        </p:nvSpPr>
        <p:spPr>
          <a:xfrm>
            <a:off x="169332" y="1143002"/>
            <a:ext cx="8420609" cy="876299"/>
          </a:xfrm>
        </p:spPr>
        <p:txBody>
          <a:bodyPr/>
          <a:lstStyle/>
          <a:p>
            <a:r>
              <a:rPr lang="en-US" sz="1600" dirty="0"/>
              <a:t>John R. W. Stott, The Message of Acts: The Spirit, the Church &amp; the World, The Bible Speaks Today (Leicester, England; Downers Grove, IL: </a:t>
            </a:r>
            <a:r>
              <a:rPr lang="en-US" sz="1600" dirty="0" err="1"/>
              <a:t>InterVarsity</a:t>
            </a:r>
            <a:r>
              <a:rPr lang="en-US" sz="1600" dirty="0"/>
              <a:t> Press, 1994), 296.</a:t>
            </a:r>
          </a:p>
        </p:txBody>
      </p:sp>
      <p:sp>
        <p:nvSpPr>
          <p:cNvPr id="8" name="Text Placeholder 7"/>
          <p:cNvSpPr>
            <a:spLocks noGrp="1"/>
          </p:cNvSpPr>
          <p:nvPr>
            <p:ph type="body" sz="half" idx="11"/>
          </p:nvPr>
        </p:nvSpPr>
        <p:spPr>
          <a:xfrm>
            <a:off x="169332" y="745068"/>
            <a:ext cx="8420609" cy="436033"/>
          </a:xfrm>
        </p:spPr>
        <p:txBody>
          <a:bodyPr/>
          <a:lstStyle/>
          <a:p>
            <a:r>
              <a:rPr lang="en-US" dirty="0"/>
              <a:t>20</a:t>
            </a:r>
            <a:r>
              <a:rPr lang="en-US" baseline="30000" dirty="0"/>
              <a:t>th</a:t>
            </a:r>
            <a:r>
              <a:rPr lang="en-US" dirty="0"/>
              <a:t> c. Christian Author and Pastor</a:t>
            </a:r>
          </a:p>
        </p:txBody>
      </p:sp>
      <p:pic>
        <p:nvPicPr>
          <p:cNvPr id="21506" name="Picture 2" descr="Image result for john stott message of acts"/>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8727015" y="92076"/>
            <a:ext cx="1284817" cy="1927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66800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99218"/>
            <a:ext cx="8394700" cy="624682"/>
          </a:xfrm>
        </p:spPr>
        <p:txBody>
          <a:bodyPr/>
          <a:lstStyle/>
          <a:p>
            <a:r>
              <a:rPr lang="en-US" dirty="0"/>
              <a:t>John Stott</a:t>
            </a:r>
          </a:p>
        </p:txBody>
      </p:sp>
      <p:sp>
        <p:nvSpPr>
          <p:cNvPr id="6" name="Text Placeholder 5"/>
          <p:cNvSpPr>
            <a:spLocks noGrp="1"/>
          </p:cNvSpPr>
          <p:nvPr>
            <p:ph type="body" sz="half" idx="2"/>
          </p:nvPr>
        </p:nvSpPr>
        <p:spPr/>
        <p:txBody>
          <a:bodyPr/>
          <a:lstStyle/>
          <a:p>
            <a:r>
              <a:rPr lang="en-US" dirty="0"/>
              <a:t>The people expelled he called ‘Jews’, but ‘</a:t>
            </a:r>
            <a:r>
              <a:rPr lang="en-US" dirty="0" err="1"/>
              <a:t>Chrestus</a:t>
            </a:r>
            <a:r>
              <a:rPr lang="en-US" dirty="0"/>
              <a:t>’ seems to mean Christ (the pronunciation of ‘</a:t>
            </a:r>
            <a:r>
              <a:rPr lang="en-US" dirty="0" err="1"/>
              <a:t>Christus</a:t>
            </a:r>
            <a:r>
              <a:rPr lang="en-US" dirty="0"/>
              <a:t>’ and ‘</a:t>
            </a:r>
            <a:r>
              <a:rPr lang="en-US" dirty="0" err="1"/>
              <a:t>Chrestus</a:t>
            </a:r>
            <a:r>
              <a:rPr lang="en-US" dirty="0"/>
              <a:t>’ will have been very similar),</a:t>
            </a:r>
          </a:p>
          <a:p>
            <a:r>
              <a:rPr lang="en-US" dirty="0"/>
              <a:t>in which case the Jews were Christians and the disturbances in the Jewish community had been caused by the gospel.</a:t>
            </a:r>
          </a:p>
        </p:txBody>
      </p:sp>
      <p:sp>
        <p:nvSpPr>
          <p:cNvPr id="7" name="Text Placeholder 6"/>
          <p:cNvSpPr>
            <a:spLocks noGrp="1"/>
          </p:cNvSpPr>
          <p:nvPr>
            <p:ph type="body" sz="half" idx="10"/>
          </p:nvPr>
        </p:nvSpPr>
        <p:spPr>
          <a:xfrm>
            <a:off x="169332" y="1143002"/>
            <a:ext cx="8420609" cy="876299"/>
          </a:xfrm>
        </p:spPr>
        <p:txBody>
          <a:bodyPr/>
          <a:lstStyle/>
          <a:p>
            <a:r>
              <a:rPr lang="en-US" sz="1600" dirty="0"/>
              <a:t>John R. W. Stott, The Message of Acts: The Spirit, the Church &amp; the World, The Bible Speaks Today (Leicester, England; Downers Grove, IL: </a:t>
            </a:r>
            <a:r>
              <a:rPr lang="en-US" sz="1600" dirty="0" err="1"/>
              <a:t>InterVarsity</a:t>
            </a:r>
            <a:r>
              <a:rPr lang="en-US" sz="1600" dirty="0"/>
              <a:t> Press, 1994), 296.</a:t>
            </a:r>
          </a:p>
        </p:txBody>
      </p:sp>
      <p:sp>
        <p:nvSpPr>
          <p:cNvPr id="8" name="Text Placeholder 7"/>
          <p:cNvSpPr>
            <a:spLocks noGrp="1"/>
          </p:cNvSpPr>
          <p:nvPr>
            <p:ph type="body" sz="half" idx="11"/>
          </p:nvPr>
        </p:nvSpPr>
        <p:spPr>
          <a:xfrm>
            <a:off x="169332" y="745068"/>
            <a:ext cx="8420609" cy="436033"/>
          </a:xfrm>
        </p:spPr>
        <p:txBody>
          <a:bodyPr/>
          <a:lstStyle/>
          <a:p>
            <a:r>
              <a:rPr lang="en-US" dirty="0"/>
              <a:t>20</a:t>
            </a:r>
            <a:r>
              <a:rPr lang="en-US" baseline="30000" dirty="0"/>
              <a:t>th</a:t>
            </a:r>
            <a:r>
              <a:rPr lang="en-US" dirty="0"/>
              <a:t> c. Christian Author and Pastor</a:t>
            </a:r>
          </a:p>
        </p:txBody>
      </p:sp>
      <p:pic>
        <p:nvPicPr>
          <p:cNvPr id="21506" name="Picture 2" descr="Image result for john stott message of acts"/>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8727015" y="92076"/>
            <a:ext cx="1284817" cy="1927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52561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Priscilla and Aquila</a:t>
            </a:r>
          </a:p>
        </p:txBody>
      </p:sp>
      <p:sp>
        <p:nvSpPr>
          <p:cNvPr id="8" name="Content Placeholder 7"/>
          <p:cNvSpPr>
            <a:spLocks noGrp="1"/>
          </p:cNvSpPr>
          <p:nvPr>
            <p:ph idx="1"/>
          </p:nvPr>
        </p:nvSpPr>
        <p:spPr/>
        <p:txBody>
          <a:bodyPr/>
          <a:lstStyle/>
          <a:p>
            <a:r>
              <a:rPr lang="en-US" dirty="0"/>
              <a:t>Jewish Christians, kicked out of Rome by Claudius</a:t>
            </a:r>
          </a:p>
          <a:p>
            <a:r>
              <a:rPr lang="en-US" dirty="0"/>
              <a:t>Already Christians</a:t>
            </a:r>
          </a:p>
          <a:p>
            <a:r>
              <a:rPr lang="en-US" dirty="0"/>
              <a:t>Became lifelong friends of Paul </a:t>
            </a:r>
            <a:r>
              <a:rPr lang="en-US" sz="2800" dirty="0"/>
              <a:t>(Rom 16:4)</a:t>
            </a:r>
          </a:p>
          <a:p>
            <a:r>
              <a:rPr lang="en-US" dirty="0"/>
              <a:t>Priscilla usually mentioned first</a:t>
            </a:r>
            <a:endParaRPr lang="en-US" sz="4400" dirty="0"/>
          </a:p>
        </p:txBody>
      </p:sp>
    </p:spTree>
    <p:extLst>
      <p:ext uri="{BB962C8B-B14F-4D97-AF65-F5344CB8AC3E}">
        <p14:creationId xmlns="" xmlns:p14="http://schemas.microsoft.com/office/powerpoint/2010/main" val="10831098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Cor 1</a:t>
            </a:r>
            <a:endParaRPr lang="en-US" dirty="0"/>
          </a:p>
        </p:txBody>
      </p:sp>
      <p:sp>
        <p:nvSpPr>
          <p:cNvPr id="5" name="Content Placeholder 4"/>
          <p:cNvSpPr>
            <a:spLocks noGrp="1"/>
          </p:cNvSpPr>
          <p:nvPr>
            <p:ph idx="1"/>
          </p:nvPr>
        </p:nvSpPr>
        <p:spPr/>
        <p:txBody>
          <a:bodyPr/>
          <a:lstStyle/>
          <a:p>
            <a:r>
              <a:rPr lang="en-US" dirty="0" smtClean="0"/>
              <a:t>1 Paul, called as an apostle of Jesus Christ by the will of God…</a:t>
            </a:r>
          </a:p>
          <a:p>
            <a:r>
              <a:rPr lang="en-US" dirty="0" smtClean="0"/>
              <a:t>2 to the church of God which is at Corinth…</a:t>
            </a:r>
            <a:endParaRPr lang="en-US" dirty="0"/>
          </a:p>
        </p:txBody>
      </p:sp>
    </p:spTree>
    <p:extLst>
      <p:ext uri="{BB962C8B-B14F-4D97-AF65-F5344CB8AC3E}">
        <p14:creationId xmlns="" xmlns:p14="http://schemas.microsoft.com/office/powerpoint/2010/main" val="14776583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t>4 Each Sabbath found Paul at the synagogue, trying to convince the Jews and Greeks alike. </a:t>
            </a:r>
          </a:p>
          <a:p>
            <a:r>
              <a:rPr lang="en-US" dirty="0"/>
              <a:t>5 And after Silas and Timothy came down from Macedonia, Paul spent all his time preaching the word.</a:t>
            </a:r>
          </a:p>
          <a:p>
            <a:r>
              <a:rPr lang="en-US" dirty="0"/>
              <a:t>He testified to the Jews that Jesus was the Messiah.</a:t>
            </a:r>
          </a:p>
        </p:txBody>
      </p:sp>
    </p:spTree>
    <p:extLst>
      <p:ext uri="{BB962C8B-B14F-4D97-AF65-F5344CB8AC3E}">
        <p14:creationId xmlns="" xmlns:p14="http://schemas.microsoft.com/office/powerpoint/2010/main" val="22805633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t>6 But when they opposed and insulted him, Paul shook the dust from his clothes and said,</a:t>
            </a:r>
          </a:p>
          <a:p>
            <a:r>
              <a:rPr lang="en-US" dirty="0"/>
              <a:t>“Your blood is upon your own heads—I am innocent. From now on I will go preach to the Gentiles.”</a:t>
            </a:r>
          </a:p>
        </p:txBody>
      </p:sp>
    </p:spTree>
    <p:extLst>
      <p:ext uri="{BB962C8B-B14F-4D97-AF65-F5344CB8AC3E}">
        <p14:creationId xmlns="" xmlns:p14="http://schemas.microsoft.com/office/powerpoint/2010/main" val="26582609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t>7 Then he left and went to the home of </a:t>
            </a:r>
            <a:r>
              <a:rPr lang="en-US" dirty="0" err="1"/>
              <a:t>Titius</a:t>
            </a:r>
            <a:r>
              <a:rPr lang="en-US" dirty="0"/>
              <a:t> Justus,</a:t>
            </a:r>
          </a:p>
          <a:p>
            <a:r>
              <a:rPr lang="en-US" dirty="0"/>
              <a:t>a Gentile who worshiped God</a:t>
            </a:r>
          </a:p>
          <a:p>
            <a:r>
              <a:rPr lang="en-US" dirty="0"/>
              <a:t>and lived next door to the synagogue.</a:t>
            </a:r>
          </a:p>
          <a:p>
            <a:r>
              <a:rPr lang="en-US" dirty="0"/>
              <a:t>8 </a:t>
            </a:r>
            <a:r>
              <a:rPr lang="en-US" dirty="0" err="1"/>
              <a:t>Crispus</a:t>
            </a:r>
            <a:r>
              <a:rPr lang="en-US" dirty="0"/>
              <a:t>, the leader of the synagogue, and everyone in his household believed in the Lord</a:t>
            </a:r>
            <a:r>
              <a:rPr lang="en-US" dirty="0" smtClean="0"/>
              <a:t>.</a:t>
            </a:r>
            <a:endParaRPr lang="en-US" dirty="0"/>
          </a:p>
        </p:txBody>
      </p:sp>
    </p:spTree>
    <p:extLst>
      <p:ext uri="{BB962C8B-B14F-4D97-AF65-F5344CB8AC3E}">
        <p14:creationId xmlns="" xmlns:p14="http://schemas.microsoft.com/office/powerpoint/2010/main" val="14776583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7600" y="5077870"/>
            <a:ext cx="5063067" cy="535531"/>
          </a:xfrm>
        </p:spPr>
        <p:txBody>
          <a:bodyPr/>
          <a:lstStyle/>
          <a:p>
            <a:r>
              <a:rPr lang="en-US" dirty="0" smtClean="0"/>
              <a:t>1 Corinthians1:14</a:t>
            </a:r>
            <a:endParaRPr lang="en-US" dirty="0"/>
          </a:p>
        </p:txBody>
      </p:sp>
      <p:sp>
        <p:nvSpPr>
          <p:cNvPr id="4" name="Content Placeholder 3"/>
          <p:cNvSpPr>
            <a:spLocks noGrp="1"/>
          </p:cNvSpPr>
          <p:nvPr>
            <p:ph idx="1"/>
          </p:nvPr>
        </p:nvSpPr>
        <p:spPr/>
        <p:txBody>
          <a:bodyPr/>
          <a:lstStyle/>
          <a:p>
            <a:r>
              <a:rPr lang="en-US" dirty="0" smtClean="0"/>
              <a:t>…I baptized none of you except </a:t>
            </a:r>
            <a:r>
              <a:rPr lang="en-US" dirty="0" err="1" smtClean="0"/>
              <a:t>Crispus</a:t>
            </a:r>
            <a:r>
              <a:rPr lang="en-US" dirty="0" smtClean="0"/>
              <a:t> and Gaius…</a:t>
            </a:r>
          </a:p>
          <a:p>
            <a:r>
              <a:rPr lang="en-US" dirty="0" smtClean="0"/>
              <a:t>	</a:t>
            </a: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t>7 Then he left and went to the home of </a:t>
            </a:r>
            <a:r>
              <a:rPr lang="en-US" dirty="0" err="1"/>
              <a:t>Titius</a:t>
            </a:r>
            <a:r>
              <a:rPr lang="en-US" dirty="0"/>
              <a:t> Justus,</a:t>
            </a:r>
          </a:p>
          <a:p>
            <a:r>
              <a:rPr lang="en-US" dirty="0"/>
              <a:t>a Gentile who worshiped God</a:t>
            </a:r>
          </a:p>
          <a:p>
            <a:r>
              <a:rPr lang="en-US" dirty="0"/>
              <a:t>and lived next door to the synagogue.</a:t>
            </a:r>
          </a:p>
          <a:p>
            <a:r>
              <a:rPr lang="en-US" dirty="0"/>
              <a:t>8 </a:t>
            </a:r>
            <a:r>
              <a:rPr lang="en-US" dirty="0" err="1"/>
              <a:t>Crispus</a:t>
            </a:r>
            <a:r>
              <a:rPr lang="en-US" dirty="0"/>
              <a:t>, the leader of the synagogue, and everyone in his household believed in the Lord.</a:t>
            </a:r>
          </a:p>
          <a:p>
            <a:r>
              <a:rPr lang="en-US" u="sng" dirty="0"/>
              <a:t>Many others</a:t>
            </a:r>
            <a:r>
              <a:rPr lang="en-US" dirty="0"/>
              <a:t> in Corinth also heard Paul, became believers, and were baptized.</a:t>
            </a:r>
          </a:p>
        </p:txBody>
      </p:sp>
    </p:spTree>
    <p:extLst>
      <p:ext uri="{BB962C8B-B14F-4D97-AF65-F5344CB8AC3E}">
        <p14:creationId xmlns="" xmlns:p14="http://schemas.microsoft.com/office/powerpoint/2010/main" val="1477658321"/>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solidFill>
                  <a:schemeClr val="bg1">
                    <a:lumMod val="50000"/>
                  </a:schemeClr>
                </a:solidFill>
              </a:rPr>
              <a:t>7 Then he left and went to the home of </a:t>
            </a:r>
            <a:r>
              <a:rPr lang="en-US" dirty="0" err="1">
                <a:solidFill>
                  <a:schemeClr val="bg1">
                    <a:lumMod val="50000"/>
                  </a:schemeClr>
                </a:solidFill>
              </a:rPr>
              <a:t>Titius</a:t>
            </a:r>
            <a:r>
              <a:rPr lang="en-US" dirty="0">
                <a:solidFill>
                  <a:schemeClr val="bg1">
                    <a:lumMod val="50000"/>
                  </a:schemeClr>
                </a:solidFill>
              </a:rPr>
              <a:t> Justus,</a:t>
            </a:r>
          </a:p>
          <a:p>
            <a:r>
              <a:rPr lang="en-US" dirty="0">
                <a:solidFill>
                  <a:schemeClr val="bg1">
                    <a:lumMod val="50000"/>
                  </a:schemeClr>
                </a:solidFill>
              </a:rPr>
              <a:t>a Gentile who worshiped God</a:t>
            </a:r>
          </a:p>
          <a:p>
            <a:r>
              <a:rPr lang="en-US" dirty="0">
                <a:solidFill>
                  <a:schemeClr val="bg1">
                    <a:lumMod val="50000"/>
                  </a:schemeClr>
                </a:solidFill>
              </a:rPr>
              <a:t>and lived next door to the synagogue.</a:t>
            </a:r>
          </a:p>
          <a:p>
            <a:r>
              <a:rPr lang="en-US" dirty="0">
                <a:solidFill>
                  <a:schemeClr val="bg1">
                    <a:lumMod val="50000"/>
                  </a:schemeClr>
                </a:solidFill>
              </a:rPr>
              <a:t>8 </a:t>
            </a:r>
            <a:r>
              <a:rPr lang="en-US" dirty="0" err="1">
                <a:solidFill>
                  <a:schemeClr val="bg1">
                    <a:lumMod val="50000"/>
                  </a:schemeClr>
                </a:solidFill>
              </a:rPr>
              <a:t>Crispus</a:t>
            </a:r>
            <a:r>
              <a:rPr lang="en-US" dirty="0">
                <a:solidFill>
                  <a:schemeClr val="bg1">
                    <a:lumMod val="50000"/>
                  </a:schemeClr>
                </a:solidFill>
              </a:rPr>
              <a:t>, the leader of the synagogue, and everyone in his household believed in the Lord.</a:t>
            </a:r>
          </a:p>
          <a:p>
            <a:r>
              <a:rPr lang="en-US" u="sng" dirty="0"/>
              <a:t>Many others</a:t>
            </a:r>
            <a:r>
              <a:rPr lang="en-US" dirty="0"/>
              <a:t> in Corinth also heard Paul, became believers, and were baptized.</a:t>
            </a:r>
          </a:p>
        </p:txBody>
      </p:sp>
      <p:sp>
        <p:nvSpPr>
          <p:cNvPr id="6" name="Rounded Rectangle 5"/>
          <p:cNvSpPr/>
          <p:nvPr/>
        </p:nvSpPr>
        <p:spPr bwMode="auto">
          <a:xfrm>
            <a:off x="203200" y="2019300"/>
            <a:ext cx="8991600" cy="1588127"/>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The people who are farthest from God might be the closest to admitting their need for him.</a:t>
            </a:r>
            <a:endParaRPr lang="en-US" sz="3600" dirty="0">
              <a:solidFill>
                <a:schemeClr val="bg1"/>
              </a:solidFill>
            </a:endParaRPr>
          </a:p>
        </p:txBody>
      </p:sp>
    </p:spTree>
    <p:extLst>
      <p:ext uri="{BB962C8B-B14F-4D97-AF65-F5344CB8AC3E}">
        <p14:creationId xmlns="" xmlns:p14="http://schemas.microsoft.com/office/powerpoint/2010/main" val="1477658321"/>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7600" y="5077870"/>
            <a:ext cx="5063067" cy="535531"/>
          </a:xfrm>
        </p:spPr>
        <p:txBody>
          <a:bodyPr/>
          <a:lstStyle/>
          <a:p>
            <a:r>
              <a:rPr lang="en-US" dirty="0" smtClean="0"/>
              <a:t>1 Corinthians1:26-29</a:t>
            </a:r>
            <a:endParaRPr lang="en-US" dirty="0"/>
          </a:p>
        </p:txBody>
      </p:sp>
      <p:sp>
        <p:nvSpPr>
          <p:cNvPr id="4" name="Content Placeholder 3"/>
          <p:cNvSpPr>
            <a:spLocks noGrp="1"/>
          </p:cNvSpPr>
          <p:nvPr>
            <p:ph idx="1"/>
          </p:nvPr>
        </p:nvSpPr>
        <p:spPr/>
        <p:txBody>
          <a:bodyPr/>
          <a:lstStyle/>
          <a:p>
            <a:r>
              <a:rPr lang="en-US" dirty="0" smtClean="0"/>
              <a:t>For consider your calling, brethren, that there were not many wise according to the flesh, not many mighty, not many noble;</a:t>
            </a:r>
          </a:p>
          <a:p>
            <a:r>
              <a:rPr lang="en-US" dirty="0" smtClean="0"/>
              <a:t>but God has chosen the foolish things of the world to shame the wise, and God has chosen the weak things of the world to shame the things which are strong,</a:t>
            </a:r>
          </a:p>
          <a:p>
            <a:r>
              <a:rPr lang="en-US" dirty="0" smtClean="0"/>
              <a:t>	</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7600" y="5077870"/>
            <a:ext cx="5063067" cy="535531"/>
          </a:xfrm>
        </p:spPr>
        <p:txBody>
          <a:bodyPr/>
          <a:lstStyle/>
          <a:p>
            <a:r>
              <a:rPr lang="en-US" dirty="0" smtClean="0"/>
              <a:t>1 Corinthians1:26-29</a:t>
            </a:r>
            <a:endParaRPr lang="en-US" dirty="0"/>
          </a:p>
        </p:txBody>
      </p:sp>
      <p:sp>
        <p:nvSpPr>
          <p:cNvPr id="4" name="Content Placeholder 3"/>
          <p:cNvSpPr>
            <a:spLocks noGrp="1"/>
          </p:cNvSpPr>
          <p:nvPr>
            <p:ph idx="1"/>
          </p:nvPr>
        </p:nvSpPr>
        <p:spPr/>
        <p:txBody>
          <a:bodyPr/>
          <a:lstStyle/>
          <a:p>
            <a:r>
              <a:rPr lang="en-US" dirty="0" smtClean="0"/>
              <a:t>and the base things of the world and the despised God has chosen, the things that are not, so that He may nullify the things that are,</a:t>
            </a:r>
          </a:p>
          <a:p>
            <a:r>
              <a:rPr lang="en-US" dirty="0" smtClean="0"/>
              <a:t>so that no man may boast before God.</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t>9 One night the Lord spoke to Paul in a vision and told him,</a:t>
            </a:r>
          </a:p>
          <a:p>
            <a:r>
              <a:rPr lang="en-US" dirty="0"/>
              <a:t>“Don’t be afraid! Speak out! Don’t be silent! </a:t>
            </a:r>
          </a:p>
          <a:p>
            <a:r>
              <a:rPr lang="en-US" dirty="0"/>
              <a:t>10 For I am with you, and no one will attack and harm you, for </a:t>
            </a:r>
            <a:r>
              <a:rPr lang="en-US" dirty="0" smtClean="0"/>
              <a:t>many people in this city belong to me.”</a:t>
            </a:r>
            <a:endParaRPr lang="en-US" dirty="0"/>
          </a:p>
        </p:txBody>
      </p:sp>
    </p:spTree>
    <p:extLst>
      <p:ext uri="{BB962C8B-B14F-4D97-AF65-F5344CB8AC3E}">
        <p14:creationId xmlns="" xmlns:p14="http://schemas.microsoft.com/office/powerpoint/2010/main" val="34550394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t>9 One night the Lord spoke to Paul in a vision and told him,</a:t>
            </a:r>
          </a:p>
          <a:p>
            <a:r>
              <a:rPr lang="en-US" dirty="0"/>
              <a:t>“Don’t be afraid! Speak out! Don’t be </a:t>
            </a:r>
            <a:r>
              <a:rPr lang="en-US" dirty="0" smtClean="0"/>
              <a:t>silent! </a:t>
            </a:r>
            <a:endParaRPr lang="en-US" dirty="0"/>
          </a:p>
          <a:p>
            <a:r>
              <a:rPr lang="en-US" dirty="0"/>
              <a:t>10 For I am with you, and no one will attack and harm you, for </a:t>
            </a:r>
            <a:r>
              <a:rPr lang="en-US" u="sng" dirty="0" smtClean="0"/>
              <a:t>many people in this city belong to me</a:t>
            </a:r>
            <a:r>
              <a:rPr lang="en-US" dirty="0" smtClean="0"/>
              <a:t>.”</a:t>
            </a:r>
            <a:endParaRPr lang="en-US" dirty="0"/>
          </a:p>
        </p:txBody>
      </p:sp>
      <p:sp>
        <p:nvSpPr>
          <p:cNvPr id="6" name="Rounded Rectangle 3"/>
          <p:cNvSpPr/>
          <p:nvPr/>
        </p:nvSpPr>
        <p:spPr bwMode="auto">
          <a:xfrm>
            <a:off x="812800" y="4095369"/>
            <a:ext cx="7848600" cy="590931"/>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“…for I have many people in this city.”</a:t>
            </a:r>
            <a:endParaRPr lang="en-US" sz="3600" dirty="0">
              <a:solidFill>
                <a:schemeClr val="bg1"/>
              </a:solidFill>
            </a:endParaRPr>
          </a:p>
        </p:txBody>
      </p:sp>
    </p:spTree>
    <p:extLst>
      <p:ext uri="{BB962C8B-B14F-4D97-AF65-F5344CB8AC3E}">
        <p14:creationId xmlns="" xmlns:p14="http://schemas.microsoft.com/office/powerpoint/2010/main" val="3455039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a:ext>
            </a:extLst>
          </a:blip>
          <a:srcRect/>
          <a:stretch/>
        </p:blipFill>
        <p:spPr>
          <a:xfrm>
            <a:off x="431800" y="266700"/>
            <a:ext cx="9407709" cy="5181600"/>
          </a:xfrm>
          <a:prstGeom prst="rect">
            <a:avLst/>
          </a:prstGeom>
        </p:spPr>
      </p:pic>
      <p:sp>
        <p:nvSpPr>
          <p:cNvPr id="6" name="Freeform: Shape 5"/>
          <p:cNvSpPr/>
          <p:nvPr/>
        </p:nvSpPr>
        <p:spPr bwMode="auto">
          <a:xfrm>
            <a:off x="3093720" y="2231300"/>
            <a:ext cx="6024880" cy="2988400"/>
          </a:xfrm>
          <a:custGeom>
            <a:avLst/>
            <a:gdLst>
              <a:gd name="connsiteX0" fmla="*/ 6339840 w 6362130"/>
              <a:gd name="connsiteY0" fmla="*/ 2976880 h 2988400"/>
              <a:gd name="connsiteX1" fmla="*/ 6339840 w 6362130"/>
              <a:gd name="connsiteY1" fmla="*/ 2915920 h 2988400"/>
              <a:gd name="connsiteX2" fmla="*/ 6299200 w 6362130"/>
              <a:gd name="connsiteY2" fmla="*/ 2428240 h 2988400"/>
              <a:gd name="connsiteX3" fmla="*/ 5638800 w 6362130"/>
              <a:gd name="connsiteY3" fmla="*/ 2468880 h 2988400"/>
              <a:gd name="connsiteX4" fmla="*/ 5334000 w 6362130"/>
              <a:gd name="connsiteY4" fmla="*/ 2377440 h 2988400"/>
              <a:gd name="connsiteX5" fmla="*/ 5232400 w 6362130"/>
              <a:gd name="connsiteY5" fmla="*/ 1981200 h 2988400"/>
              <a:gd name="connsiteX6" fmla="*/ 4490720 w 6362130"/>
              <a:gd name="connsiteY6" fmla="*/ 2072640 h 2988400"/>
              <a:gd name="connsiteX7" fmla="*/ 3921760 w 6362130"/>
              <a:gd name="connsiteY7" fmla="*/ 2011680 h 2988400"/>
              <a:gd name="connsiteX8" fmla="*/ 3728720 w 6362130"/>
              <a:gd name="connsiteY8" fmla="*/ 1778000 h 2988400"/>
              <a:gd name="connsiteX9" fmla="*/ 3901440 w 6362130"/>
              <a:gd name="connsiteY9" fmla="*/ 1656080 h 2988400"/>
              <a:gd name="connsiteX10" fmla="*/ 3535680 w 6362130"/>
              <a:gd name="connsiteY10" fmla="*/ 1046480 h 2988400"/>
              <a:gd name="connsiteX11" fmla="*/ 2468880 w 6362130"/>
              <a:gd name="connsiteY11" fmla="*/ 284480 h 2988400"/>
              <a:gd name="connsiteX12" fmla="*/ 0 w 6362130"/>
              <a:gd name="connsiteY12" fmla="*/ 0 h 29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62130" h="2988400">
                <a:moveTo>
                  <a:pt x="6339840" y="2976880"/>
                </a:moveTo>
                <a:cubicBezTo>
                  <a:pt x="6343226" y="2992120"/>
                  <a:pt x="6346613" y="3007360"/>
                  <a:pt x="6339840" y="2915920"/>
                </a:cubicBezTo>
                <a:cubicBezTo>
                  <a:pt x="6333067" y="2824480"/>
                  <a:pt x="6416040" y="2502747"/>
                  <a:pt x="6299200" y="2428240"/>
                </a:cubicBezTo>
                <a:cubicBezTo>
                  <a:pt x="6182360" y="2353733"/>
                  <a:pt x="5799667" y="2477347"/>
                  <a:pt x="5638800" y="2468880"/>
                </a:cubicBezTo>
                <a:cubicBezTo>
                  <a:pt x="5477933" y="2460413"/>
                  <a:pt x="5401733" y="2458720"/>
                  <a:pt x="5334000" y="2377440"/>
                </a:cubicBezTo>
                <a:cubicBezTo>
                  <a:pt x="5266267" y="2296160"/>
                  <a:pt x="5372947" y="2032000"/>
                  <a:pt x="5232400" y="1981200"/>
                </a:cubicBezTo>
                <a:cubicBezTo>
                  <a:pt x="5091853" y="1930400"/>
                  <a:pt x="4709160" y="2067560"/>
                  <a:pt x="4490720" y="2072640"/>
                </a:cubicBezTo>
                <a:cubicBezTo>
                  <a:pt x="4272280" y="2077720"/>
                  <a:pt x="4048760" y="2060787"/>
                  <a:pt x="3921760" y="2011680"/>
                </a:cubicBezTo>
                <a:cubicBezTo>
                  <a:pt x="3794760" y="1962573"/>
                  <a:pt x="3732107" y="1837267"/>
                  <a:pt x="3728720" y="1778000"/>
                </a:cubicBezTo>
                <a:cubicBezTo>
                  <a:pt x="3725333" y="1718733"/>
                  <a:pt x="3933613" y="1778000"/>
                  <a:pt x="3901440" y="1656080"/>
                </a:cubicBezTo>
                <a:cubicBezTo>
                  <a:pt x="3869267" y="1534160"/>
                  <a:pt x="3774440" y="1275080"/>
                  <a:pt x="3535680" y="1046480"/>
                </a:cubicBezTo>
                <a:cubicBezTo>
                  <a:pt x="3296920" y="817880"/>
                  <a:pt x="3058160" y="458893"/>
                  <a:pt x="2468880" y="284480"/>
                </a:cubicBezTo>
                <a:cubicBezTo>
                  <a:pt x="1879600" y="110067"/>
                  <a:pt x="939800" y="55033"/>
                  <a:pt x="0" y="0"/>
                </a:cubicBezTo>
              </a:path>
            </a:pathLst>
          </a:custGeom>
          <a:noFill/>
          <a:ln w="101600" cap="flat" cmpd="sng" algn="ctr">
            <a:solidFill>
              <a:schemeClr val="tx1"/>
            </a:solidFill>
            <a:prstDash val="solid"/>
            <a:round/>
            <a:headEnd type="none" w="med" len="med"/>
            <a:tailEnd type="triangle" w="med" len="med"/>
          </a:ln>
          <a:effectLst/>
        </p:spPr>
        <p:txBody>
          <a:bodyPr rtlCol="0" anchor="ctr"/>
          <a:lstStyle/>
          <a:p>
            <a:pPr algn="ctr"/>
            <a:endParaRPr lang="en-US"/>
          </a:p>
        </p:txBody>
      </p:sp>
      <p:sp>
        <p:nvSpPr>
          <p:cNvPr id="7" name="Freeform: Shape 6"/>
          <p:cNvSpPr/>
          <p:nvPr/>
        </p:nvSpPr>
        <p:spPr bwMode="auto">
          <a:xfrm>
            <a:off x="1955800" y="1181100"/>
            <a:ext cx="990600" cy="1127760"/>
          </a:xfrm>
          <a:custGeom>
            <a:avLst/>
            <a:gdLst>
              <a:gd name="connsiteX0" fmla="*/ 1127760 w 1127760"/>
              <a:gd name="connsiteY0" fmla="*/ 1127760 h 1127760"/>
              <a:gd name="connsiteX1" fmla="*/ 965200 w 1127760"/>
              <a:gd name="connsiteY1" fmla="*/ 883920 h 1127760"/>
              <a:gd name="connsiteX2" fmla="*/ 1016000 w 1127760"/>
              <a:gd name="connsiteY2" fmla="*/ 477520 h 1127760"/>
              <a:gd name="connsiteX3" fmla="*/ 386080 w 1127760"/>
              <a:gd name="connsiteY3" fmla="*/ 345440 h 1127760"/>
              <a:gd name="connsiteX4" fmla="*/ 0 w 1127760"/>
              <a:gd name="connsiteY4" fmla="*/ 0 h 112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60" h="1127760">
                <a:moveTo>
                  <a:pt x="1127760" y="1127760"/>
                </a:moveTo>
                <a:cubicBezTo>
                  <a:pt x="1055793" y="1060026"/>
                  <a:pt x="983827" y="992293"/>
                  <a:pt x="965200" y="883920"/>
                </a:cubicBezTo>
                <a:cubicBezTo>
                  <a:pt x="946573" y="775547"/>
                  <a:pt x="1112520" y="567267"/>
                  <a:pt x="1016000" y="477520"/>
                </a:cubicBezTo>
                <a:cubicBezTo>
                  <a:pt x="919480" y="387773"/>
                  <a:pt x="555413" y="425027"/>
                  <a:pt x="386080" y="345440"/>
                </a:cubicBezTo>
                <a:cubicBezTo>
                  <a:pt x="216747" y="265853"/>
                  <a:pt x="108373" y="132926"/>
                  <a:pt x="0" y="0"/>
                </a:cubicBezTo>
              </a:path>
            </a:pathLst>
          </a:custGeom>
          <a:noFill/>
          <a:ln w="101600" cap="flat" cmpd="sng" algn="ctr">
            <a:solidFill>
              <a:schemeClr val="tx1"/>
            </a:solidFill>
            <a:prstDash val="solid"/>
            <a:round/>
            <a:headEnd type="none" w="med" len="med"/>
            <a:tailEnd type="triangle" w="med" len="med"/>
          </a:ln>
          <a:effectLst/>
        </p:spPr>
        <p:txBody>
          <a:bodyPr rtlCol="0" anchor="ctr"/>
          <a:lstStyle/>
          <a:p>
            <a:pPr algn="ctr"/>
            <a:endParaRPr lang="en-US"/>
          </a:p>
        </p:txBody>
      </p:sp>
      <p:sp>
        <p:nvSpPr>
          <p:cNvPr id="9" name="Freeform: Shape 8"/>
          <p:cNvSpPr/>
          <p:nvPr/>
        </p:nvSpPr>
        <p:spPr bwMode="auto">
          <a:xfrm>
            <a:off x="1170432" y="1115955"/>
            <a:ext cx="758952" cy="498305"/>
          </a:xfrm>
          <a:custGeom>
            <a:avLst/>
            <a:gdLst>
              <a:gd name="connsiteX0" fmla="*/ 758952 w 758952"/>
              <a:gd name="connsiteY0" fmla="*/ 36189 h 498305"/>
              <a:gd name="connsiteX1" fmla="*/ 585216 w 758952"/>
              <a:gd name="connsiteY1" fmla="*/ 45333 h 498305"/>
              <a:gd name="connsiteX2" fmla="*/ 237744 w 758952"/>
              <a:gd name="connsiteY2" fmla="*/ 484245 h 498305"/>
              <a:gd name="connsiteX3" fmla="*/ 0 w 758952"/>
              <a:gd name="connsiteY3" fmla="*/ 347085 h 498305"/>
            </a:gdLst>
            <a:ahLst/>
            <a:cxnLst>
              <a:cxn ang="0">
                <a:pos x="connsiteX0" y="connsiteY0"/>
              </a:cxn>
              <a:cxn ang="0">
                <a:pos x="connsiteX1" y="connsiteY1"/>
              </a:cxn>
              <a:cxn ang="0">
                <a:pos x="connsiteX2" y="connsiteY2"/>
              </a:cxn>
              <a:cxn ang="0">
                <a:pos x="connsiteX3" y="connsiteY3"/>
              </a:cxn>
            </a:cxnLst>
            <a:rect l="l" t="t" r="r" b="b"/>
            <a:pathLst>
              <a:path w="758952" h="498305">
                <a:moveTo>
                  <a:pt x="758952" y="36189"/>
                </a:moveTo>
                <a:cubicBezTo>
                  <a:pt x="715518" y="3423"/>
                  <a:pt x="672084" y="-29343"/>
                  <a:pt x="585216" y="45333"/>
                </a:cubicBezTo>
                <a:cubicBezTo>
                  <a:pt x="498348" y="120009"/>
                  <a:pt x="335280" y="433953"/>
                  <a:pt x="237744" y="484245"/>
                </a:cubicBezTo>
                <a:cubicBezTo>
                  <a:pt x="140208" y="534537"/>
                  <a:pt x="70104" y="440811"/>
                  <a:pt x="0" y="347085"/>
                </a:cubicBezTo>
              </a:path>
            </a:pathLst>
          </a:custGeom>
          <a:noFill/>
          <a:ln w="1016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10" name="Freeform: Shape 9"/>
          <p:cNvSpPr/>
          <p:nvPr/>
        </p:nvSpPr>
        <p:spPr bwMode="auto">
          <a:xfrm>
            <a:off x="763793" y="1289072"/>
            <a:ext cx="365760" cy="216999"/>
          </a:xfrm>
          <a:custGeom>
            <a:avLst/>
            <a:gdLst>
              <a:gd name="connsiteX0" fmla="*/ 365760 w 365760"/>
              <a:gd name="connsiteY0" fmla="*/ 130937 h 216999"/>
              <a:gd name="connsiteX1" fmla="*/ 193638 w 365760"/>
              <a:gd name="connsiteY1" fmla="*/ 1846 h 216999"/>
              <a:gd name="connsiteX2" fmla="*/ 0 w 365760"/>
              <a:gd name="connsiteY2" fmla="*/ 216999 h 216999"/>
            </a:gdLst>
            <a:ahLst/>
            <a:cxnLst>
              <a:cxn ang="0">
                <a:pos x="connsiteX0" y="connsiteY0"/>
              </a:cxn>
              <a:cxn ang="0">
                <a:pos x="connsiteX1" y="connsiteY1"/>
              </a:cxn>
              <a:cxn ang="0">
                <a:pos x="connsiteX2" y="connsiteY2"/>
              </a:cxn>
            </a:cxnLst>
            <a:rect l="l" t="t" r="r" b="b"/>
            <a:pathLst>
              <a:path w="365760" h="216999">
                <a:moveTo>
                  <a:pt x="365760" y="130937"/>
                </a:moveTo>
                <a:cubicBezTo>
                  <a:pt x="310179" y="59219"/>
                  <a:pt x="254598" y="-12498"/>
                  <a:pt x="193638" y="1846"/>
                </a:cubicBezTo>
                <a:cubicBezTo>
                  <a:pt x="132678" y="16190"/>
                  <a:pt x="66339" y="116594"/>
                  <a:pt x="0" y="216999"/>
                </a:cubicBezTo>
              </a:path>
            </a:pathLst>
          </a:custGeom>
          <a:noFill/>
          <a:ln w="101600" cap="flat" cmpd="sng" algn="ctr">
            <a:solidFill>
              <a:schemeClr val="tx1"/>
            </a:solidFill>
            <a:prstDash val="solid"/>
            <a:round/>
            <a:headEnd type="none" w="med" len="med"/>
            <a:tailEnd type="triangle" w="med" len="med"/>
          </a:ln>
          <a:effectLst/>
        </p:spPr>
        <p:txBody>
          <a:bodyPr rtlCol="0" anchor="ctr"/>
          <a:lstStyle/>
          <a:p>
            <a:pPr algn="ctr"/>
            <a:endParaRPr lang="en-US"/>
          </a:p>
        </p:txBody>
      </p:sp>
      <p:sp>
        <p:nvSpPr>
          <p:cNvPr id="11" name="Freeform: Shape 10"/>
          <p:cNvSpPr/>
          <p:nvPr/>
        </p:nvSpPr>
        <p:spPr bwMode="auto">
          <a:xfrm>
            <a:off x="731520" y="1549101"/>
            <a:ext cx="1259468" cy="2315477"/>
          </a:xfrm>
          <a:custGeom>
            <a:avLst/>
            <a:gdLst>
              <a:gd name="connsiteX0" fmla="*/ 0 w 1259468"/>
              <a:gd name="connsiteY0" fmla="*/ 0 h 2315477"/>
              <a:gd name="connsiteX1" fmla="*/ 537882 w 1259468"/>
              <a:gd name="connsiteY1" fmla="*/ 677732 h 2315477"/>
              <a:gd name="connsiteX2" fmla="*/ 613186 w 1259468"/>
              <a:gd name="connsiteY2" fmla="*/ 1140311 h 2315477"/>
              <a:gd name="connsiteX3" fmla="*/ 1194099 w 1259468"/>
              <a:gd name="connsiteY3" fmla="*/ 1602890 h 2315477"/>
              <a:gd name="connsiteX4" fmla="*/ 1204856 w 1259468"/>
              <a:gd name="connsiteY4" fmla="*/ 2119257 h 2315477"/>
              <a:gd name="connsiteX5" fmla="*/ 828339 w 1259468"/>
              <a:gd name="connsiteY5" fmla="*/ 2312894 h 2315477"/>
              <a:gd name="connsiteX6" fmla="*/ 645459 w 1259468"/>
              <a:gd name="connsiteY6" fmla="*/ 2216075 h 2315477"/>
              <a:gd name="connsiteX7" fmla="*/ 645459 w 1259468"/>
              <a:gd name="connsiteY7" fmla="*/ 2011680 h 231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9468" h="2315477">
                <a:moveTo>
                  <a:pt x="0" y="0"/>
                </a:moveTo>
                <a:cubicBezTo>
                  <a:pt x="217842" y="243840"/>
                  <a:pt x="435684" y="487680"/>
                  <a:pt x="537882" y="677732"/>
                </a:cubicBezTo>
                <a:cubicBezTo>
                  <a:pt x="640080" y="867784"/>
                  <a:pt x="503817" y="986118"/>
                  <a:pt x="613186" y="1140311"/>
                </a:cubicBezTo>
                <a:cubicBezTo>
                  <a:pt x="722555" y="1294504"/>
                  <a:pt x="1095487" y="1439732"/>
                  <a:pt x="1194099" y="1602890"/>
                </a:cubicBezTo>
                <a:cubicBezTo>
                  <a:pt x="1292711" y="1766048"/>
                  <a:pt x="1265816" y="2000923"/>
                  <a:pt x="1204856" y="2119257"/>
                </a:cubicBezTo>
                <a:cubicBezTo>
                  <a:pt x="1143896" y="2237591"/>
                  <a:pt x="921572" y="2296758"/>
                  <a:pt x="828339" y="2312894"/>
                </a:cubicBezTo>
                <a:cubicBezTo>
                  <a:pt x="735106" y="2329030"/>
                  <a:pt x="675939" y="2266277"/>
                  <a:pt x="645459" y="2216075"/>
                </a:cubicBezTo>
                <a:cubicBezTo>
                  <a:pt x="614979" y="2165873"/>
                  <a:pt x="630219" y="2088776"/>
                  <a:pt x="645459" y="2011680"/>
                </a:cubicBezTo>
              </a:path>
            </a:pathLst>
          </a:custGeom>
          <a:noFill/>
          <a:ln w="101600" cap="flat" cmpd="sng" algn="ctr">
            <a:solidFill>
              <a:schemeClr val="tx1"/>
            </a:solidFill>
            <a:prstDash val="solid"/>
            <a:round/>
            <a:headEnd type="none" w="med" len="med"/>
            <a:tailEnd type="triangle" w="med" len="med"/>
          </a:ln>
          <a:effectLst/>
        </p:spPr>
        <p:txBody>
          <a:bodyPr rtlCol="0" anchor="ctr"/>
          <a:lstStyle/>
          <a:p>
            <a:pPr algn="ctr"/>
            <a:endParaRPr lang="en-US"/>
          </a:p>
        </p:txBody>
      </p:sp>
      <p:sp>
        <p:nvSpPr>
          <p:cNvPr id="12" name="Rounded Rectangle 3"/>
          <p:cNvSpPr/>
          <p:nvPr/>
        </p:nvSpPr>
        <p:spPr bwMode="auto">
          <a:xfrm>
            <a:off x="3403600" y="520697"/>
            <a:ext cx="6150428"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rPr>
              <a:t>Acts 18:1 – Then Paul left Athens and went to Corinth.</a:t>
            </a:r>
          </a:p>
        </p:txBody>
      </p:sp>
      <p:sp>
        <p:nvSpPr>
          <p:cNvPr id="13" name="Freeform: Shape 12"/>
          <p:cNvSpPr/>
          <p:nvPr/>
        </p:nvSpPr>
        <p:spPr bwMode="auto">
          <a:xfrm>
            <a:off x="860612" y="3430932"/>
            <a:ext cx="516367" cy="76061"/>
          </a:xfrm>
          <a:custGeom>
            <a:avLst/>
            <a:gdLst>
              <a:gd name="connsiteX0" fmla="*/ 516367 w 516367"/>
              <a:gd name="connsiteY0" fmla="*/ 76061 h 76061"/>
              <a:gd name="connsiteX1" fmla="*/ 322729 w 516367"/>
              <a:gd name="connsiteY1" fmla="*/ 757 h 76061"/>
              <a:gd name="connsiteX2" fmla="*/ 0 w 516367"/>
              <a:gd name="connsiteY2" fmla="*/ 43788 h 76061"/>
            </a:gdLst>
            <a:ahLst/>
            <a:cxnLst>
              <a:cxn ang="0">
                <a:pos x="connsiteX0" y="connsiteY0"/>
              </a:cxn>
              <a:cxn ang="0">
                <a:pos x="connsiteX1" y="connsiteY1"/>
              </a:cxn>
              <a:cxn ang="0">
                <a:pos x="connsiteX2" y="connsiteY2"/>
              </a:cxn>
            </a:cxnLst>
            <a:rect l="l" t="t" r="r" b="b"/>
            <a:pathLst>
              <a:path w="516367" h="76061">
                <a:moveTo>
                  <a:pt x="516367" y="76061"/>
                </a:moveTo>
                <a:cubicBezTo>
                  <a:pt x="462578" y="41098"/>
                  <a:pt x="408790" y="6136"/>
                  <a:pt x="322729" y="757"/>
                </a:cubicBezTo>
                <a:cubicBezTo>
                  <a:pt x="236668" y="-4622"/>
                  <a:pt x="118334" y="19583"/>
                  <a:pt x="0" y="43788"/>
                </a:cubicBezTo>
              </a:path>
            </a:pathLst>
          </a:custGeom>
          <a:noFill/>
          <a:ln w="101600" cap="flat" cmpd="sng" algn="ctr">
            <a:solidFill>
              <a:schemeClr val="tx1"/>
            </a:solidFill>
            <a:prstDash val="solid"/>
            <a:round/>
            <a:headEnd type="none" w="med" len="med"/>
            <a:tailEnd type="triangle" w="med" len="med"/>
          </a:ln>
          <a:effectLst/>
        </p:spPr>
        <p:txBody>
          <a:bodyPr rtlCol="0" anchor="ctr"/>
          <a:lstStyle/>
          <a:p>
            <a:pPr algn="ctr"/>
            <a:endParaRPr lang="en-US"/>
          </a:p>
        </p:txBody>
      </p:sp>
      <p:sp>
        <p:nvSpPr>
          <p:cNvPr id="14" name="Oval 13"/>
          <p:cNvSpPr/>
          <p:nvPr/>
        </p:nvSpPr>
        <p:spPr bwMode="auto">
          <a:xfrm>
            <a:off x="584200" y="2962103"/>
            <a:ext cx="1219200" cy="722839"/>
          </a:xfrm>
          <a:prstGeom prst="ellipse">
            <a:avLst/>
          </a:prstGeom>
          <a:noFill/>
          <a:ln w="76200" cap="flat" cmpd="sng" algn="ctr">
            <a:solidFill>
              <a:schemeClr val="tx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 xmlns:p14="http://schemas.microsoft.com/office/powerpoint/2010/main" val="37791566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99218"/>
            <a:ext cx="8394700" cy="624682"/>
          </a:xfrm>
        </p:spPr>
        <p:txBody>
          <a:bodyPr/>
          <a:lstStyle/>
          <a:p>
            <a:r>
              <a:rPr lang="en-US" dirty="0" smtClean="0"/>
              <a:t>David McCullough</a:t>
            </a:r>
            <a:endParaRPr lang="en-US" dirty="0"/>
          </a:p>
        </p:txBody>
      </p:sp>
      <p:sp>
        <p:nvSpPr>
          <p:cNvPr id="6" name="Text Placeholder 5"/>
          <p:cNvSpPr>
            <a:spLocks noGrp="1"/>
          </p:cNvSpPr>
          <p:nvPr>
            <p:ph type="body" sz="half" idx="2"/>
          </p:nvPr>
        </p:nvSpPr>
        <p:spPr/>
        <p:txBody>
          <a:bodyPr/>
          <a:lstStyle/>
          <a:p>
            <a:r>
              <a:rPr lang="en-US" dirty="0" smtClean="0"/>
              <a:t>[Washington] was not a brilliant strategist, not a gifted orator, not an intellectual. </a:t>
            </a:r>
          </a:p>
          <a:p>
            <a:r>
              <a:rPr lang="en-US" dirty="0" smtClean="0"/>
              <a:t>At several crucial moments he had shown marked indecisiveness. </a:t>
            </a:r>
          </a:p>
          <a:p>
            <a:r>
              <a:rPr lang="en-US" dirty="0" smtClean="0"/>
              <a:t>He had made serious mistakes in judgment…</a:t>
            </a:r>
            <a:endParaRPr lang="en-US" dirty="0"/>
          </a:p>
        </p:txBody>
      </p:sp>
      <p:sp>
        <p:nvSpPr>
          <p:cNvPr id="7" name="Text Placeholder 6"/>
          <p:cNvSpPr>
            <a:spLocks noGrp="1"/>
          </p:cNvSpPr>
          <p:nvPr>
            <p:ph type="body" sz="half" idx="10"/>
          </p:nvPr>
        </p:nvSpPr>
        <p:spPr>
          <a:xfrm>
            <a:off x="169332" y="1143002"/>
            <a:ext cx="8420609" cy="876299"/>
          </a:xfrm>
        </p:spPr>
        <p:txBody>
          <a:bodyPr/>
          <a:lstStyle/>
          <a:p>
            <a:r>
              <a:rPr lang="en-US" sz="1600" dirty="0" smtClean="0"/>
              <a:t>David McCullough, 1776 (NY, NY: Simon &amp; Schuster, 2005), 294.</a:t>
            </a:r>
            <a:endParaRPr lang="en-US" sz="1600" dirty="0"/>
          </a:p>
        </p:txBody>
      </p:sp>
      <p:sp>
        <p:nvSpPr>
          <p:cNvPr id="8" name="Text Placeholder 7"/>
          <p:cNvSpPr>
            <a:spLocks noGrp="1"/>
          </p:cNvSpPr>
          <p:nvPr>
            <p:ph type="body" sz="half" idx="11"/>
          </p:nvPr>
        </p:nvSpPr>
        <p:spPr>
          <a:xfrm>
            <a:off x="169332" y="745068"/>
            <a:ext cx="8420609" cy="436033"/>
          </a:xfrm>
        </p:spPr>
        <p:txBody>
          <a:bodyPr/>
          <a:lstStyle/>
          <a:p>
            <a:r>
              <a:rPr lang="en-US" dirty="0" smtClean="0"/>
              <a:t>Pulitzer-Prize Winning Author</a:t>
            </a:r>
            <a:endParaRPr lang="en-US" dirty="0"/>
          </a:p>
        </p:txBody>
      </p:sp>
      <p:pic>
        <p:nvPicPr>
          <p:cNvPr id="21506" name="Picture 2" descr="Image result for john stott message of acts"/>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8727015" y="92076"/>
            <a:ext cx="1284817" cy="19272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risleyc\Desktop\download.jpg"/>
          <p:cNvPicPr>
            <a:picLocks noChangeAspect="1" noChangeArrowheads="1"/>
          </p:cNvPicPr>
          <p:nvPr/>
        </p:nvPicPr>
        <p:blipFill>
          <a:blip r:embed="rId3" cstate="email"/>
          <a:srcRect/>
          <a:stretch>
            <a:fillRect/>
          </a:stretch>
        </p:blipFill>
        <p:spPr bwMode="auto">
          <a:xfrm>
            <a:off x="8620682" y="0"/>
            <a:ext cx="1412318" cy="2095500"/>
          </a:xfrm>
          <a:prstGeom prst="rect">
            <a:avLst/>
          </a:prstGeom>
          <a:noFill/>
        </p:spPr>
      </p:pic>
    </p:spTree>
    <p:extLst>
      <p:ext uri="{BB962C8B-B14F-4D97-AF65-F5344CB8AC3E}">
        <p14:creationId xmlns="" xmlns:p14="http://schemas.microsoft.com/office/powerpoint/2010/main" val="3966800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99218"/>
            <a:ext cx="8394700" cy="624682"/>
          </a:xfrm>
        </p:spPr>
        <p:txBody>
          <a:bodyPr/>
          <a:lstStyle/>
          <a:p>
            <a:r>
              <a:rPr lang="en-US" dirty="0" smtClean="0"/>
              <a:t>David McCullough</a:t>
            </a:r>
            <a:endParaRPr lang="en-US" dirty="0"/>
          </a:p>
        </p:txBody>
      </p:sp>
      <p:sp>
        <p:nvSpPr>
          <p:cNvPr id="6" name="Text Placeholder 5"/>
          <p:cNvSpPr>
            <a:spLocks noGrp="1"/>
          </p:cNvSpPr>
          <p:nvPr>
            <p:ph type="body" sz="half" idx="2"/>
          </p:nvPr>
        </p:nvSpPr>
        <p:spPr/>
        <p:txBody>
          <a:bodyPr/>
          <a:lstStyle/>
          <a:p>
            <a:r>
              <a:rPr lang="en-US" dirty="0" smtClean="0"/>
              <a:t>[But] above all, Washington never forgot what was at stake </a:t>
            </a:r>
          </a:p>
          <a:p>
            <a:r>
              <a:rPr lang="en-US" dirty="0" smtClean="0"/>
              <a:t>and he never gave up.</a:t>
            </a:r>
            <a:endParaRPr lang="en-US" dirty="0"/>
          </a:p>
        </p:txBody>
      </p:sp>
      <p:sp>
        <p:nvSpPr>
          <p:cNvPr id="7" name="Text Placeholder 6"/>
          <p:cNvSpPr>
            <a:spLocks noGrp="1"/>
          </p:cNvSpPr>
          <p:nvPr>
            <p:ph type="body" sz="half" idx="10"/>
          </p:nvPr>
        </p:nvSpPr>
        <p:spPr>
          <a:xfrm>
            <a:off x="169332" y="1143002"/>
            <a:ext cx="8420609" cy="876299"/>
          </a:xfrm>
        </p:spPr>
        <p:txBody>
          <a:bodyPr/>
          <a:lstStyle/>
          <a:p>
            <a:r>
              <a:rPr lang="en-US" sz="1600" dirty="0" smtClean="0"/>
              <a:t>David McCullough, 1776 (NY, NY: Simon &amp; Schuster, 2005), 294.</a:t>
            </a:r>
            <a:endParaRPr lang="en-US" sz="1600" dirty="0"/>
          </a:p>
        </p:txBody>
      </p:sp>
      <p:sp>
        <p:nvSpPr>
          <p:cNvPr id="8" name="Text Placeholder 7"/>
          <p:cNvSpPr>
            <a:spLocks noGrp="1"/>
          </p:cNvSpPr>
          <p:nvPr>
            <p:ph type="body" sz="half" idx="11"/>
          </p:nvPr>
        </p:nvSpPr>
        <p:spPr>
          <a:xfrm>
            <a:off x="169332" y="745068"/>
            <a:ext cx="8420609" cy="436033"/>
          </a:xfrm>
        </p:spPr>
        <p:txBody>
          <a:bodyPr/>
          <a:lstStyle/>
          <a:p>
            <a:r>
              <a:rPr lang="en-US" dirty="0" smtClean="0"/>
              <a:t>Pulitzer-Prize Winning Author</a:t>
            </a:r>
            <a:endParaRPr lang="en-US" dirty="0"/>
          </a:p>
        </p:txBody>
      </p:sp>
      <p:pic>
        <p:nvPicPr>
          <p:cNvPr id="21506" name="Picture 2" descr="Image result for john stott message of acts"/>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8727015" y="92076"/>
            <a:ext cx="1284817" cy="19272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risleyc\Desktop\download.jpg"/>
          <p:cNvPicPr>
            <a:picLocks noChangeAspect="1" noChangeArrowheads="1"/>
          </p:cNvPicPr>
          <p:nvPr/>
        </p:nvPicPr>
        <p:blipFill>
          <a:blip r:embed="rId3" cstate="email"/>
          <a:srcRect/>
          <a:stretch>
            <a:fillRect/>
          </a:stretch>
        </p:blipFill>
        <p:spPr bwMode="auto">
          <a:xfrm>
            <a:off x="8620682" y="0"/>
            <a:ext cx="1412318" cy="2095500"/>
          </a:xfrm>
          <a:prstGeom prst="rect">
            <a:avLst/>
          </a:prstGeom>
          <a:noFill/>
        </p:spPr>
      </p:pic>
    </p:spTree>
    <p:extLst>
      <p:ext uri="{BB962C8B-B14F-4D97-AF65-F5344CB8AC3E}">
        <p14:creationId xmlns="" xmlns:p14="http://schemas.microsoft.com/office/powerpoint/2010/main" val="396680062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t>11 So Paul stayed there for the next year and a half, teaching the word of God. </a:t>
            </a:r>
          </a:p>
        </p:txBody>
      </p:sp>
      <p:sp>
        <p:nvSpPr>
          <p:cNvPr id="6" name="Rounded Rectangle 5"/>
          <p:cNvSpPr/>
          <p:nvPr/>
        </p:nvSpPr>
        <p:spPr bwMode="auto">
          <a:xfrm>
            <a:off x="279400" y="1790700"/>
            <a:ext cx="7772400"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Thank God he had at least 18 more months there!</a:t>
            </a:r>
            <a:endParaRPr lang="en-US" sz="3600" dirty="0">
              <a:solidFill>
                <a:schemeClr val="bg1"/>
              </a:solidFill>
            </a:endParaRPr>
          </a:p>
        </p:txBody>
      </p:sp>
    </p:spTree>
    <p:extLst>
      <p:ext uri="{BB962C8B-B14F-4D97-AF65-F5344CB8AC3E}">
        <p14:creationId xmlns="" xmlns:p14="http://schemas.microsoft.com/office/powerpoint/2010/main" val="6540579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Church at Corinth</a:t>
            </a:r>
            <a:endParaRPr lang="en-US" dirty="0"/>
          </a:p>
        </p:txBody>
      </p:sp>
      <p:sp>
        <p:nvSpPr>
          <p:cNvPr id="8" name="Content Placeholder 7"/>
          <p:cNvSpPr>
            <a:spLocks noGrp="1"/>
          </p:cNvSpPr>
          <p:nvPr>
            <p:ph idx="1"/>
          </p:nvPr>
        </p:nvSpPr>
        <p:spPr/>
        <p:txBody>
          <a:bodyPr/>
          <a:lstStyle/>
          <a:p>
            <a:r>
              <a:rPr lang="en-US" dirty="0" smtClean="0"/>
              <a:t>Consider the initial members of this group:</a:t>
            </a:r>
          </a:p>
          <a:p>
            <a:r>
              <a:rPr lang="en-US" dirty="0" smtClean="0"/>
              <a:t>	</a:t>
            </a:r>
            <a:r>
              <a:rPr lang="en-US" sz="3200" dirty="0" smtClean="0"/>
              <a:t>-A former rabbi/Pharisee/persecutor</a:t>
            </a:r>
          </a:p>
          <a:p>
            <a:r>
              <a:rPr lang="en-US" sz="3200" dirty="0" smtClean="0"/>
              <a:t>	-2 Jewish Christians from Rome</a:t>
            </a:r>
          </a:p>
          <a:p>
            <a:r>
              <a:rPr lang="en-US" sz="3200" dirty="0" smtClean="0"/>
              <a:t>	-A wealthy “God-fearer” from the synagogue</a:t>
            </a:r>
          </a:p>
          <a:p>
            <a:r>
              <a:rPr lang="en-US" sz="3200" dirty="0" smtClean="0"/>
              <a:t>	-The former synagogue leader</a:t>
            </a:r>
          </a:p>
          <a:p>
            <a:r>
              <a:rPr lang="en-US" sz="3200" dirty="0" smtClean="0"/>
              <a:t>	-Crazy pagan party-</a:t>
            </a:r>
            <a:r>
              <a:rPr lang="en-US" sz="3200" dirty="0" err="1" smtClean="0"/>
              <a:t>ers</a:t>
            </a:r>
            <a:endParaRPr lang="en-US" sz="3200" dirty="0" smtClean="0"/>
          </a:p>
          <a:p>
            <a:r>
              <a:rPr lang="en-US" sz="3200" dirty="0" smtClean="0"/>
              <a:t>		-A high-ranking Roman official!</a:t>
            </a:r>
          </a:p>
          <a:p>
            <a:r>
              <a:rPr lang="en-US" dirty="0" smtClean="0"/>
              <a:t>	</a:t>
            </a:r>
            <a:endParaRPr lang="en-US" dirty="0"/>
          </a:p>
        </p:txBody>
      </p:sp>
      <p:sp>
        <p:nvSpPr>
          <p:cNvPr id="5" name="Rounded Rectangle 4"/>
          <p:cNvSpPr/>
          <p:nvPr/>
        </p:nvSpPr>
        <p:spPr bwMode="auto">
          <a:xfrm>
            <a:off x="812800" y="3215771"/>
            <a:ext cx="8153400"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Rom 16:23 – Erastus, the city treasurer greets you…</a:t>
            </a:r>
            <a:endParaRPr lang="en-US" sz="3600" dirty="0">
              <a:solidFill>
                <a:schemeClr val="bg1"/>
              </a:solidFill>
            </a:endParaRPr>
          </a:p>
        </p:txBody>
      </p:sp>
    </p:spTree>
    <p:extLst>
      <p:ext uri="{BB962C8B-B14F-4D97-AF65-F5344CB8AC3E}">
        <p14:creationId xmlns="" xmlns:p14="http://schemas.microsoft.com/office/powerpoint/2010/main" val="8452020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isleyc\Desktop\254014_10100721939209955_4952890_n.jpg"/>
          <p:cNvPicPr>
            <a:picLocks noChangeAspect="1" noChangeArrowheads="1"/>
          </p:cNvPicPr>
          <p:nvPr/>
        </p:nvPicPr>
        <p:blipFill>
          <a:blip r:embed="rId2" cstate="email"/>
          <a:srcRect/>
          <a:stretch>
            <a:fillRect/>
          </a:stretch>
        </p:blipFill>
        <p:spPr bwMode="auto">
          <a:xfrm>
            <a:off x="889000" y="114300"/>
            <a:ext cx="8229600" cy="5509260"/>
          </a:xfrm>
          <a:prstGeom prst="rect">
            <a:avLst/>
          </a:prstGeom>
          <a:noFill/>
        </p:spPr>
      </p:pic>
      <p:sp>
        <p:nvSpPr>
          <p:cNvPr id="5" name="TextBox 4"/>
          <p:cNvSpPr txBox="1"/>
          <p:nvPr/>
        </p:nvSpPr>
        <p:spPr>
          <a:xfrm>
            <a:off x="3479800" y="1997214"/>
            <a:ext cx="3200400" cy="707886"/>
          </a:xfrm>
          <a:prstGeom prst="rect">
            <a:avLst/>
          </a:prstGeom>
          <a:noFill/>
        </p:spPr>
        <p:txBody>
          <a:bodyPr wrap="square" rtlCol="0">
            <a:spAutoFit/>
          </a:bodyPr>
          <a:lstStyle/>
          <a:p>
            <a:r>
              <a:rPr lang="en-US" dirty="0" smtClean="0">
                <a:solidFill>
                  <a:schemeClr val="tx1"/>
                </a:solidFill>
              </a:rPr>
              <a:t>“Erastus”</a:t>
            </a:r>
            <a:endParaRPr lang="en-US" dirty="0">
              <a:solidFill>
                <a:schemeClr val="tx1"/>
              </a:solidFill>
            </a:endParaRPr>
          </a:p>
        </p:txBody>
      </p:sp>
    </p:spTree>
    <p:extLst>
      <p:ext uri="{BB962C8B-B14F-4D97-AF65-F5344CB8AC3E}">
        <p14:creationId xmlns="" xmlns:p14="http://schemas.microsoft.com/office/powerpoint/2010/main" val="20909319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Church at Corinth</a:t>
            </a:r>
            <a:endParaRPr lang="en-US" dirty="0"/>
          </a:p>
        </p:txBody>
      </p:sp>
      <p:sp>
        <p:nvSpPr>
          <p:cNvPr id="8" name="Content Placeholder 7"/>
          <p:cNvSpPr>
            <a:spLocks noGrp="1"/>
          </p:cNvSpPr>
          <p:nvPr>
            <p:ph idx="1"/>
          </p:nvPr>
        </p:nvSpPr>
        <p:spPr/>
        <p:txBody>
          <a:bodyPr/>
          <a:lstStyle/>
          <a:p>
            <a:r>
              <a:rPr lang="en-US" dirty="0" smtClean="0"/>
              <a:t>1 Corinthians: Very different groups trying to do life together</a:t>
            </a:r>
          </a:p>
          <a:p>
            <a:r>
              <a:rPr lang="en-US" dirty="0" smtClean="0"/>
              <a:t>	-Chapters 1-4: division/competition</a:t>
            </a:r>
          </a:p>
          <a:p>
            <a:r>
              <a:rPr lang="en-US" dirty="0" smtClean="0"/>
              <a:t>	-Chapters 5-6: immorality, lawsuits</a:t>
            </a:r>
          </a:p>
          <a:p>
            <a:r>
              <a:rPr lang="en-US" dirty="0" smtClean="0"/>
              <a:t>	-Chapter 10: arrogance</a:t>
            </a:r>
          </a:p>
          <a:p>
            <a:r>
              <a:rPr lang="en-US" dirty="0" smtClean="0"/>
              <a:t>	-Chapter 11: drunk at communion</a:t>
            </a:r>
            <a:endParaRPr lang="en-US" dirty="0"/>
          </a:p>
        </p:txBody>
      </p:sp>
    </p:spTree>
    <p:extLst>
      <p:ext uri="{BB962C8B-B14F-4D97-AF65-F5344CB8AC3E}">
        <p14:creationId xmlns="" xmlns:p14="http://schemas.microsoft.com/office/powerpoint/2010/main" val="8452020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t>11 So Paul stayed there for the next year and a half, teaching the word of God. </a:t>
            </a:r>
          </a:p>
          <a:p>
            <a:r>
              <a:rPr lang="en-US" dirty="0"/>
              <a:t>12 But when </a:t>
            </a:r>
            <a:r>
              <a:rPr lang="en-US" u="sng" dirty="0"/>
              <a:t>Gallio</a:t>
            </a:r>
            <a:r>
              <a:rPr lang="en-US" dirty="0"/>
              <a:t> became governor of Achaia,</a:t>
            </a:r>
          </a:p>
        </p:txBody>
      </p:sp>
    </p:spTree>
    <p:extLst>
      <p:ext uri="{BB962C8B-B14F-4D97-AF65-F5344CB8AC3E}">
        <p14:creationId xmlns="" xmlns:p14="http://schemas.microsoft.com/office/powerpoint/2010/main" val="654057956"/>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203200" y="190500"/>
            <a:ext cx="9777833" cy="5257800"/>
          </a:xfrm>
          <a:prstGeom prst="rect">
            <a:avLst/>
          </a:prstGeom>
        </p:spPr>
      </p:pic>
      <p:sp>
        <p:nvSpPr>
          <p:cNvPr id="5" name="TextBox 4"/>
          <p:cNvSpPr txBox="1"/>
          <p:nvPr/>
        </p:nvSpPr>
        <p:spPr>
          <a:xfrm>
            <a:off x="5994400" y="4762500"/>
            <a:ext cx="4165600" cy="707886"/>
          </a:xfrm>
          <a:prstGeom prst="rect">
            <a:avLst/>
          </a:prstGeom>
          <a:noFill/>
        </p:spPr>
        <p:txBody>
          <a:bodyPr wrap="square" rtlCol="0">
            <a:spAutoFit/>
          </a:bodyPr>
          <a:lstStyle/>
          <a:p>
            <a:r>
              <a:rPr lang="en-US" dirty="0"/>
              <a:t>Gallio Inscription</a:t>
            </a:r>
          </a:p>
        </p:txBody>
      </p:sp>
    </p:spTree>
    <p:extLst>
      <p:ext uri="{BB962C8B-B14F-4D97-AF65-F5344CB8AC3E}">
        <p14:creationId xmlns="" xmlns:p14="http://schemas.microsoft.com/office/powerpoint/2010/main" val="20909319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t>11 So Paul stayed there for the next year and a half, teaching the word of God. </a:t>
            </a:r>
          </a:p>
          <a:p>
            <a:r>
              <a:rPr lang="en-US" dirty="0"/>
              <a:t>12 But when </a:t>
            </a:r>
            <a:r>
              <a:rPr lang="en-US" u="sng" dirty="0"/>
              <a:t>Gallio</a:t>
            </a:r>
            <a:r>
              <a:rPr lang="en-US" dirty="0"/>
              <a:t> became governor of Achaia,</a:t>
            </a:r>
          </a:p>
          <a:p>
            <a:r>
              <a:rPr lang="en-US" dirty="0"/>
              <a:t>some Jews rose up together against Paul and brought him before the governor for </a:t>
            </a:r>
            <a:r>
              <a:rPr lang="en-US" u="sng" dirty="0"/>
              <a:t>judgment</a:t>
            </a:r>
            <a:r>
              <a:rPr lang="en-US" dirty="0"/>
              <a:t>.</a:t>
            </a:r>
          </a:p>
        </p:txBody>
      </p:sp>
    </p:spTree>
    <p:extLst>
      <p:ext uri="{BB962C8B-B14F-4D97-AF65-F5344CB8AC3E}">
        <p14:creationId xmlns="" xmlns:p14="http://schemas.microsoft.com/office/powerpoint/2010/main" val="2896838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stretch>
            <a:fillRect/>
          </a:stretch>
        </p:blipFill>
        <p:spPr>
          <a:xfrm>
            <a:off x="1036890" y="139383"/>
            <a:ext cx="8081710" cy="5405437"/>
          </a:xfrm>
          <a:prstGeom prst="rect">
            <a:avLst/>
          </a:prstGeom>
        </p:spPr>
      </p:pic>
    </p:spTree>
    <p:extLst>
      <p:ext uri="{BB962C8B-B14F-4D97-AF65-F5344CB8AC3E}">
        <p14:creationId xmlns="" xmlns:p14="http://schemas.microsoft.com/office/powerpoint/2010/main" val="27851646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Corinth</a:t>
            </a:r>
            <a:endParaRPr lang="en-US" dirty="0"/>
          </a:p>
        </p:txBody>
      </p:sp>
      <p:sp>
        <p:nvSpPr>
          <p:cNvPr id="8" name="Content Placeholder 7"/>
          <p:cNvSpPr>
            <a:spLocks noGrp="1"/>
          </p:cNvSpPr>
          <p:nvPr>
            <p:ph idx="1"/>
          </p:nvPr>
        </p:nvSpPr>
        <p:spPr/>
        <p:txBody>
          <a:bodyPr/>
          <a:lstStyle/>
          <a:p>
            <a:r>
              <a:rPr lang="en-US" dirty="0" smtClean="0"/>
              <a:t>At its zenith it boasted a population of 800,000</a:t>
            </a:r>
            <a:endParaRPr lang="en-US" dirty="0"/>
          </a:p>
          <a:p>
            <a:r>
              <a:rPr lang="en-US" dirty="0" smtClean="0"/>
              <a:t>Razed by Romans in 146 BCE, beautifully rebuilt by Julius Caesar in 46 BCE </a:t>
            </a:r>
            <a:endParaRPr lang="en-US" dirty="0"/>
          </a:p>
          <a:p>
            <a:r>
              <a:rPr lang="en-US" dirty="0" smtClean="0"/>
              <a:t>In Paul’s day, it was back up to 200,000 people and was a major commercial center</a:t>
            </a:r>
          </a:p>
          <a:p>
            <a:r>
              <a:rPr lang="en-US" dirty="0" smtClean="0"/>
              <a:t>It hosted the Isthmian games</a:t>
            </a:r>
          </a:p>
          <a:p>
            <a:r>
              <a:rPr lang="en-US" dirty="0" smtClean="0"/>
              <a:t>And one other important detail…</a:t>
            </a:r>
          </a:p>
          <a:p>
            <a:endParaRPr lang="en-US" sz="2800" dirty="0"/>
          </a:p>
        </p:txBody>
      </p:sp>
    </p:spTree>
    <p:extLst>
      <p:ext uri="{BB962C8B-B14F-4D97-AF65-F5344CB8AC3E}">
        <p14:creationId xmlns="" xmlns:p14="http://schemas.microsoft.com/office/powerpoint/2010/main" val="10831098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t>13 They accused Paul of “persuading people to worship God in ways that are contrary to our law.”</a:t>
            </a:r>
          </a:p>
          <a:p>
            <a:r>
              <a:rPr lang="en-US" dirty="0"/>
              <a:t>14 But just as Paul started to make his defense, Gallio turned to Paul’s accusers and said,</a:t>
            </a:r>
          </a:p>
          <a:p>
            <a:r>
              <a:rPr lang="en-US" dirty="0"/>
              <a:t>“Listen, you Jews, if this were a case involving some wrongdoing or a serious crime, I would have a reason to accept your case.</a:t>
            </a:r>
          </a:p>
        </p:txBody>
      </p:sp>
    </p:spTree>
    <p:extLst>
      <p:ext uri="{BB962C8B-B14F-4D97-AF65-F5344CB8AC3E}">
        <p14:creationId xmlns="" xmlns:p14="http://schemas.microsoft.com/office/powerpoint/2010/main" val="23980365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t>15 But since it is merely a question of words and names and your Jewish law, take care of it yourselves. </a:t>
            </a:r>
          </a:p>
          <a:p>
            <a:r>
              <a:rPr lang="en-US" dirty="0"/>
              <a:t>I refuse to judge such matters.”</a:t>
            </a:r>
          </a:p>
          <a:p>
            <a:r>
              <a:rPr lang="en-US" dirty="0"/>
              <a:t>16 And he threw them out of the courtroom.</a:t>
            </a:r>
          </a:p>
        </p:txBody>
      </p:sp>
    </p:spTree>
    <p:extLst>
      <p:ext uri="{BB962C8B-B14F-4D97-AF65-F5344CB8AC3E}">
        <p14:creationId xmlns="" xmlns:p14="http://schemas.microsoft.com/office/powerpoint/2010/main" val="2095624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Acts 18</a:t>
            </a:r>
          </a:p>
        </p:txBody>
      </p:sp>
      <p:sp>
        <p:nvSpPr>
          <p:cNvPr id="5" name="Content Placeholder 4"/>
          <p:cNvSpPr>
            <a:spLocks noGrp="1"/>
          </p:cNvSpPr>
          <p:nvPr>
            <p:ph idx="1"/>
          </p:nvPr>
        </p:nvSpPr>
        <p:spPr/>
        <p:txBody>
          <a:bodyPr/>
          <a:lstStyle/>
          <a:p>
            <a:r>
              <a:rPr lang="en-US" dirty="0"/>
              <a:t>17 The crowd then grabbed </a:t>
            </a:r>
            <a:r>
              <a:rPr lang="en-US" dirty="0" err="1"/>
              <a:t>Sosthenes</a:t>
            </a:r>
            <a:r>
              <a:rPr lang="en-US" dirty="0"/>
              <a:t>, the leader of the synagogue,</a:t>
            </a:r>
          </a:p>
          <a:p>
            <a:r>
              <a:rPr lang="en-US" dirty="0"/>
              <a:t>and beat him right there in the courtroom.</a:t>
            </a:r>
          </a:p>
          <a:p>
            <a:r>
              <a:rPr lang="en-US" dirty="0"/>
              <a:t>But Gallio paid no attention</a:t>
            </a:r>
            <a:r>
              <a:rPr lang="en-US" dirty="0" smtClean="0"/>
              <a:t>.</a:t>
            </a:r>
          </a:p>
          <a:p>
            <a:r>
              <a:rPr lang="en-US" dirty="0" smtClean="0"/>
              <a:t>18 Paul stayed in Corinth for some time…</a:t>
            </a:r>
            <a:endParaRPr lang="en-US" dirty="0"/>
          </a:p>
        </p:txBody>
      </p:sp>
      <p:sp>
        <p:nvSpPr>
          <p:cNvPr id="6" name="Rounded Rectangle 5"/>
          <p:cNvSpPr/>
          <p:nvPr/>
        </p:nvSpPr>
        <p:spPr bwMode="auto">
          <a:xfrm>
            <a:off x="660400" y="3686770"/>
            <a:ext cx="5638800" cy="923330"/>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6000" dirty="0" smtClean="0">
                <a:solidFill>
                  <a:schemeClr val="bg1"/>
                </a:solidFill>
              </a:rPr>
              <a:t>4 years later…</a:t>
            </a:r>
            <a:endParaRPr lang="en-US" sz="6000" dirty="0">
              <a:solidFill>
                <a:schemeClr val="bg1"/>
              </a:solidFill>
            </a:endParaRPr>
          </a:p>
        </p:txBody>
      </p:sp>
    </p:spTree>
    <p:extLst>
      <p:ext uri="{BB962C8B-B14F-4D97-AF65-F5344CB8AC3E}">
        <p14:creationId xmlns="" xmlns:p14="http://schemas.microsoft.com/office/powerpoint/2010/main" val="37318196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Cor 1</a:t>
            </a:r>
            <a:endParaRPr lang="en-US" dirty="0"/>
          </a:p>
        </p:txBody>
      </p:sp>
      <p:sp>
        <p:nvSpPr>
          <p:cNvPr id="5" name="Content Placeholder 4"/>
          <p:cNvSpPr>
            <a:spLocks noGrp="1"/>
          </p:cNvSpPr>
          <p:nvPr>
            <p:ph idx="1"/>
          </p:nvPr>
        </p:nvSpPr>
        <p:spPr/>
        <p:txBody>
          <a:bodyPr/>
          <a:lstStyle/>
          <a:p>
            <a:r>
              <a:rPr lang="en-US" dirty="0" smtClean="0"/>
              <a:t>1 Paul, called as an apostle of Jesus Christ by the will of God, </a:t>
            </a:r>
          </a:p>
          <a:p>
            <a:r>
              <a:rPr lang="en-US" dirty="0" smtClean="0"/>
              <a:t>and </a:t>
            </a:r>
            <a:r>
              <a:rPr lang="en-US" dirty="0" err="1" smtClean="0"/>
              <a:t>Sosthenes</a:t>
            </a:r>
            <a:r>
              <a:rPr lang="en-US" dirty="0" smtClean="0"/>
              <a:t> our brother,</a:t>
            </a:r>
          </a:p>
        </p:txBody>
      </p:sp>
    </p:spTree>
    <p:extLst>
      <p:ext uri="{BB962C8B-B14F-4D97-AF65-F5344CB8AC3E}">
        <p14:creationId xmlns="" xmlns:p14="http://schemas.microsoft.com/office/powerpoint/2010/main" val="2095624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Cor 1</a:t>
            </a:r>
            <a:endParaRPr lang="en-US" dirty="0"/>
          </a:p>
        </p:txBody>
      </p:sp>
      <p:sp>
        <p:nvSpPr>
          <p:cNvPr id="5" name="Content Placeholder 4"/>
          <p:cNvSpPr>
            <a:spLocks noGrp="1"/>
          </p:cNvSpPr>
          <p:nvPr>
            <p:ph idx="1"/>
          </p:nvPr>
        </p:nvSpPr>
        <p:spPr/>
        <p:txBody>
          <a:bodyPr/>
          <a:lstStyle/>
          <a:p>
            <a:r>
              <a:rPr lang="en-US" dirty="0" smtClean="0"/>
              <a:t>1 Paul, </a:t>
            </a:r>
            <a:r>
              <a:rPr lang="en-US" u="sng" dirty="0" smtClean="0"/>
              <a:t>called</a:t>
            </a:r>
            <a:r>
              <a:rPr lang="en-US" dirty="0" smtClean="0"/>
              <a:t> as an apostle of Jesus Christ by the will of God, </a:t>
            </a:r>
          </a:p>
          <a:p>
            <a:r>
              <a:rPr lang="en-US" dirty="0" smtClean="0"/>
              <a:t>and </a:t>
            </a:r>
            <a:r>
              <a:rPr lang="en-US" dirty="0" err="1" smtClean="0"/>
              <a:t>Sosthenes</a:t>
            </a:r>
            <a:r>
              <a:rPr lang="en-US" dirty="0" smtClean="0"/>
              <a:t> our brother,</a:t>
            </a:r>
          </a:p>
          <a:p>
            <a:r>
              <a:rPr lang="en-US" dirty="0" smtClean="0"/>
              <a:t>2 To the church of God which is at Corinth, to those who have been sanctified in Christ Jesus, saints by </a:t>
            </a:r>
            <a:r>
              <a:rPr lang="en-US" u="sng" dirty="0" smtClean="0"/>
              <a:t>calling</a:t>
            </a:r>
            <a:r>
              <a:rPr lang="en-US" dirty="0" smtClean="0"/>
              <a:t>, with all who in every place </a:t>
            </a:r>
            <a:r>
              <a:rPr lang="en-US" u="sng" dirty="0" smtClean="0"/>
              <a:t>call</a:t>
            </a:r>
            <a:r>
              <a:rPr lang="en-US" dirty="0" smtClean="0"/>
              <a:t> on the name of our Lord Jesus Christ, their Lord and ours:</a:t>
            </a:r>
          </a:p>
          <a:p>
            <a:endParaRPr lang="en-US" dirty="0" smtClean="0"/>
          </a:p>
        </p:txBody>
      </p:sp>
      <p:sp>
        <p:nvSpPr>
          <p:cNvPr id="6" name="Rounded Rectangle 5"/>
          <p:cNvSpPr/>
          <p:nvPr/>
        </p:nvSpPr>
        <p:spPr bwMode="auto">
          <a:xfrm>
            <a:off x="1955800" y="4628769"/>
            <a:ext cx="6248400" cy="5909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“Church” = “Called-out ones”</a:t>
            </a:r>
            <a:endParaRPr lang="en-US" sz="3600" dirty="0">
              <a:solidFill>
                <a:schemeClr val="bg1"/>
              </a:solidFill>
            </a:endParaRPr>
          </a:p>
        </p:txBody>
      </p:sp>
      <p:cxnSp>
        <p:nvCxnSpPr>
          <p:cNvPr id="8" name="Straight Arrow Connector 7"/>
          <p:cNvCxnSpPr/>
          <p:nvPr/>
        </p:nvCxnSpPr>
        <p:spPr bwMode="auto">
          <a:xfrm flipH="1" flipV="1">
            <a:off x="3022600" y="2406896"/>
            <a:ext cx="1295400" cy="2209800"/>
          </a:xfrm>
          <a:prstGeom prst="straightConnector1">
            <a:avLst/>
          </a:prstGeom>
          <a:solidFill>
            <a:schemeClr val="accent1"/>
          </a:solidFill>
          <a:ln w="53975" cap="flat" cmpd="sng" algn="ctr">
            <a:solidFill>
              <a:schemeClr val="bg1"/>
            </a:solidFill>
            <a:prstDash val="solid"/>
            <a:round/>
            <a:headEnd type="none" w="med" len="med"/>
            <a:tailEnd type="arrow"/>
          </a:ln>
          <a:effectLst/>
        </p:spPr>
      </p:cxnSp>
    </p:spTree>
    <p:extLst>
      <p:ext uri="{BB962C8B-B14F-4D97-AF65-F5344CB8AC3E}">
        <p14:creationId xmlns="" xmlns:p14="http://schemas.microsoft.com/office/powerpoint/2010/main" val="2095624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Cor 1</a:t>
            </a:r>
            <a:endParaRPr lang="en-US" dirty="0"/>
          </a:p>
        </p:txBody>
      </p:sp>
      <p:sp>
        <p:nvSpPr>
          <p:cNvPr id="5" name="Content Placeholder 4"/>
          <p:cNvSpPr>
            <a:spLocks noGrp="1"/>
          </p:cNvSpPr>
          <p:nvPr>
            <p:ph idx="1"/>
          </p:nvPr>
        </p:nvSpPr>
        <p:spPr/>
        <p:txBody>
          <a:bodyPr/>
          <a:lstStyle/>
          <a:p>
            <a:r>
              <a:rPr lang="en-US" dirty="0" smtClean="0"/>
              <a:t>1 Paul, called as an apostle of Jesus Christ by the will of God, </a:t>
            </a:r>
          </a:p>
          <a:p>
            <a:r>
              <a:rPr lang="en-US" dirty="0" smtClean="0"/>
              <a:t>and </a:t>
            </a:r>
            <a:r>
              <a:rPr lang="en-US" dirty="0" err="1" smtClean="0"/>
              <a:t>Sosthenes</a:t>
            </a:r>
            <a:r>
              <a:rPr lang="en-US" dirty="0" smtClean="0"/>
              <a:t> our brother,</a:t>
            </a:r>
          </a:p>
          <a:p>
            <a:r>
              <a:rPr lang="en-US" dirty="0" smtClean="0"/>
              <a:t>2 To the church of God which is </a:t>
            </a:r>
            <a:r>
              <a:rPr lang="en-US" u="sng" dirty="0" smtClean="0"/>
              <a:t>at Corinth</a:t>
            </a:r>
            <a:r>
              <a:rPr lang="en-US" dirty="0" smtClean="0"/>
              <a:t>, to those who have been sanctified </a:t>
            </a:r>
            <a:r>
              <a:rPr lang="en-US" u="sng" dirty="0" smtClean="0"/>
              <a:t>in Christ Jesus</a:t>
            </a:r>
            <a:r>
              <a:rPr lang="en-US" dirty="0" smtClean="0"/>
              <a:t>, saints by calling, with all who in every place call on the name of our Lord Jesus Christ, their Lord and ours:</a:t>
            </a:r>
          </a:p>
          <a:p>
            <a:endParaRPr lang="en-US" dirty="0" smtClean="0"/>
          </a:p>
        </p:txBody>
      </p:sp>
    </p:spTree>
    <p:extLst>
      <p:ext uri="{BB962C8B-B14F-4D97-AF65-F5344CB8AC3E}">
        <p14:creationId xmlns="" xmlns:p14="http://schemas.microsoft.com/office/powerpoint/2010/main" val="2095624143"/>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Cor 1</a:t>
            </a:r>
            <a:endParaRPr lang="en-US" dirty="0"/>
          </a:p>
        </p:txBody>
      </p:sp>
      <p:sp>
        <p:nvSpPr>
          <p:cNvPr id="5" name="Content Placeholder 4"/>
          <p:cNvSpPr>
            <a:spLocks noGrp="1"/>
          </p:cNvSpPr>
          <p:nvPr>
            <p:ph idx="1"/>
          </p:nvPr>
        </p:nvSpPr>
        <p:spPr/>
        <p:txBody>
          <a:bodyPr/>
          <a:lstStyle/>
          <a:p>
            <a:r>
              <a:rPr lang="en-US" dirty="0" smtClean="0"/>
              <a:t>3 Grace to you and peace from God our Father and the Lord Jesus Christ.</a:t>
            </a:r>
          </a:p>
          <a:p>
            <a:r>
              <a:rPr lang="en-US" dirty="0" smtClean="0"/>
              <a:t>4 </a:t>
            </a:r>
            <a:r>
              <a:rPr lang="en-US" u="sng" dirty="0" smtClean="0"/>
              <a:t>I thank my God always concerning you</a:t>
            </a:r>
            <a:r>
              <a:rPr lang="en-US" dirty="0" smtClean="0"/>
              <a:t> for the grace of God which was given you in Christ Jesus,</a:t>
            </a:r>
          </a:p>
          <a:p>
            <a:r>
              <a:rPr lang="en-US" dirty="0" smtClean="0"/>
              <a:t>5 that in everything you were enriched in Him, in all speech and all knowledge,</a:t>
            </a:r>
          </a:p>
          <a:p>
            <a:endParaRPr lang="en-US" dirty="0" smtClean="0"/>
          </a:p>
          <a:p>
            <a:endParaRPr lang="en-US" dirty="0" smtClean="0"/>
          </a:p>
        </p:txBody>
      </p:sp>
    </p:spTree>
    <p:extLst>
      <p:ext uri="{BB962C8B-B14F-4D97-AF65-F5344CB8AC3E}">
        <p14:creationId xmlns="" xmlns:p14="http://schemas.microsoft.com/office/powerpoint/2010/main" val="2095624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Cor 1</a:t>
            </a:r>
            <a:endParaRPr lang="en-US" dirty="0"/>
          </a:p>
        </p:txBody>
      </p:sp>
      <p:sp>
        <p:nvSpPr>
          <p:cNvPr id="5" name="Content Placeholder 4"/>
          <p:cNvSpPr>
            <a:spLocks noGrp="1"/>
          </p:cNvSpPr>
          <p:nvPr>
            <p:ph idx="1"/>
          </p:nvPr>
        </p:nvSpPr>
        <p:spPr/>
        <p:txBody>
          <a:bodyPr/>
          <a:lstStyle/>
          <a:p>
            <a:r>
              <a:rPr lang="en-US" dirty="0" smtClean="0"/>
              <a:t>6 even as the testimony concerning Christ was confirmed in you,</a:t>
            </a:r>
          </a:p>
          <a:p>
            <a:r>
              <a:rPr lang="en-US" dirty="0" smtClean="0"/>
              <a:t>7 so that you are </a:t>
            </a:r>
            <a:r>
              <a:rPr lang="en-US" u="sng" dirty="0" smtClean="0"/>
              <a:t>not lacking in any gift</a:t>
            </a:r>
            <a:r>
              <a:rPr lang="en-US" dirty="0" smtClean="0"/>
              <a:t>, awaiting eagerly the revelation of our Lord Jesus Christ,</a:t>
            </a:r>
          </a:p>
          <a:p>
            <a:r>
              <a:rPr lang="en-US" dirty="0" smtClean="0"/>
              <a:t>8 who will also confirm you to the end, blameless in the day of our Lord Jesus Christ.</a:t>
            </a:r>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2095624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Cor 1</a:t>
            </a:r>
            <a:endParaRPr lang="en-US" dirty="0"/>
          </a:p>
        </p:txBody>
      </p:sp>
      <p:sp>
        <p:nvSpPr>
          <p:cNvPr id="5" name="Content Placeholder 4"/>
          <p:cNvSpPr>
            <a:spLocks noGrp="1"/>
          </p:cNvSpPr>
          <p:nvPr>
            <p:ph idx="1"/>
          </p:nvPr>
        </p:nvSpPr>
        <p:spPr/>
        <p:txBody>
          <a:bodyPr/>
          <a:lstStyle/>
          <a:p>
            <a:r>
              <a:rPr lang="en-US" dirty="0" smtClean="0"/>
              <a:t>9 God is faithful, through whom you were </a:t>
            </a:r>
            <a:r>
              <a:rPr lang="en-US" u="sng" dirty="0" smtClean="0"/>
              <a:t>called</a:t>
            </a:r>
            <a:r>
              <a:rPr lang="en-US" dirty="0" smtClean="0"/>
              <a:t> into fellowship with His Son, Jesus Christ our Lord.</a:t>
            </a:r>
          </a:p>
          <a:p>
            <a:endParaRPr lang="en-US" dirty="0" smtClean="0"/>
          </a:p>
          <a:p>
            <a:endParaRPr lang="en-US" dirty="0" smtClean="0"/>
          </a:p>
          <a:p>
            <a:endParaRPr lang="en-US" dirty="0" smtClean="0"/>
          </a:p>
        </p:txBody>
      </p:sp>
      <p:sp>
        <p:nvSpPr>
          <p:cNvPr id="6" name="Rounded Rectangle 5"/>
          <p:cNvSpPr/>
          <p:nvPr/>
        </p:nvSpPr>
        <p:spPr bwMode="auto">
          <a:xfrm>
            <a:off x="279400" y="3206750"/>
            <a:ext cx="8763000"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1 </a:t>
            </a:r>
            <a:r>
              <a:rPr lang="en-US" sz="3600" dirty="0" err="1" smtClean="0">
                <a:solidFill>
                  <a:schemeClr val="bg1"/>
                </a:solidFill>
              </a:rPr>
              <a:t>Thess</a:t>
            </a:r>
            <a:r>
              <a:rPr lang="en-US" sz="3600" dirty="0" smtClean="0">
                <a:solidFill>
                  <a:schemeClr val="bg1"/>
                </a:solidFill>
              </a:rPr>
              <a:t> 5:24 – He who calls you is faithful, and he will do it.</a:t>
            </a:r>
            <a:endParaRPr lang="en-US" sz="3600" dirty="0">
              <a:solidFill>
                <a:schemeClr val="bg1"/>
              </a:solidFill>
            </a:endParaRPr>
          </a:p>
        </p:txBody>
      </p:sp>
    </p:spTree>
    <p:extLst>
      <p:ext uri="{BB962C8B-B14F-4D97-AF65-F5344CB8AC3E}">
        <p14:creationId xmlns="" xmlns:p14="http://schemas.microsoft.com/office/powerpoint/2010/main" val="2095624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089400" y="127000"/>
            <a:ext cx="5901267" cy="698500"/>
          </a:xfrm>
        </p:spPr>
        <p:txBody>
          <a:bodyPr/>
          <a:lstStyle/>
          <a:p>
            <a:pPr>
              <a:defRPr/>
            </a:pPr>
            <a:r>
              <a:rPr lang="en-US" dirty="0">
                <a:ea typeface="ＭＳ Ｐゴシック" pitchFamily="34" charset="-128"/>
              </a:rPr>
              <a:t>Conclusions</a:t>
            </a:r>
          </a:p>
        </p:txBody>
      </p:sp>
      <p:sp>
        <p:nvSpPr>
          <p:cNvPr id="4" name="Text Placeholder 3"/>
          <p:cNvSpPr>
            <a:spLocks noGrp="1"/>
          </p:cNvSpPr>
          <p:nvPr>
            <p:ph idx="1"/>
          </p:nvPr>
        </p:nvSpPr>
        <p:spPr>
          <a:xfrm>
            <a:off x="4089400" y="889000"/>
            <a:ext cx="5901267" cy="4635500"/>
          </a:xfrm>
        </p:spPr>
        <p:txBody>
          <a:bodyPr/>
          <a:lstStyle/>
          <a:p>
            <a:pPr marL="233363" indent="-233363"/>
            <a:r>
              <a:rPr lang="en-US" dirty="0" smtClean="0"/>
              <a:t>It’s always too soon to quit</a:t>
            </a:r>
          </a:p>
          <a:p>
            <a:pPr marL="233363" indent="-233363"/>
            <a:r>
              <a:rPr lang="en-US" dirty="0" smtClean="0"/>
              <a:t>You might be surprised by who responds to the gospel</a:t>
            </a:r>
          </a:p>
          <a:p>
            <a:pPr marL="233363" indent="-233363"/>
            <a:r>
              <a:rPr lang="en-US" dirty="0" smtClean="0"/>
              <a:t>God is committed to the people he calls</a:t>
            </a:r>
          </a:p>
        </p:txBody>
      </p:sp>
      <p:pic>
        <p:nvPicPr>
          <p:cNvPr id="11" name="Picture 10"/>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77296" y="114300"/>
            <a:ext cx="3825744" cy="54864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Corinth</a:t>
            </a:r>
          </a:p>
        </p:txBody>
      </p:sp>
      <p:pic>
        <p:nvPicPr>
          <p:cNvPr id="2" name="Picture 1"/>
          <p:cNvPicPr>
            <a:picLocks noChangeAspect="1"/>
          </p:cNvPicPr>
          <p:nvPr/>
        </p:nvPicPr>
        <p:blipFill rotWithShape="1">
          <a:blip r:embed="rId2" cstate="email">
            <a:extLst>
              <a:ext uri="{28A0092B-C50C-407E-A947-70E740481C1C}">
                <a14:useLocalDpi xmlns="" xmlns:a14="http://schemas.microsoft.com/office/drawing/2010/main"/>
              </a:ext>
            </a:extLst>
          </a:blip>
          <a:srcRect l="-2344"/>
          <a:stretch/>
        </p:blipFill>
        <p:spPr>
          <a:xfrm>
            <a:off x="50800" y="114300"/>
            <a:ext cx="9982200" cy="4819336"/>
          </a:xfrm>
          <a:prstGeom prst="rect">
            <a:avLst/>
          </a:prstGeom>
        </p:spPr>
      </p:pic>
      <p:sp>
        <p:nvSpPr>
          <p:cNvPr id="3" name="Freeform: Shape 2"/>
          <p:cNvSpPr/>
          <p:nvPr/>
        </p:nvSpPr>
        <p:spPr bwMode="auto">
          <a:xfrm>
            <a:off x="2000922" y="161365"/>
            <a:ext cx="5828613" cy="4679959"/>
          </a:xfrm>
          <a:custGeom>
            <a:avLst/>
            <a:gdLst>
              <a:gd name="connsiteX0" fmla="*/ 5615492 w 5828613"/>
              <a:gd name="connsiteY0" fmla="*/ 1376979 h 4679959"/>
              <a:gd name="connsiteX1" fmla="*/ 5819887 w 5828613"/>
              <a:gd name="connsiteY1" fmla="*/ 1828800 h 4679959"/>
              <a:gd name="connsiteX2" fmla="*/ 5357309 w 5828613"/>
              <a:gd name="connsiteY2" fmla="*/ 2463501 h 4679959"/>
              <a:gd name="connsiteX3" fmla="*/ 4787153 w 5828613"/>
              <a:gd name="connsiteY3" fmla="*/ 3808207 h 4679959"/>
              <a:gd name="connsiteX4" fmla="*/ 4292302 w 5828613"/>
              <a:gd name="connsiteY4" fmla="*/ 4528969 h 4679959"/>
              <a:gd name="connsiteX5" fmla="*/ 3571539 w 5828613"/>
              <a:gd name="connsiteY5" fmla="*/ 4410635 h 4679959"/>
              <a:gd name="connsiteX6" fmla="*/ 3281083 w 5828613"/>
              <a:gd name="connsiteY6" fmla="*/ 4432150 h 4679959"/>
              <a:gd name="connsiteX7" fmla="*/ 3055172 w 5828613"/>
              <a:gd name="connsiteY7" fmla="*/ 4679576 h 4679959"/>
              <a:gd name="connsiteX8" fmla="*/ 1839558 w 5828613"/>
              <a:gd name="connsiteY8" fmla="*/ 4464423 h 4679959"/>
              <a:gd name="connsiteX9" fmla="*/ 1118796 w 5828613"/>
              <a:gd name="connsiteY9" fmla="*/ 3657600 h 4679959"/>
              <a:gd name="connsiteX10" fmla="*/ 688490 w 5828613"/>
              <a:gd name="connsiteY10" fmla="*/ 1807284 h 4679959"/>
              <a:gd name="connsiteX11" fmla="*/ 290457 w 5828613"/>
              <a:gd name="connsiteY11" fmla="*/ 451821 h 4679959"/>
              <a:gd name="connsiteX12" fmla="*/ 0 w 5828613"/>
              <a:gd name="connsiteY12" fmla="*/ 0 h 46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8613" h="4679959">
                <a:moveTo>
                  <a:pt x="5615492" y="1376979"/>
                </a:moveTo>
                <a:cubicBezTo>
                  <a:pt x="5739204" y="1512346"/>
                  <a:pt x="5862917" y="1647713"/>
                  <a:pt x="5819887" y="1828800"/>
                </a:cubicBezTo>
                <a:cubicBezTo>
                  <a:pt x="5776857" y="2009887"/>
                  <a:pt x="5529431" y="2133600"/>
                  <a:pt x="5357309" y="2463501"/>
                </a:cubicBezTo>
                <a:cubicBezTo>
                  <a:pt x="5185187" y="2793402"/>
                  <a:pt x="4964654" y="3463962"/>
                  <a:pt x="4787153" y="3808207"/>
                </a:cubicBezTo>
                <a:cubicBezTo>
                  <a:pt x="4609652" y="4152452"/>
                  <a:pt x="4494904" y="4428564"/>
                  <a:pt x="4292302" y="4528969"/>
                </a:cubicBezTo>
                <a:cubicBezTo>
                  <a:pt x="4089700" y="4629374"/>
                  <a:pt x="3740075" y="4426772"/>
                  <a:pt x="3571539" y="4410635"/>
                </a:cubicBezTo>
                <a:cubicBezTo>
                  <a:pt x="3403002" y="4394499"/>
                  <a:pt x="3367144" y="4387327"/>
                  <a:pt x="3281083" y="4432150"/>
                </a:cubicBezTo>
                <a:cubicBezTo>
                  <a:pt x="3195022" y="4476974"/>
                  <a:pt x="3295426" y="4674197"/>
                  <a:pt x="3055172" y="4679576"/>
                </a:cubicBezTo>
                <a:cubicBezTo>
                  <a:pt x="2814918" y="4684955"/>
                  <a:pt x="2162287" y="4634752"/>
                  <a:pt x="1839558" y="4464423"/>
                </a:cubicBezTo>
                <a:cubicBezTo>
                  <a:pt x="1516829" y="4294094"/>
                  <a:pt x="1310641" y="4100456"/>
                  <a:pt x="1118796" y="3657600"/>
                </a:cubicBezTo>
                <a:cubicBezTo>
                  <a:pt x="926951" y="3214744"/>
                  <a:pt x="826546" y="2341580"/>
                  <a:pt x="688490" y="1807284"/>
                </a:cubicBezTo>
                <a:cubicBezTo>
                  <a:pt x="550434" y="1272988"/>
                  <a:pt x="405205" y="753035"/>
                  <a:pt x="290457" y="451821"/>
                </a:cubicBezTo>
                <a:cubicBezTo>
                  <a:pt x="175709" y="150607"/>
                  <a:pt x="87854" y="75303"/>
                  <a:pt x="0" y="0"/>
                </a:cubicBezTo>
              </a:path>
            </a:pathLst>
          </a:custGeom>
          <a:noFill/>
          <a:ln w="76200" cap="flat" cmpd="sng" algn="ctr">
            <a:solidFill>
              <a:schemeClr val="bg1"/>
            </a:solidFill>
            <a:prstDash val="solid"/>
            <a:round/>
            <a:headEnd type="none" w="med" len="med"/>
            <a:tailEnd type="triangle" w="med" len="med"/>
          </a:ln>
          <a:effectLst/>
        </p:spPr>
        <p:txBody>
          <a:bodyPr rtlCol="0" anchor="ctr"/>
          <a:lstStyle/>
          <a:p>
            <a:pPr algn="ctr"/>
            <a:endParaRPr lang="en-US"/>
          </a:p>
        </p:txBody>
      </p:sp>
      <p:sp>
        <p:nvSpPr>
          <p:cNvPr id="6" name="Freeform: Shape 5"/>
          <p:cNvSpPr/>
          <p:nvPr/>
        </p:nvSpPr>
        <p:spPr bwMode="auto">
          <a:xfrm>
            <a:off x="2250852" y="537871"/>
            <a:ext cx="5247228" cy="1699720"/>
          </a:xfrm>
          <a:custGeom>
            <a:avLst/>
            <a:gdLst>
              <a:gd name="connsiteX0" fmla="*/ 5247228 w 5247228"/>
              <a:gd name="connsiteY0" fmla="*/ 1699720 h 1699720"/>
              <a:gd name="connsiteX1" fmla="*/ 4591012 w 5247228"/>
              <a:gd name="connsiteY1" fmla="*/ 1140322 h 1699720"/>
              <a:gd name="connsiteX2" fmla="*/ 3612066 w 5247228"/>
              <a:gd name="connsiteY2" fmla="*/ 1011230 h 1699720"/>
              <a:gd name="connsiteX3" fmla="*/ 3257063 w 5247228"/>
              <a:gd name="connsiteY3" fmla="*/ 699258 h 1699720"/>
              <a:gd name="connsiteX4" fmla="*/ 2364179 w 5247228"/>
              <a:gd name="connsiteY4" fmla="*/ 236680 h 1699720"/>
              <a:gd name="connsiteX5" fmla="*/ 1869327 w 5247228"/>
              <a:gd name="connsiteY5" fmla="*/ 11 h 1699720"/>
              <a:gd name="connsiteX6" fmla="*/ 1148564 w 5247228"/>
              <a:gd name="connsiteY6" fmla="*/ 225922 h 1699720"/>
              <a:gd name="connsiteX7" fmla="*/ 126588 w 5247228"/>
              <a:gd name="connsiteY7" fmla="*/ 75315 h 1699720"/>
              <a:gd name="connsiteX8" fmla="*/ 51284 w 5247228"/>
              <a:gd name="connsiteY8" fmla="*/ 10769 h 16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7228" h="1699720">
                <a:moveTo>
                  <a:pt x="5247228" y="1699720"/>
                </a:moveTo>
                <a:cubicBezTo>
                  <a:pt x="5055383" y="1477395"/>
                  <a:pt x="4863539" y="1255070"/>
                  <a:pt x="4591012" y="1140322"/>
                </a:cubicBezTo>
                <a:cubicBezTo>
                  <a:pt x="4318485" y="1025574"/>
                  <a:pt x="3834391" y="1084741"/>
                  <a:pt x="3612066" y="1011230"/>
                </a:cubicBezTo>
                <a:cubicBezTo>
                  <a:pt x="3389741" y="937719"/>
                  <a:pt x="3465044" y="828350"/>
                  <a:pt x="3257063" y="699258"/>
                </a:cubicBezTo>
                <a:cubicBezTo>
                  <a:pt x="3049082" y="570166"/>
                  <a:pt x="2595468" y="353221"/>
                  <a:pt x="2364179" y="236680"/>
                </a:cubicBezTo>
                <a:cubicBezTo>
                  <a:pt x="2132890" y="120139"/>
                  <a:pt x="2071929" y="1804"/>
                  <a:pt x="1869327" y="11"/>
                </a:cubicBezTo>
                <a:cubicBezTo>
                  <a:pt x="1666725" y="-1782"/>
                  <a:pt x="1439020" y="213371"/>
                  <a:pt x="1148564" y="225922"/>
                </a:cubicBezTo>
                <a:cubicBezTo>
                  <a:pt x="858108" y="238473"/>
                  <a:pt x="309468" y="111174"/>
                  <a:pt x="126588" y="75315"/>
                </a:cubicBezTo>
                <a:cubicBezTo>
                  <a:pt x="-56292" y="39456"/>
                  <a:pt x="-2504" y="25112"/>
                  <a:pt x="51284" y="10769"/>
                </a:cubicBezTo>
              </a:path>
            </a:pathLst>
          </a:custGeom>
          <a:noFill/>
          <a:ln w="76200" cap="flat" cmpd="sng" algn="ctr">
            <a:solidFill>
              <a:schemeClr val="bg1"/>
            </a:solidFill>
            <a:prstDash val="solid"/>
            <a:round/>
            <a:headEnd type="none" w="med" len="med"/>
            <a:tailEnd type="triangle" w="med" len="med"/>
          </a:ln>
          <a:effectLst/>
        </p:spPr>
        <p:txBody>
          <a:bodyPr rtlCol="0" anchor="ctr"/>
          <a:lstStyle/>
          <a:p>
            <a:pPr algn="ctr"/>
            <a:endParaRPr lang="en-US"/>
          </a:p>
        </p:txBody>
      </p:sp>
      <p:sp>
        <p:nvSpPr>
          <p:cNvPr id="7" name="Oval 6"/>
          <p:cNvSpPr/>
          <p:nvPr/>
        </p:nvSpPr>
        <p:spPr bwMode="auto">
          <a:xfrm>
            <a:off x="5613400" y="1333500"/>
            <a:ext cx="228600" cy="228600"/>
          </a:xfrm>
          <a:prstGeom prst="ellipse">
            <a:avLst/>
          </a:prstGeom>
          <a:solidFill>
            <a:srgbClr val="FF0000"/>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 xmlns:p14="http://schemas.microsoft.com/office/powerpoint/2010/main" val="27424198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2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Corinth</a:t>
            </a:r>
          </a:p>
        </p:txBody>
      </p:sp>
      <p:pic>
        <p:nvPicPr>
          <p:cNvPr id="7" name="Picture 6"/>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461433" y="165072"/>
            <a:ext cx="9194800" cy="4756178"/>
          </a:xfrm>
          <a:prstGeom prst="rect">
            <a:avLst/>
          </a:prstGeom>
        </p:spPr>
      </p:pic>
    </p:spTree>
    <p:extLst>
      <p:ext uri="{BB962C8B-B14F-4D97-AF65-F5344CB8AC3E}">
        <p14:creationId xmlns="" xmlns:p14="http://schemas.microsoft.com/office/powerpoint/2010/main" val="30579333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Corinth</a:t>
            </a:r>
          </a:p>
        </p:txBody>
      </p:sp>
      <p:pic>
        <p:nvPicPr>
          <p:cNvPr id="9" name="Picture 8"/>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811389" y="266700"/>
            <a:ext cx="8537222" cy="4572000"/>
          </a:xfrm>
          <a:prstGeom prst="rect">
            <a:avLst/>
          </a:prstGeom>
        </p:spPr>
      </p:pic>
    </p:spTree>
    <p:extLst>
      <p:ext uri="{BB962C8B-B14F-4D97-AF65-F5344CB8AC3E}">
        <p14:creationId xmlns="" xmlns:p14="http://schemas.microsoft.com/office/powerpoint/2010/main" val="3436231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Corinth</a:t>
            </a:r>
          </a:p>
        </p:txBody>
      </p:sp>
      <p:pic>
        <p:nvPicPr>
          <p:cNvPr id="3" name="Picture 2"/>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375865" y="114301"/>
            <a:ext cx="9408968" cy="4806950"/>
          </a:xfrm>
          <a:prstGeom prst="rect">
            <a:avLst/>
          </a:prstGeom>
        </p:spPr>
      </p:pic>
      <p:sp>
        <p:nvSpPr>
          <p:cNvPr id="5" name="Oval 4"/>
          <p:cNvSpPr/>
          <p:nvPr/>
        </p:nvSpPr>
        <p:spPr bwMode="auto">
          <a:xfrm>
            <a:off x="3479800" y="190500"/>
            <a:ext cx="1828800" cy="762000"/>
          </a:xfrm>
          <a:prstGeom prst="ellipse">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 xmlns:p14="http://schemas.microsoft.com/office/powerpoint/2010/main" val="10259935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99218"/>
            <a:ext cx="8394700" cy="624682"/>
          </a:xfrm>
        </p:spPr>
        <p:txBody>
          <a:bodyPr/>
          <a:lstStyle/>
          <a:p>
            <a:r>
              <a:rPr lang="en-US" dirty="0" smtClean="0"/>
              <a:t>Craig </a:t>
            </a:r>
            <a:r>
              <a:rPr lang="en-US" dirty="0" err="1" smtClean="0"/>
              <a:t>Blomberg</a:t>
            </a:r>
            <a:endParaRPr lang="en-US" dirty="0"/>
          </a:p>
        </p:txBody>
      </p:sp>
      <p:sp>
        <p:nvSpPr>
          <p:cNvPr id="6" name="Text Placeholder 5"/>
          <p:cNvSpPr>
            <a:spLocks noGrp="1"/>
          </p:cNvSpPr>
          <p:nvPr>
            <p:ph type="body" sz="half" idx="2"/>
          </p:nvPr>
        </p:nvSpPr>
        <p:spPr/>
        <p:txBody>
          <a:bodyPr/>
          <a:lstStyle/>
          <a:p>
            <a:r>
              <a:rPr lang="en-US" dirty="0" smtClean="0"/>
              <a:t>A huge stone mountain known as </a:t>
            </a:r>
            <a:r>
              <a:rPr lang="en-US" dirty="0" err="1" smtClean="0"/>
              <a:t>Acrocorinth</a:t>
            </a:r>
            <a:r>
              <a:rPr lang="en-US" dirty="0" smtClean="0"/>
              <a:t>, with its temple to Aphrodite perched atop it, towered over the city, and symbolized the dominance of Pagan cults. </a:t>
            </a:r>
            <a:endParaRPr lang="en-US" dirty="0"/>
          </a:p>
        </p:txBody>
      </p:sp>
      <p:sp>
        <p:nvSpPr>
          <p:cNvPr id="7" name="Text Placeholder 6"/>
          <p:cNvSpPr>
            <a:spLocks noGrp="1"/>
          </p:cNvSpPr>
          <p:nvPr>
            <p:ph type="body" sz="half" idx="10"/>
          </p:nvPr>
        </p:nvSpPr>
        <p:spPr>
          <a:xfrm>
            <a:off x="169332" y="1143002"/>
            <a:ext cx="8420609" cy="876299"/>
          </a:xfrm>
        </p:spPr>
        <p:txBody>
          <a:bodyPr/>
          <a:lstStyle/>
          <a:p>
            <a:r>
              <a:rPr lang="en-US" sz="1600" i="0" dirty="0" smtClean="0"/>
              <a:t>Craig </a:t>
            </a:r>
            <a:r>
              <a:rPr lang="en-US" sz="1600" i="0" dirty="0" err="1" smtClean="0"/>
              <a:t>Blomberg</a:t>
            </a:r>
            <a:r>
              <a:rPr lang="en-US" sz="1600" i="0" dirty="0" smtClean="0"/>
              <a:t>, </a:t>
            </a:r>
            <a:r>
              <a:rPr lang="en-US" sz="1600" dirty="0" smtClean="0"/>
              <a:t>From Pentecost to Patmos: an Introduction to Acts through Revelation</a:t>
            </a:r>
            <a:r>
              <a:rPr lang="en-US" sz="1600" i="0" dirty="0" smtClean="0"/>
              <a:t> (Nashville, TN: B &amp; H Academic, 2006), 163.</a:t>
            </a:r>
            <a:endParaRPr lang="en-US" sz="1600" dirty="0"/>
          </a:p>
        </p:txBody>
      </p:sp>
      <p:sp>
        <p:nvSpPr>
          <p:cNvPr id="8" name="Text Placeholder 7"/>
          <p:cNvSpPr>
            <a:spLocks noGrp="1"/>
          </p:cNvSpPr>
          <p:nvPr>
            <p:ph type="body" sz="half" idx="11"/>
          </p:nvPr>
        </p:nvSpPr>
        <p:spPr>
          <a:xfrm>
            <a:off x="169332" y="745068"/>
            <a:ext cx="8420609" cy="436033"/>
          </a:xfrm>
        </p:spPr>
        <p:txBody>
          <a:bodyPr/>
          <a:lstStyle/>
          <a:p>
            <a:r>
              <a:rPr lang="en-US" dirty="0" smtClean="0"/>
              <a:t>Christian Theologian</a:t>
            </a:r>
            <a:endParaRPr lang="en-US" dirty="0"/>
          </a:p>
        </p:txBody>
      </p:sp>
      <p:pic>
        <p:nvPicPr>
          <p:cNvPr id="1026" name="Picture 2" descr="C:\Users\risleyc\Desktop\download.jpg"/>
          <p:cNvPicPr>
            <a:picLocks noChangeAspect="1" noChangeArrowheads="1"/>
          </p:cNvPicPr>
          <p:nvPr/>
        </p:nvPicPr>
        <p:blipFill>
          <a:blip r:embed="rId2" cstate="print"/>
          <a:srcRect l="18000" r="18000"/>
          <a:stretch>
            <a:fillRect/>
          </a:stretch>
        </p:blipFill>
        <p:spPr bwMode="auto">
          <a:xfrm>
            <a:off x="8716264" y="38101"/>
            <a:ext cx="1316736" cy="2057400"/>
          </a:xfrm>
          <a:prstGeom prst="rect">
            <a:avLst/>
          </a:prstGeom>
          <a:noFill/>
        </p:spPr>
      </p:pic>
      <p:sp>
        <p:nvSpPr>
          <p:cNvPr id="10" name="Rounded Rectangle 9"/>
          <p:cNvSpPr/>
          <p:nvPr/>
        </p:nvSpPr>
        <p:spPr bwMode="auto">
          <a:xfrm>
            <a:off x="279400" y="4164973"/>
            <a:ext cx="8991600"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t> One ancient author referred to “Aphrodite of the Beautiful Buttocks.”</a:t>
            </a:r>
            <a:endParaRPr lang="en-US" sz="3600" dirty="0">
              <a:solidFill>
                <a:schemeClr val="bg1"/>
              </a:solidFill>
            </a:endParaRPr>
          </a:p>
        </p:txBody>
      </p:sp>
    </p:spTree>
    <p:extLst>
      <p:ext uri="{BB962C8B-B14F-4D97-AF65-F5344CB8AC3E}">
        <p14:creationId xmlns="" xmlns:p14="http://schemas.microsoft.com/office/powerpoint/2010/main" val="42452561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1234</Words>
  <Application>Microsoft Office PowerPoint</Application>
  <PresentationFormat>Custom</PresentationFormat>
  <Paragraphs>188</Paragraphs>
  <Slides>49</Slides>
  <Notes>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Design</vt:lpstr>
      <vt:lpstr>1 Corinthians 1</vt:lpstr>
      <vt:lpstr>1 Cor 1</vt:lpstr>
      <vt:lpstr>Slide 3</vt:lpstr>
      <vt:lpstr>Corinth</vt:lpstr>
      <vt:lpstr>Corinth</vt:lpstr>
      <vt:lpstr>Corinth</vt:lpstr>
      <vt:lpstr>Corinth</vt:lpstr>
      <vt:lpstr>Corinth</vt:lpstr>
      <vt:lpstr>Craig Blomberg</vt:lpstr>
      <vt:lpstr>Craig Blomberg</vt:lpstr>
      <vt:lpstr>Corinth</vt:lpstr>
      <vt:lpstr>1 Corinthians 2:3</vt:lpstr>
      <vt:lpstr>Acts 18</vt:lpstr>
      <vt:lpstr>Acts 18</vt:lpstr>
      <vt:lpstr>Acts 18</vt:lpstr>
      <vt:lpstr>Priscilla and Aquila</vt:lpstr>
      <vt:lpstr>John Stott</vt:lpstr>
      <vt:lpstr>John Stott</vt:lpstr>
      <vt:lpstr>Priscilla and Aquila</vt:lpstr>
      <vt:lpstr>Acts 18</vt:lpstr>
      <vt:lpstr>Acts 18</vt:lpstr>
      <vt:lpstr>Acts 18</vt:lpstr>
      <vt:lpstr>1 Corinthians1:14</vt:lpstr>
      <vt:lpstr>Acts 18</vt:lpstr>
      <vt:lpstr>Acts 18</vt:lpstr>
      <vt:lpstr>1 Corinthians1:26-29</vt:lpstr>
      <vt:lpstr>1 Corinthians1:26-29</vt:lpstr>
      <vt:lpstr>Acts 18</vt:lpstr>
      <vt:lpstr>Acts 18</vt:lpstr>
      <vt:lpstr>David McCullough</vt:lpstr>
      <vt:lpstr>David McCullough</vt:lpstr>
      <vt:lpstr>Acts 18</vt:lpstr>
      <vt:lpstr>The Church at Corinth</vt:lpstr>
      <vt:lpstr>Slide 34</vt:lpstr>
      <vt:lpstr>The Church at Corinth</vt:lpstr>
      <vt:lpstr>Acts 18</vt:lpstr>
      <vt:lpstr>Slide 37</vt:lpstr>
      <vt:lpstr>Acts 18</vt:lpstr>
      <vt:lpstr>Slide 39</vt:lpstr>
      <vt:lpstr>Acts 18</vt:lpstr>
      <vt:lpstr>Acts 18</vt:lpstr>
      <vt:lpstr>Acts 18</vt:lpstr>
      <vt:lpstr>1 Cor 1</vt:lpstr>
      <vt:lpstr>1 Cor 1</vt:lpstr>
      <vt:lpstr>1 Cor 1</vt:lpstr>
      <vt:lpstr>1 Cor 1</vt:lpstr>
      <vt:lpstr>1 Cor 1</vt:lpstr>
      <vt:lpstr>1 Cor 1</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2018-01-19T02:46:51Z</dcterms:modified>
</cp:coreProperties>
</file>