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660" r:id="rId1"/>
  </p:sldMasterIdLst>
  <p:notesMasterIdLst>
    <p:notesMasterId r:id="rId29"/>
  </p:notesMasterIdLst>
  <p:sldIdLst>
    <p:sldId id="256" r:id="rId2"/>
    <p:sldId id="257" r:id="rId3"/>
    <p:sldId id="258" r:id="rId4"/>
    <p:sldId id="259" r:id="rId5"/>
    <p:sldId id="274" r:id="rId6"/>
    <p:sldId id="260" r:id="rId7"/>
    <p:sldId id="275" r:id="rId8"/>
    <p:sldId id="261" r:id="rId9"/>
    <p:sldId id="278" r:id="rId10"/>
    <p:sldId id="262" r:id="rId11"/>
    <p:sldId id="277" r:id="rId12"/>
    <p:sldId id="263" r:id="rId13"/>
    <p:sldId id="264" r:id="rId14"/>
    <p:sldId id="279" r:id="rId15"/>
    <p:sldId id="265" r:id="rId16"/>
    <p:sldId id="280" r:id="rId17"/>
    <p:sldId id="266" r:id="rId18"/>
    <p:sldId id="267" r:id="rId19"/>
    <p:sldId id="281" r:id="rId20"/>
    <p:sldId id="268" r:id="rId21"/>
    <p:sldId id="269" r:id="rId22"/>
    <p:sldId id="282" r:id="rId23"/>
    <p:sldId id="270" r:id="rId24"/>
    <p:sldId id="271" r:id="rId25"/>
    <p:sldId id="283" r:id="rId26"/>
    <p:sldId id="272" r:id="rId27"/>
    <p:sldId id="273" r:id="rId28"/>
  </p:sldIdLst>
  <p:sldSz cx="9144000" cy="5143500" type="screen16x9"/>
  <p:notesSz cx="6858000" cy="9144000"/>
  <p:embeddedFontLst>
    <p:embeddedFont>
      <p:font typeface="Merriweather Sans Light" panose="020B0604020202020204" charset="0"/>
      <p:regular r:id="rId30"/>
      <p:bold r:id="rId31"/>
      <p:italic r:id="rId32"/>
      <p:boldItalic r:id="rId33"/>
    </p:embeddedFont>
    <p:embeddedFont>
      <p:font typeface="Abril Fatface" panose="020B0604020202020204" charset="0"/>
      <p:regular r:id="rId34"/>
    </p:embeddedFont>
    <p:embeddedFont>
      <p:font typeface="Cormorant Upright" panose="020B0604020202020204" charset="0"/>
      <p:regular r:id="rId35"/>
      <p:bold r:id="rId36"/>
    </p:embeddedFont>
    <p:embeddedFont>
      <p:font typeface="Merriweather Sans"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68" autoAdjust="0"/>
    <p:restoredTop sz="94660"/>
  </p:normalViewPr>
  <p:slideViewPr>
    <p:cSldViewPr snapToGrid="0">
      <p:cViewPr varScale="1">
        <p:scale>
          <a:sx n="57" d="100"/>
          <a:sy n="57" d="100"/>
        </p:scale>
        <p:origin x="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772031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13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332369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969008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09b24229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09b24229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26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2e6612456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2e6612456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78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2e6612456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2e6612456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899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2e661245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2e661245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672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2e661245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2e661245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55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22e661245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22e661245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69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2e661245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22e661245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932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2e661245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22e661245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04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76125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39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2e661245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2e661245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587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2e661245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2e661245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46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22e661245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22e661245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969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640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12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2e661245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2e661245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33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2e661245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2e661245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991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2e66124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2e66124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93519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2e661245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2e661245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118070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2e661245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2e661245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2399506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04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69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491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822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2114500" y="4277700"/>
            <a:ext cx="4914900" cy="86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114500" y="0"/>
            <a:ext cx="4914900" cy="86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162175" y="866100"/>
            <a:ext cx="6819600" cy="34113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pic>
        <p:nvPicPr>
          <p:cNvPr id="13" name="Google Shape;13;p2"/>
          <p:cNvPicPr preferRelativeResize="0"/>
          <p:nvPr/>
        </p:nvPicPr>
        <p:blipFill rotWithShape="1">
          <a:blip r:embed="rId2">
            <a:alphaModFix/>
          </a:blip>
          <a:srcRect l="29800" t="2488" r="16448" b="80672"/>
          <a:stretch/>
        </p:blipFill>
        <p:spPr>
          <a:xfrm>
            <a:off x="2114500" y="0"/>
            <a:ext cx="4914998" cy="866101"/>
          </a:xfrm>
          <a:prstGeom prst="rect">
            <a:avLst/>
          </a:prstGeom>
          <a:noFill/>
          <a:ln>
            <a:noFill/>
          </a:ln>
        </p:spPr>
      </p:pic>
      <p:pic>
        <p:nvPicPr>
          <p:cNvPr id="14" name="Google Shape;14;p2"/>
          <p:cNvPicPr preferRelativeResize="0"/>
          <p:nvPr/>
        </p:nvPicPr>
        <p:blipFill rotWithShape="1">
          <a:blip r:embed="rId2">
            <a:alphaModFix/>
          </a:blip>
          <a:srcRect l="7068" t="8472" r="39179" b="74690"/>
          <a:stretch/>
        </p:blipFill>
        <p:spPr>
          <a:xfrm>
            <a:off x="2114550" y="4277475"/>
            <a:ext cx="4914902" cy="866025"/>
          </a:xfrm>
          <a:prstGeom prst="rect">
            <a:avLst/>
          </a:prstGeom>
          <a:noFill/>
          <a:ln>
            <a:noFill/>
          </a:ln>
        </p:spPr>
      </p:pic>
      <p:sp>
        <p:nvSpPr>
          <p:cNvPr id="15" name="Google Shape;15;p2"/>
          <p:cNvSpPr/>
          <p:nvPr/>
        </p:nvSpPr>
        <p:spPr>
          <a:xfrm>
            <a:off x="4168350" y="463878"/>
            <a:ext cx="807300" cy="80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1"/>
        </a:solidFill>
        <a:effectLst/>
      </p:bgPr>
    </p:bg>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75" name="Google Shape;75;p11"/>
          <p:cNvPicPr preferRelativeResize="0"/>
          <p:nvPr/>
        </p:nvPicPr>
        <p:blipFill>
          <a:blip r:embed="rId2">
            <a:alphaModFix amt="32000"/>
          </a:blip>
          <a:stretch>
            <a:fillRect/>
          </a:stretch>
        </p:blipFill>
        <p:spPr>
          <a:xfrm>
            <a:off x="0" y="24"/>
            <a:ext cx="914399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arm">
  <p:cSld name="BLANK_1_1">
    <p:bg>
      <p:bgPr>
        <a:solidFill>
          <a:schemeClr val="accent3"/>
        </a:solidFill>
        <a:effectLst/>
      </p:bgPr>
    </p:bg>
    <p:spTree>
      <p:nvGrpSpPr>
        <p:cNvPr id="1" name="Shape 76"/>
        <p:cNvGrpSpPr/>
        <p:nvPr/>
      </p:nvGrpSpPr>
      <p:grpSpPr>
        <a:xfrm>
          <a:off x="0" y="0"/>
          <a:ext cx="0" cy="0"/>
          <a:chOff x="0" y="0"/>
          <a:chExt cx="0" cy="0"/>
        </a:xfrm>
      </p:grpSpPr>
      <p:pic>
        <p:nvPicPr>
          <p:cNvPr id="77" name="Google Shape;77;p12"/>
          <p:cNvPicPr preferRelativeResize="0"/>
          <p:nvPr/>
        </p:nvPicPr>
        <p:blipFill>
          <a:blip r:embed="rId2">
            <a:alphaModFix amt="20000"/>
          </a:blip>
          <a:stretch>
            <a:fillRect/>
          </a:stretch>
        </p:blipFill>
        <p:spPr>
          <a:xfrm>
            <a:off x="0" y="24"/>
            <a:ext cx="9143990" cy="5143500"/>
          </a:xfrm>
          <a:prstGeom prst="rect">
            <a:avLst/>
          </a:prstGeom>
          <a:noFill/>
          <a:ln>
            <a:noFill/>
          </a:ln>
        </p:spPr>
      </p:pic>
      <p:sp>
        <p:nvSpPr>
          <p:cNvPr id="78" name="Google Shape;78;p12"/>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frame">
  <p:cSld name="BLANK_1_1_1">
    <p:bg>
      <p:bgPr>
        <a:solidFill>
          <a:schemeClr val="lt2"/>
        </a:solidFill>
        <a:effectLst/>
      </p:bgPr>
    </p:bg>
    <p:spTree>
      <p:nvGrpSpPr>
        <p:cNvPr id="1" name="Shape 79"/>
        <p:cNvGrpSpPr/>
        <p:nvPr/>
      </p:nvGrpSpPr>
      <p:grpSpPr>
        <a:xfrm>
          <a:off x="0" y="0"/>
          <a:ext cx="0" cy="0"/>
          <a:chOff x="0" y="0"/>
          <a:chExt cx="0" cy="0"/>
        </a:xfrm>
      </p:grpSpPr>
      <p:sp>
        <p:nvSpPr>
          <p:cNvPr id="80" name="Google Shape;80;p13"/>
          <p:cNvSpPr/>
          <p:nvPr/>
        </p:nvSpPr>
        <p:spPr>
          <a:xfrm>
            <a:off x="0" y="0"/>
            <a:ext cx="9144000" cy="5143500"/>
          </a:xfrm>
          <a:prstGeom prst="frame">
            <a:avLst>
              <a:gd name="adj1" fmla="val 878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3"/>
          <p:cNvPicPr preferRelativeResize="0"/>
          <p:nvPr/>
        </p:nvPicPr>
        <p:blipFill>
          <a:blip r:embed="rId2">
            <a:alphaModFix amt="32000"/>
          </a:blip>
          <a:stretch>
            <a:fillRect/>
          </a:stretch>
        </p:blipFill>
        <p:spPr>
          <a:xfrm>
            <a:off x="0" y="24"/>
            <a:ext cx="9144000" cy="5143500"/>
          </a:xfrm>
          <a:prstGeom prst="frame">
            <a:avLst>
              <a:gd name="adj1" fmla="val 8787"/>
            </a:avLst>
          </a:prstGeom>
          <a:noFill/>
          <a:ln>
            <a:noFill/>
          </a:ln>
        </p:spPr>
      </p:pic>
      <p:sp>
        <p:nvSpPr>
          <p:cNvPr id="82" name="Google Shape;82;p13"/>
          <p:cNvSpPr txBox="1">
            <a:spLocks noGrp="1"/>
          </p:cNvSpPr>
          <p:nvPr>
            <p:ph type="sldNum" idx="12"/>
          </p:nvPr>
        </p:nvSpPr>
        <p:spPr>
          <a:xfrm>
            <a:off x="3923800" y="4689025"/>
            <a:ext cx="1296300" cy="454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lt2"/>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162175" y="2014975"/>
            <a:ext cx="6819600" cy="6609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8" name="Google Shape;18;p3"/>
          <p:cNvSpPr txBox="1">
            <a:spLocks noGrp="1"/>
          </p:cNvSpPr>
          <p:nvPr>
            <p:ph type="subTitle" idx="1"/>
          </p:nvPr>
        </p:nvSpPr>
        <p:spPr>
          <a:xfrm>
            <a:off x="1162175" y="2772801"/>
            <a:ext cx="6819600" cy="355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800"/>
              </a:spcBef>
              <a:spcAft>
                <a:spcPts val="0"/>
              </a:spcAft>
              <a:buClr>
                <a:schemeClr val="accent2"/>
              </a:buClr>
              <a:buSzPts val="3000"/>
              <a:buNone/>
              <a:defRPr sz="3000">
                <a:solidFill>
                  <a:schemeClr val="accent2"/>
                </a:solidFill>
              </a:defRPr>
            </a:lvl2pPr>
            <a:lvl3pPr lvl="2" algn="ctr" rtl="0">
              <a:spcBef>
                <a:spcPts val="800"/>
              </a:spcBef>
              <a:spcAft>
                <a:spcPts val="0"/>
              </a:spcAft>
              <a:buClr>
                <a:schemeClr val="accent2"/>
              </a:buClr>
              <a:buSzPts val="3000"/>
              <a:buNone/>
              <a:defRPr sz="3000">
                <a:solidFill>
                  <a:schemeClr val="accent2"/>
                </a:solidFill>
              </a:defRPr>
            </a:lvl3pPr>
            <a:lvl4pPr lvl="3" algn="ctr" rtl="0">
              <a:spcBef>
                <a:spcPts val="800"/>
              </a:spcBef>
              <a:spcAft>
                <a:spcPts val="0"/>
              </a:spcAft>
              <a:buClr>
                <a:schemeClr val="accent2"/>
              </a:buClr>
              <a:buSzPts val="3000"/>
              <a:buNone/>
              <a:defRPr sz="3000">
                <a:solidFill>
                  <a:schemeClr val="accent2"/>
                </a:solidFill>
              </a:defRPr>
            </a:lvl4pPr>
            <a:lvl5pPr lvl="4" algn="ctr" rtl="0">
              <a:spcBef>
                <a:spcPts val="800"/>
              </a:spcBef>
              <a:spcAft>
                <a:spcPts val="0"/>
              </a:spcAft>
              <a:buClr>
                <a:schemeClr val="accent2"/>
              </a:buClr>
              <a:buSzPts val="3000"/>
              <a:buNone/>
              <a:defRPr sz="3000">
                <a:solidFill>
                  <a:schemeClr val="accent2"/>
                </a:solidFill>
              </a:defRPr>
            </a:lvl5pPr>
            <a:lvl6pPr lvl="5" algn="ctr" rtl="0">
              <a:spcBef>
                <a:spcPts val="800"/>
              </a:spcBef>
              <a:spcAft>
                <a:spcPts val="0"/>
              </a:spcAft>
              <a:buClr>
                <a:schemeClr val="accent2"/>
              </a:buClr>
              <a:buSzPts val="3000"/>
              <a:buNone/>
              <a:defRPr sz="3000">
                <a:solidFill>
                  <a:schemeClr val="accent2"/>
                </a:solidFill>
              </a:defRPr>
            </a:lvl6pPr>
            <a:lvl7pPr lvl="6" algn="ctr" rtl="0">
              <a:spcBef>
                <a:spcPts val="800"/>
              </a:spcBef>
              <a:spcAft>
                <a:spcPts val="0"/>
              </a:spcAft>
              <a:buClr>
                <a:schemeClr val="accent2"/>
              </a:buClr>
              <a:buSzPts val="3000"/>
              <a:buNone/>
              <a:defRPr sz="3000">
                <a:solidFill>
                  <a:schemeClr val="accent2"/>
                </a:solidFill>
              </a:defRPr>
            </a:lvl7pPr>
            <a:lvl8pPr lvl="7" algn="ctr" rtl="0">
              <a:spcBef>
                <a:spcPts val="800"/>
              </a:spcBef>
              <a:spcAft>
                <a:spcPts val="0"/>
              </a:spcAft>
              <a:buClr>
                <a:schemeClr val="accent2"/>
              </a:buClr>
              <a:buSzPts val="3000"/>
              <a:buNone/>
              <a:defRPr sz="3000">
                <a:solidFill>
                  <a:schemeClr val="accent2"/>
                </a:solidFill>
              </a:defRPr>
            </a:lvl8pPr>
            <a:lvl9pPr lvl="8" algn="ctr" rtl="0">
              <a:spcBef>
                <a:spcPts val="800"/>
              </a:spcBef>
              <a:spcAft>
                <a:spcPts val="800"/>
              </a:spcAft>
              <a:buClr>
                <a:schemeClr val="accent2"/>
              </a:buClr>
              <a:buSzPts val="3000"/>
              <a:buNone/>
              <a:defRPr sz="3000">
                <a:solidFill>
                  <a:schemeClr val="accent2"/>
                </a:solidFill>
              </a:defRPr>
            </a:lvl9pPr>
          </a:lstStyle>
          <a:p>
            <a:endParaRPr/>
          </a:p>
        </p:txBody>
      </p:sp>
      <p:sp>
        <p:nvSpPr>
          <p:cNvPr id="19" name="Google Shape;19;p3"/>
          <p:cNvSpPr/>
          <p:nvPr/>
        </p:nvSpPr>
        <p:spPr>
          <a:xfrm>
            <a:off x="2114500" y="4277700"/>
            <a:ext cx="4914900" cy="86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114500" y="0"/>
            <a:ext cx="4914900" cy="86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3"/>
          <p:cNvPicPr preferRelativeResize="0"/>
          <p:nvPr/>
        </p:nvPicPr>
        <p:blipFill rotWithShape="1">
          <a:blip r:embed="rId2">
            <a:alphaModFix/>
          </a:blip>
          <a:srcRect l="29800" t="2488" r="16448" b="80672"/>
          <a:stretch/>
        </p:blipFill>
        <p:spPr>
          <a:xfrm>
            <a:off x="2114500" y="0"/>
            <a:ext cx="4914998" cy="866101"/>
          </a:xfrm>
          <a:prstGeom prst="rect">
            <a:avLst/>
          </a:prstGeom>
          <a:noFill/>
          <a:ln>
            <a:noFill/>
          </a:ln>
        </p:spPr>
      </p:pic>
      <p:pic>
        <p:nvPicPr>
          <p:cNvPr id="22" name="Google Shape;22;p3"/>
          <p:cNvPicPr preferRelativeResize="0"/>
          <p:nvPr/>
        </p:nvPicPr>
        <p:blipFill rotWithShape="1">
          <a:blip r:embed="rId2">
            <a:alphaModFix/>
          </a:blip>
          <a:srcRect l="7068" t="8472" r="39179" b="74690"/>
          <a:stretch/>
        </p:blipFill>
        <p:spPr>
          <a:xfrm>
            <a:off x="2114550" y="4277475"/>
            <a:ext cx="4914902" cy="866025"/>
          </a:xfrm>
          <a:prstGeom prst="rect">
            <a:avLst/>
          </a:prstGeom>
          <a:noFill/>
          <a:ln>
            <a:noFill/>
          </a:ln>
        </p:spPr>
      </p:pic>
      <p:sp>
        <p:nvSpPr>
          <p:cNvPr id="23" name="Google Shape;23;p3"/>
          <p:cNvSpPr/>
          <p:nvPr/>
        </p:nvSpPr>
        <p:spPr>
          <a:xfrm>
            <a:off x="4168350" y="463878"/>
            <a:ext cx="807300" cy="80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mt="32000"/>
          </a:blip>
          <a:stretch>
            <a:fillRect/>
          </a:stretch>
        </p:blipFill>
        <p:spPr>
          <a:xfrm>
            <a:off x="0" y="24"/>
            <a:ext cx="9143990" cy="5143500"/>
          </a:xfrm>
          <a:prstGeom prst="rect">
            <a:avLst/>
          </a:prstGeom>
          <a:noFill/>
          <a:ln>
            <a:noFill/>
          </a:ln>
        </p:spPr>
      </p:pic>
      <p:sp>
        <p:nvSpPr>
          <p:cNvPr id="26" name="Google Shape;26;p4"/>
          <p:cNvSpPr/>
          <p:nvPr/>
        </p:nvSpPr>
        <p:spPr>
          <a:xfrm>
            <a:off x="2413200" y="412950"/>
            <a:ext cx="4317600" cy="431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4"/>
          <p:cNvPicPr preferRelativeResize="0"/>
          <p:nvPr/>
        </p:nvPicPr>
        <p:blipFill rotWithShape="1">
          <a:blip r:embed="rId3">
            <a:alphaModFix amt="26000"/>
          </a:blip>
          <a:srcRect l="26390" t="8022" r="26390" b="8056"/>
          <a:stretch/>
        </p:blipFill>
        <p:spPr>
          <a:xfrm>
            <a:off x="2413150" y="412950"/>
            <a:ext cx="4317600" cy="4317600"/>
          </a:xfrm>
          <a:prstGeom prst="ellipse">
            <a:avLst/>
          </a:prstGeom>
          <a:noFill/>
          <a:ln>
            <a:noFill/>
          </a:ln>
        </p:spPr>
      </p:pic>
      <p:sp>
        <p:nvSpPr>
          <p:cNvPr id="28" name="Google Shape;28;p4"/>
          <p:cNvSpPr txBox="1">
            <a:spLocks noGrp="1"/>
          </p:cNvSpPr>
          <p:nvPr>
            <p:ph type="body" idx="1"/>
          </p:nvPr>
        </p:nvSpPr>
        <p:spPr>
          <a:xfrm>
            <a:off x="1678675" y="2161800"/>
            <a:ext cx="5786700" cy="819900"/>
          </a:xfrm>
          <a:prstGeom prst="rect">
            <a:avLst/>
          </a:prstGeom>
          <a:effectLst>
            <a:outerShdw blurRad="42863" dist="9525" dir="5400000" algn="bl" rotWithShape="0">
              <a:schemeClr val="dk1">
                <a:alpha val="20000"/>
              </a:schemeClr>
            </a:outerShdw>
          </a:effectLst>
        </p:spPr>
        <p:txBody>
          <a:bodyPr spcFirstLastPara="1" wrap="square" lIns="0" tIns="0" rIns="0" bIns="0" anchor="ctr" anchorCtr="0">
            <a:noAutofit/>
          </a:bodyPr>
          <a:lstStyle>
            <a:lvl1pPr marL="457200" lvl="0" indent="-431800" algn="ctr" rtl="0">
              <a:spcBef>
                <a:spcPts val="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1pPr>
            <a:lvl2pPr marL="914400" lvl="1"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2pPr>
            <a:lvl3pPr marL="1371600" lvl="2"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3pPr>
            <a:lvl4pPr marL="1828800" lvl="3"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4pPr>
            <a:lvl5pPr marL="2286000" lvl="4"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5pPr>
            <a:lvl6pPr marL="2743200" lvl="5"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6pPr>
            <a:lvl7pPr marL="3200400" lvl="6"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7pPr>
            <a:lvl8pPr marL="3657600" lvl="7" indent="-431800" algn="ctr" rtl="0">
              <a:spcBef>
                <a:spcPts val="800"/>
              </a:spcBef>
              <a:spcAft>
                <a:spcPts val="0"/>
              </a:spcAft>
              <a:buClr>
                <a:schemeClr val="lt1"/>
              </a:buClr>
              <a:buSzPts val="3200"/>
              <a:buFont typeface="Abril Fatface"/>
              <a:buChar char="○"/>
              <a:defRPr sz="3200">
                <a:solidFill>
                  <a:schemeClr val="lt1"/>
                </a:solidFill>
                <a:latin typeface="Abril Fatface"/>
                <a:ea typeface="Abril Fatface"/>
                <a:cs typeface="Abril Fatface"/>
                <a:sym typeface="Abril Fatface"/>
              </a:defRPr>
            </a:lvl8pPr>
            <a:lvl9pPr marL="4114800" lvl="8" indent="-431800" algn="ctr" rtl="0">
              <a:spcBef>
                <a:spcPts val="800"/>
              </a:spcBef>
              <a:spcAft>
                <a:spcPts val="800"/>
              </a:spcAft>
              <a:buClr>
                <a:schemeClr val="lt1"/>
              </a:buClr>
              <a:buSzPts val="3200"/>
              <a:buFont typeface="Abril Fatface"/>
              <a:buChar char="■"/>
              <a:defRPr sz="3200">
                <a:solidFill>
                  <a:schemeClr val="lt1"/>
                </a:solidFill>
                <a:latin typeface="Abril Fatface"/>
                <a:ea typeface="Abril Fatface"/>
                <a:cs typeface="Abril Fatface"/>
                <a:sym typeface="Abril Fatface"/>
              </a:defRPr>
            </a:lvl9pPr>
          </a:lstStyle>
          <a:p>
            <a:endParaRPr/>
          </a:p>
        </p:txBody>
      </p:sp>
      <p:sp>
        <p:nvSpPr>
          <p:cNvPr id="29" name="Google Shape;29;p4"/>
          <p:cNvSpPr txBox="1">
            <a:spLocks noGrp="1"/>
          </p:cNvSpPr>
          <p:nvPr>
            <p:ph type="sldNum" idx="12"/>
          </p:nvPr>
        </p:nvSpPr>
        <p:spPr>
          <a:xfrm>
            <a:off x="3923800" y="4730550"/>
            <a:ext cx="1296300" cy="41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Google Shape;32;p5"/>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33" name="Google Shape;33;p5"/>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 name="Google Shape;34;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endParaRPr/>
          </a:p>
        </p:txBody>
      </p:sp>
      <p:sp>
        <p:nvSpPr>
          <p:cNvPr id="35" name="Google Shape;35;p5"/>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6" name="Google Shape;36;p5"/>
          <p:cNvGrpSpPr/>
          <p:nvPr/>
        </p:nvGrpSpPr>
        <p:grpSpPr>
          <a:xfrm>
            <a:off x="3972800" y="964625"/>
            <a:ext cx="1198500" cy="123600"/>
            <a:chOff x="3972800" y="855475"/>
            <a:chExt cx="1198500" cy="123600"/>
          </a:xfrm>
        </p:grpSpPr>
        <p:cxnSp>
          <p:nvCxnSpPr>
            <p:cNvPr id="37" name="Google Shape;37;p5"/>
            <p:cNvCxnSpPr/>
            <p:nvPr/>
          </p:nvCxnSpPr>
          <p:spPr>
            <a:xfrm>
              <a:off x="3972800" y="914834"/>
              <a:ext cx="1198500" cy="0"/>
            </a:xfrm>
            <a:prstGeom prst="straightConnector1">
              <a:avLst/>
            </a:prstGeom>
            <a:noFill/>
            <a:ln w="9525" cap="flat" cmpd="sng">
              <a:solidFill>
                <a:schemeClr val="accent3"/>
              </a:solidFill>
              <a:prstDash val="solid"/>
              <a:round/>
              <a:headEnd type="oval" w="med" len="med"/>
              <a:tailEnd type="oval" w="med" len="med"/>
            </a:ln>
          </p:spPr>
        </p:cxnSp>
        <p:sp>
          <p:nvSpPr>
            <p:cNvPr id="38" name="Google Shape;38;p5"/>
            <p:cNvSpPr/>
            <p:nvPr/>
          </p:nvSpPr>
          <p:spPr>
            <a:xfrm>
              <a:off x="4510248" y="855475"/>
              <a:ext cx="123600" cy="1236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6"/>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42" name="Google Shape;42;p6"/>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6"/>
          <p:cNvSpPr txBox="1">
            <a:spLocks noGrp="1"/>
          </p:cNvSpPr>
          <p:nvPr>
            <p:ph type="body" idx="1"/>
          </p:nvPr>
        </p:nvSpPr>
        <p:spPr>
          <a:xfrm>
            <a:off x="855275" y="1430150"/>
            <a:ext cx="3473100" cy="2693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4" name="Google Shape;44;p6"/>
          <p:cNvSpPr txBox="1">
            <a:spLocks noGrp="1"/>
          </p:cNvSpPr>
          <p:nvPr>
            <p:ph type="body" idx="2"/>
          </p:nvPr>
        </p:nvSpPr>
        <p:spPr>
          <a:xfrm>
            <a:off x="4815599" y="1430150"/>
            <a:ext cx="3473100" cy="2693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5" name="Google Shape;45;p6"/>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6" name="Google Shape;46;p6"/>
          <p:cNvGrpSpPr/>
          <p:nvPr/>
        </p:nvGrpSpPr>
        <p:grpSpPr>
          <a:xfrm>
            <a:off x="3972800" y="964625"/>
            <a:ext cx="1198500" cy="123600"/>
            <a:chOff x="3972800" y="855475"/>
            <a:chExt cx="1198500" cy="123600"/>
          </a:xfrm>
        </p:grpSpPr>
        <p:cxnSp>
          <p:nvCxnSpPr>
            <p:cNvPr id="47" name="Google Shape;47;p6"/>
            <p:cNvCxnSpPr/>
            <p:nvPr/>
          </p:nvCxnSpPr>
          <p:spPr>
            <a:xfrm>
              <a:off x="3972800" y="914834"/>
              <a:ext cx="1198500" cy="0"/>
            </a:xfrm>
            <a:prstGeom prst="straightConnector1">
              <a:avLst/>
            </a:prstGeom>
            <a:noFill/>
            <a:ln w="9525" cap="flat" cmpd="sng">
              <a:solidFill>
                <a:schemeClr val="accent3"/>
              </a:solidFill>
              <a:prstDash val="solid"/>
              <a:round/>
              <a:headEnd type="oval" w="med" len="med"/>
              <a:tailEnd type="oval" w="med" len="med"/>
            </a:ln>
          </p:spPr>
        </p:cxnSp>
        <p:sp>
          <p:nvSpPr>
            <p:cNvPr id="48" name="Google Shape;48;p6"/>
            <p:cNvSpPr/>
            <p:nvPr/>
          </p:nvSpPr>
          <p:spPr>
            <a:xfrm>
              <a:off x="4510248" y="855475"/>
              <a:ext cx="123600" cy="1236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9"/>
        <p:cNvGrpSpPr/>
        <p:nvPr/>
      </p:nvGrpSpPr>
      <p:grpSpPr>
        <a:xfrm>
          <a:off x="0" y="0"/>
          <a:ext cx="0" cy="0"/>
          <a:chOff x="0" y="0"/>
          <a:chExt cx="0" cy="0"/>
        </a:xfrm>
      </p:grpSpPr>
      <p:sp>
        <p:nvSpPr>
          <p:cNvPr id="50" name="Google Shape;50;p7"/>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7"/>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52" name="Google Shape;52;p7"/>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3" name="Google Shape;53;p7"/>
          <p:cNvSpPr txBox="1">
            <a:spLocks noGrp="1"/>
          </p:cNvSpPr>
          <p:nvPr>
            <p:ph type="body" idx="1"/>
          </p:nvPr>
        </p:nvSpPr>
        <p:spPr>
          <a:xfrm>
            <a:off x="855300" y="1430150"/>
            <a:ext cx="2315700" cy="27975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 name="Google Shape;54;p7"/>
          <p:cNvSpPr txBox="1">
            <a:spLocks noGrp="1"/>
          </p:cNvSpPr>
          <p:nvPr>
            <p:ph type="body" idx="2"/>
          </p:nvPr>
        </p:nvSpPr>
        <p:spPr>
          <a:xfrm>
            <a:off x="3414199" y="1430150"/>
            <a:ext cx="2315700" cy="27975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5" name="Google Shape;55;p7"/>
          <p:cNvSpPr txBox="1">
            <a:spLocks noGrp="1"/>
          </p:cNvSpPr>
          <p:nvPr>
            <p:ph type="body" idx="3"/>
          </p:nvPr>
        </p:nvSpPr>
        <p:spPr>
          <a:xfrm>
            <a:off x="5973097" y="1430150"/>
            <a:ext cx="2315700" cy="27975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6" name="Google Shape;56;p7"/>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7" name="Google Shape;57;p7"/>
          <p:cNvGrpSpPr/>
          <p:nvPr/>
        </p:nvGrpSpPr>
        <p:grpSpPr>
          <a:xfrm>
            <a:off x="3972800" y="964625"/>
            <a:ext cx="1198500" cy="123600"/>
            <a:chOff x="3972800" y="855475"/>
            <a:chExt cx="1198500" cy="123600"/>
          </a:xfrm>
        </p:grpSpPr>
        <p:cxnSp>
          <p:nvCxnSpPr>
            <p:cNvPr id="58" name="Google Shape;58;p7"/>
            <p:cNvCxnSpPr/>
            <p:nvPr/>
          </p:nvCxnSpPr>
          <p:spPr>
            <a:xfrm>
              <a:off x="3972800" y="914834"/>
              <a:ext cx="1198500" cy="0"/>
            </a:xfrm>
            <a:prstGeom prst="straightConnector1">
              <a:avLst/>
            </a:prstGeom>
            <a:noFill/>
            <a:ln w="9525" cap="flat" cmpd="sng">
              <a:solidFill>
                <a:schemeClr val="accent3"/>
              </a:solidFill>
              <a:prstDash val="solid"/>
              <a:round/>
              <a:headEnd type="oval" w="med" len="med"/>
              <a:tailEnd type="oval" w="med" len="med"/>
            </a:ln>
          </p:spPr>
        </p:cxnSp>
        <p:sp>
          <p:nvSpPr>
            <p:cNvPr id="59" name="Google Shape;59;p7"/>
            <p:cNvSpPr/>
            <p:nvPr/>
          </p:nvSpPr>
          <p:spPr>
            <a:xfrm>
              <a:off x="4510248" y="855475"/>
              <a:ext cx="123600" cy="1236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2" name="Google Shape;62;p8"/>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63" name="Google Shape;63;p8"/>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8"/>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9"/>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9"/>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68" name="Google Shape;68;p9"/>
          <p:cNvSpPr txBox="1">
            <a:spLocks noGrp="1"/>
          </p:cNvSpPr>
          <p:nvPr>
            <p:ph type="body" idx="1"/>
          </p:nvPr>
        </p:nvSpPr>
        <p:spPr>
          <a:xfrm>
            <a:off x="855300" y="4025300"/>
            <a:ext cx="7433400" cy="3069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Clr>
                <a:schemeClr val="accent1"/>
              </a:buClr>
              <a:buSzPts val="1600"/>
              <a:buNone/>
              <a:defRPr sz="1600">
                <a:solidFill>
                  <a:schemeClr val="accent1"/>
                </a:solidFill>
              </a:defRPr>
            </a:lvl1pPr>
          </a:lstStyle>
          <a:p>
            <a:endParaRPr/>
          </a:p>
        </p:txBody>
      </p:sp>
      <p:sp>
        <p:nvSpPr>
          <p:cNvPr id="69" name="Google Shape;69;p9"/>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70"/>
        <p:cNvGrpSpPr/>
        <p:nvPr/>
      </p:nvGrpSpPr>
      <p:grpSpPr>
        <a:xfrm>
          <a:off x="0" y="0"/>
          <a:ext cx="0" cy="0"/>
          <a:chOff x="0" y="0"/>
          <a:chExt cx="0" cy="0"/>
        </a:xfrm>
      </p:grpSpPr>
      <p:pic>
        <p:nvPicPr>
          <p:cNvPr id="71" name="Google Shape;71;p10"/>
          <p:cNvPicPr preferRelativeResize="0"/>
          <p:nvPr/>
        </p:nvPicPr>
        <p:blipFill>
          <a:blip r:embed="rId2">
            <a:alphaModFix amt="15000"/>
          </a:blip>
          <a:stretch>
            <a:fillRect/>
          </a:stretch>
        </p:blipFill>
        <p:spPr>
          <a:xfrm>
            <a:off x="0" y="24"/>
            <a:ext cx="9143990" cy="5143500"/>
          </a:xfrm>
          <a:prstGeom prst="rect">
            <a:avLst/>
          </a:prstGeom>
          <a:noFill/>
          <a:ln>
            <a:noFill/>
          </a:ln>
        </p:spPr>
      </p:pic>
      <p:sp>
        <p:nvSpPr>
          <p:cNvPr id="72" name="Google Shape;72;p10"/>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0"/>
            <a:ext cx="7433400" cy="1017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1pPr>
            <a:lvl2pPr lvl="1"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2pPr>
            <a:lvl3pPr lvl="2"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3pPr>
            <a:lvl4pPr lvl="3"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4pPr>
            <a:lvl5pPr lvl="4"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5pPr>
            <a:lvl6pPr lvl="5"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6pPr>
            <a:lvl7pPr lvl="6"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7pPr>
            <a:lvl8pPr lvl="7"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8pPr>
            <a:lvl9pPr lvl="8"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855300" y="1430147"/>
            <a:ext cx="7433400" cy="30339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3"/>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1pPr>
            <a:lvl2pPr marL="914400" lvl="1" indent="-355600" rtl="0">
              <a:lnSpc>
                <a:spcPct val="115000"/>
              </a:lnSpc>
              <a:spcBef>
                <a:spcPts val="800"/>
              </a:spcBef>
              <a:spcAft>
                <a:spcPts val="0"/>
              </a:spcAft>
              <a:buClr>
                <a:schemeClr val="accent3"/>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2pPr>
            <a:lvl3pPr marL="1371600" lvl="2" indent="-355600" rtl="0">
              <a:lnSpc>
                <a:spcPct val="115000"/>
              </a:lnSpc>
              <a:spcBef>
                <a:spcPts val="800"/>
              </a:spcBef>
              <a:spcAft>
                <a:spcPts val="0"/>
              </a:spcAft>
              <a:buClr>
                <a:schemeClr val="dk2"/>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3pPr>
            <a:lvl4pPr marL="1828800" lvl="3" indent="-355600" rtl="0">
              <a:lnSpc>
                <a:spcPct val="115000"/>
              </a:lnSpc>
              <a:spcBef>
                <a:spcPts val="800"/>
              </a:spcBef>
              <a:spcAft>
                <a:spcPts val="0"/>
              </a:spcAft>
              <a:buClr>
                <a:schemeClr val="dk2"/>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4pPr>
            <a:lvl5pPr marL="2286000" lvl="4" indent="-355600" rtl="0">
              <a:lnSpc>
                <a:spcPct val="115000"/>
              </a:lnSpc>
              <a:spcBef>
                <a:spcPts val="800"/>
              </a:spcBef>
              <a:spcAft>
                <a:spcPts val="0"/>
              </a:spcAft>
              <a:buClr>
                <a:schemeClr val="dk1"/>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5pPr>
            <a:lvl6pPr marL="2743200" lvl="5" indent="-355600" rtl="0">
              <a:lnSpc>
                <a:spcPct val="115000"/>
              </a:lnSpc>
              <a:spcBef>
                <a:spcPts val="800"/>
              </a:spcBef>
              <a:spcAft>
                <a:spcPts val="0"/>
              </a:spcAft>
              <a:buClr>
                <a:schemeClr val="dk1"/>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6pPr>
            <a:lvl7pPr marL="3200400" lvl="6" indent="-355600" rtl="0">
              <a:lnSpc>
                <a:spcPct val="115000"/>
              </a:lnSpc>
              <a:spcBef>
                <a:spcPts val="800"/>
              </a:spcBef>
              <a:spcAft>
                <a:spcPts val="0"/>
              </a:spcAft>
              <a:buClr>
                <a:schemeClr val="dk1"/>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7pPr>
            <a:lvl8pPr marL="3657600" lvl="7" indent="-355600" rtl="0">
              <a:lnSpc>
                <a:spcPct val="115000"/>
              </a:lnSpc>
              <a:spcBef>
                <a:spcPts val="800"/>
              </a:spcBef>
              <a:spcAft>
                <a:spcPts val="0"/>
              </a:spcAft>
              <a:buClr>
                <a:schemeClr val="dk1"/>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8pPr>
            <a:lvl9pPr marL="4114800" lvl="8" indent="-355600" rtl="0">
              <a:lnSpc>
                <a:spcPct val="115000"/>
              </a:lnSpc>
              <a:spcBef>
                <a:spcPts val="800"/>
              </a:spcBef>
              <a:spcAft>
                <a:spcPts val="800"/>
              </a:spcAft>
              <a:buClr>
                <a:schemeClr val="dk1"/>
              </a:buClr>
              <a:buSzPts val="2000"/>
              <a:buFont typeface="Merriweather Sans Light"/>
              <a:buChar char="■"/>
              <a:defRPr sz="2000">
                <a:solidFill>
                  <a:schemeClr val="dk1"/>
                </a:solidFill>
                <a:latin typeface="Merriweather Sans Light"/>
                <a:ea typeface="Merriweather Sans Light"/>
                <a:cs typeface="Merriweather Sans Light"/>
                <a:sym typeface="Merriweather Sans Light"/>
              </a:defRPr>
            </a:lvl9pPr>
          </a:lstStyle>
          <a:p>
            <a:endParaRPr/>
          </a:p>
        </p:txBody>
      </p:sp>
      <p:sp>
        <p:nvSpPr>
          <p:cNvPr id="8" name="Google Shape;8;p1"/>
          <p:cNvSpPr txBox="1">
            <a:spLocks noGrp="1"/>
          </p:cNvSpPr>
          <p:nvPr>
            <p:ph type="sldNum" idx="12"/>
          </p:nvPr>
        </p:nvSpPr>
        <p:spPr>
          <a:xfrm>
            <a:off x="3923800" y="4509500"/>
            <a:ext cx="1296300" cy="5121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Abril Fatface"/>
                <a:ea typeface="Abril Fatface"/>
                <a:cs typeface="Abril Fatface"/>
                <a:sym typeface="Abril Fatface"/>
              </a:defRPr>
            </a:lvl1pPr>
            <a:lvl2pPr lvl="1" algn="ctr" rtl="0">
              <a:buNone/>
              <a:defRPr sz="1300">
                <a:solidFill>
                  <a:schemeClr val="lt1"/>
                </a:solidFill>
                <a:latin typeface="Abril Fatface"/>
                <a:ea typeface="Abril Fatface"/>
                <a:cs typeface="Abril Fatface"/>
                <a:sym typeface="Abril Fatface"/>
              </a:defRPr>
            </a:lvl2pPr>
            <a:lvl3pPr lvl="2" algn="ctr" rtl="0">
              <a:buNone/>
              <a:defRPr sz="1300">
                <a:solidFill>
                  <a:schemeClr val="lt1"/>
                </a:solidFill>
                <a:latin typeface="Abril Fatface"/>
                <a:ea typeface="Abril Fatface"/>
                <a:cs typeface="Abril Fatface"/>
                <a:sym typeface="Abril Fatface"/>
              </a:defRPr>
            </a:lvl3pPr>
            <a:lvl4pPr lvl="3" algn="ctr" rtl="0">
              <a:buNone/>
              <a:defRPr sz="1300">
                <a:solidFill>
                  <a:schemeClr val="lt1"/>
                </a:solidFill>
                <a:latin typeface="Abril Fatface"/>
                <a:ea typeface="Abril Fatface"/>
                <a:cs typeface="Abril Fatface"/>
                <a:sym typeface="Abril Fatface"/>
              </a:defRPr>
            </a:lvl4pPr>
            <a:lvl5pPr lvl="4" algn="ctr" rtl="0">
              <a:buNone/>
              <a:defRPr sz="1300">
                <a:solidFill>
                  <a:schemeClr val="lt1"/>
                </a:solidFill>
                <a:latin typeface="Abril Fatface"/>
                <a:ea typeface="Abril Fatface"/>
                <a:cs typeface="Abril Fatface"/>
                <a:sym typeface="Abril Fatface"/>
              </a:defRPr>
            </a:lvl5pPr>
            <a:lvl6pPr lvl="5" algn="ctr" rtl="0">
              <a:buNone/>
              <a:defRPr sz="1300">
                <a:solidFill>
                  <a:schemeClr val="lt1"/>
                </a:solidFill>
                <a:latin typeface="Abril Fatface"/>
                <a:ea typeface="Abril Fatface"/>
                <a:cs typeface="Abril Fatface"/>
                <a:sym typeface="Abril Fatface"/>
              </a:defRPr>
            </a:lvl6pPr>
            <a:lvl7pPr lvl="6" algn="ctr" rtl="0">
              <a:buNone/>
              <a:defRPr sz="1300">
                <a:solidFill>
                  <a:schemeClr val="lt1"/>
                </a:solidFill>
                <a:latin typeface="Abril Fatface"/>
                <a:ea typeface="Abril Fatface"/>
                <a:cs typeface="Abril Fatface"/>
                <a:sym typeface="Abril Fatface"/>
              </a:defRPr>
            </a:lvl7pPr>
            <a:lvl8pPr lvl="7" algn="ctr" rtl="0">
              <a:buNone/>
              <a:defRPr sz="1300">
                <a:solidFill>
                  <a:schemeClr val="lt1"/>
                </a:solidFill>
                <a:latin typeface="Abril Fatface"/>
                <a:ea typeface="Abril Fatface"/>
                <a:cs typeface="Abril Fatface"/>
                <a:sym typeface="Abril Fatface"/>
              </a:defRPr>
            </a:lvl8pPr>
            <a:lvl9pPr lvl="8" algn="ctr" rtl="0">
              <a:buNone/>
              <a:defRPr sz="1300">
                <a:solidFill>
                  <a:schemeClr val="lt1"/>
                </a:solidFill>
                <a:latin typeface="Abril Fatface"/>
                <a:ea typeface="Abril Fatface"/>
                <a:cs typeface="Abril Fatface"/>
                <a:sym typeface="Abril Fatface"/>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1162175" y="866100"/>
            <a:ext cx="6819600" cy="341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600">
                <a:latin typeface="Cormorant Upright"/>
                <a:ea typeface="Cormorant Upright"/>
                <a:cs typeface="Cormorant Upright"/>
                <a:sym typeface="Cormorant Upright"/>
              </a:rPr>
              <a:t>Teaching our kids to be givers not takers</a:t>
            </a:r>
            <a:endParaRPr sz="5600">
              <a:latin typeface="Cormorant Upright"/>
              <a:ea typeface="Cormorant Upright"/>
              <a:cs typeface="Cormorant Upright"/>
              <a:sym typeface="Cormorant Upright"/>
            </a:endParaRPr>
          </a:p>
        </p:txBody>
      </p:sp>
      <p:grpSp>
        <p:nvGrpSpPr>
          <p:cNvPr id="88" name="Google Shape;88;p14"/>
          <p:cNvGrpSpPr/>
          <p:nvPr/>
        </p:nvGrpSpPr>
        <p:grpSpPr>
          <a:xfrm>
            <a:off x="4429541" y="658819"/>
            <a:ext cx="256416" cy="414535"/>
            <a:chOff x="1988225" y="4286525"/>
            <a:chExt cx="305075" cy="493200"/>
          </a:xfrm>
        </p:grpSpPr>
        <p:sp>
          <p:nvSpPr>
            <p:cNvPr id="89" name="Google Shape;89;p14"/>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0" name="Google Shape;90;p14"/>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1" name="Google Shape;91;p14"/>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 name="Google Shape;92;p14"/>
            <p:cNvSpPr/>
            <p:nvPr/>
          </p:nvSpPr>
          <p:spPr>
            <a:xfrm>
              <a:off x="2161750" y="4522750"/>
              <a:ext cx="25" cy="256975"/>
            </a:xfrm>
            <a:custGeom>
              <a:avLst/>
              <a:gdLst/>
              <a:ahLst/>
              <a:cxnLst/>
              <a:rect l="l" t="t" r="r" b="b"/>
              <a:pathLst>
                <a:path w="1" h="10279" fill="none" extrusionOk="0">
                  <a:moveTo>
                    <a:pt x="1" y="10279"/>
                  </a:moveTo>
                  <a:lnTo>
                    <a:pt x="1" y="1"/>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3" name="Google Shape;93;p14"/>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 name="Google Shape;94;p14"/>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 name="Google Shape;95;p14"/>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body" idx="4294967295"/>
          </p:nvPr>
        </p:nvSpPr>
        <p:spPr>
          <a:xfrm>
            <a:off x="192525" y="304025"/>
            <a:ext cx="8774100" cy="4426800"/>
          </a:xfrm>
          <a:prstGeom prst="rect">
            <a:avLst/>
          </a:prstGeom>
        </p:spPr>
        <p:txBody>
          <a:bodyPr spcFirstLastPara="1" wrap="square" lIns="0" tIns="0" rIns="0" bIns="0" anchor="t" anchorCtr="0">
            <a:noAutofit/>
          </a:bodyPr>
          <a:lstStyle/>
          <a:p>
            <a:pPr marL="0" marR="152400" lvl="0" indent="0" algn="ctr" rtl="0">
              <a:spcBef>
                <a:spcPts val="0"/>
              </a:spcBef>
              <a:spcAft>
                <a:spcPts val="0"/>
              </a:spcAft>
              <a:buNone/>
            </a:pPr>
            <a:r>
              <a:rPr lang="en" sz="4000" b="1">
                <a:solidFill>
                  <a:schemeClr val="lt1"/>
                </a:solidFill>
                <a:latin typeface="Cormorant Upright"/>
                <a:ea typeface="Cormorant Upright"/>
                <a:cs typeface="Cormorant Upright"/>
                <a:sym typeface="Cormorant Upright"/>
              </a:rPr>
              <a:t>2 Corinthians 5:14-15 For </a:t>
            </a:r>
            <a:r>
              <a:rPr lang="en" sz="4000" b="1" u="sng">
                <a:solidFill>
                  <a:schemeClr val="lt1"/>
                </a:solidFill>
                <a:latin typeface="Cormorant Upright"/>
                <a:ea typeface="Cormorant Upright"/>
                <a:cs typeface="Cormorant Upright"/>
                <a:sym typeface="Cormorant Upright"/>
              </a:rPr>
              <a:t>Christ’s love compels us</a:t>
            </a:r>
            <a:r>
              <a:rPr lang="en" sz="4000" b="1">
                <a:solidFill>
                  <a:schemeClr val="lt1"/>
                </a:solidFill>
                <a:latin typeface="Cormorant Upright"/>
                <a:ea typeface="Cormorant Upright"/>
                <a:cs typeface="Cormorant Upright"/>
                <a:sym typeface="Cormorant Upright"/>
              </a:rPr>
              <a:t>, because we are convinced that one died for all, and therefore all died. And he died for all, that those who live should no longer live for themselves but for him who died for them and was raised again.</a:t>
            </a:r>
            <a:endParaRPr sz="4000" b="1">
              <a:solidFill>
                <a:schemeClr val="lt1"/>
              </a:solidFill>
              <a:latin typeface="Cormorant Upright"/>
              <a:ea typeface="Cormorant Upright"/>
              <a:cs typeface="Cormorant Upright"/>
              <a:sym typeface="Cormorant Uprigh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body" idx="4294967295"/>
          </p:nvPr>
        </p:nvSpPr>
        <p:spPr>
          <a:xfrm>
            <a:off x="192525" y="304025"/>
            <a:ext cx="8774100" cy="4426800"/>
          </a:xfrm>
          <a:prstGeom prst="rect">
            <a:avLst/>
          </a:prstGeom>
        </p:spPr>
        <p:txBody>
          <a:bodyPr spcFirstLastPara="1" wrap="square" lIns="0" tIns="0" rIns="0" bIns="0" anchor="t" anchorCtr="0">
            <a:noAutofit/>
          </a:bodyPr>
          <a:lstStyle/>
          <a:p>
            <a:pPr marL="0" marR="152400" lvl="0" indent="0" algn="ctr" rtl="0">
              <a:spcBef>
                <a:spcPts val="0"/>
              </a:spcBef>
              <a:spcAft>
                <a:spcPts val="0"/>
              </a:spcAft>
              <a:buNone/>
            </a:pPr>
            <a:r>
              <a:rPr lang="en" sz="4000" b="1">
                <a:solidFill>
                  <a:schemeClr val="lt1"/>
                </a:solidFill>
                <a:latin typeface="Cormorant Upright"/>
                <a:ea typeface="Cormorant Upright"/>
                <a:cs typeface="Cormorant Upright"/>
                <a:sym typeface="Cormorant Upright"/>
              </a:rPr>
              <a:t>2 Corinthians 5:14-15 For </a:t>
            </a:r>
            <a:r>
              <a:rPr lang="en" sz="4000" b="1" u="sng">
                <a:solidFill>
                  <a:schemeClr val="lt1"/>
                </a:solidFill>
                <a:latin typeface="Cormorant Upright"/>
                <a:ea typeface="Cormorant Upright"/>
                <a:cs typeface="Cormorant Upright"/>
                <a:sym typeface="Cormorant Upright"/>
              </a:rPr>
              <a:t>Christ’s love compels us</a:t>
            </a:r>
            <a:r>
              <a:rPr lang="en" sz="4000" b="1">
                <a:solidFill>
                  <a:schemeClr val="lt1"/>
                </a:solidFill>
                <a:latin typeface="Cormorant Upright"/>
                <a:ea typeface="Cormorant Upright"/>
                <a:cs typeface="Cormorant Upright"/>
                <a:sym typeface="Cormorant Upright"/>
              </a:rPr>
              <a:t>, because we are convinced that one died for all, and therefore all died. And he died for all, that those who live should no longer live for themselves but for him who died for them and was raised again.</a:t>
            </a:r>
            <a:endParaRPr sz="4000" b="1">
              <a:solidFill>
                <a:schemeClr val="lt1"/>
              </a:solidFill>
              <a:latin typeface="Cormorant Upright"/>
              <a:ea typeface="Cormorant Upright"/>
              <a:cs typeface="Cormorant Upright"/>
              <a:sym typeface="Cormorant Upright"/>
            </a:endParaRPr>
          </a:p>
        </p:txBody>
      </p:sp>
      <p:sp>
        <p:nvSpPr>
          <p:cNvPr id="146" name="Google Shape;146;p20"/>
          <p:cNvSpPr txBox="1"/>
          <p:nvPr/>
        </p:nvSpPr>
        <p:spPr>
          <a:xfrm rot="-1207955">
            <a:off x="737505" y="1555826"/>
            <a:ext cx="7506241" cy="203183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lt1"/>
                </a:solidFill>
                <a:latin typeface="Merriweather Sans Light"/>
                <a:ea typeface="Merriweather Sans Light"/>
                <a:cs typeface="Merriweather Sans Light"/>
                <a:sym typeface="Merriweather Sans Light"/>
              </a:rPr>
              <a:t>If you want your kids to believe this, you have to live it! </a:t>
            </a:r>
            <a:endParaRPr sz="4000">
              <a:solidFill>
                <a:schemeClr val="lt1"/>
              </a:solidFill>
              <a:latin typeface="Merriweather Sans Light"/>
              <a:ea typeface="Merriweather Sans Light"/>
              <a:cs typeface="Merriweather Sans Light"/>
              <a:sym typeface="Merriweather Sans Light"/>
            </a:endParaRPr>
          </a:p>
          <a:p>
            <a:pPr marL="0" lvl="0" indent="0" algn="ctr" rtl="0">
              <a:spcBef>
                <a:spcPts val="0"/>
              </a:spcBef>
              <a:spcAft>
                <a:spcPts val="0"/>
              </a:spcAft>
              <a:buNone/>
            </a:pPr>
            <a:r>
              <a:rPr lang="en" sz="4000">
                <a:solidFill>
                  <a:schemeClr val="lt1"/>
                </a:solidFill>
                <a:latin typeface="Merriweather Sans Light"/>
                <a:ea typeface="Merriweather Sans Light"/>
                <a:cs typeface="Merriweather Sans Light"/>
                <a:sym typeface="Merriweather Sans Light"/>
              </a:rPr>
              <a:t>It starts with </a:t>
            </a:r>
            <a:r>
              <a:rPr lang="en" sz="4000" b="1">
                <a:solidFill>
                  <a:schemeClr val="lt1"/>
                </a:solidFill>
                <a:latin typeface="Merriweather Sans"/>
                <a:ea typeface="Merriweather Sans"/>
                <a:cs typeface="Merriweather Sans"/>
                <a:sym typeface="Merriweather Sans"/>
              </a:rPr>
              <a:t>us</a:t>
            </a:r>
            <a:r>
              <a:rPr lang="en" sz="4000">
                <a:solidFill>
                  <a:schemeClr val="lt1"/>
                </a:solidFill>
                <a:latin typeface="Merriweather Sans Light"/>
                <a:ea typeface="Merriweather Sans Light"/>
                <a:cs typeface="Merriweather Sans Light"/>
                <a:sym typeface="Merriweather Sans Light"/>
              </a:rPr>
              <a:t>!</a:t>
            </a:r>
            <a:endParaRPr sz="4000">
              <a:solidFill>
                <a:schemeClr val="lt1"/>
              </a:solidFill>
              <a:latin typeface="Merriweather Sans Light"/>
              <a:ea typeface="Merriweather Sans Light"/>
              <a:cs typeface="Merriweather Sans Light"/>
              <a:sym typeface="Merriweather Sans Light"/>
            </a:endParaRPr>
          </a:p>
        </p:txBody>
      </p:sp>
    </p:spTree>
    <p:extLst>
      <p:ext uri="{BB962C8B-B14F-4D97-AF65-F5344CB8AC3E}">
        <p14:creationId xmlns:p14="http://schemas.microsoft.com/office/powerpoint/2010/main" val="35654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sp>
        <p:nvSpPr>
          <p:cNvPr id="152" name="Google Shape;152;p21"/>
          <p:cNvSpPr txBox="1"/>
          <p:nvPr/>
        </p:nvSpPr>
        <p:spPr>
          <a:xfrm>
            <a:off x="649200" y="11212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Child Centered Parenting</a:t>
            </a:r>
            <a:endParaRPr sz="3000">
              <a:solidFill>
                <a:schemeClr val="lt1"/>
              </a:solidFill>
              <a:latin typeface="Merriweather Sans Light"/>
              <a:ea typeface="Merriweather Sans Light"/>
              <a:cs typeface="Merriweather Sans Light"/>
              <a:sym typeface="Merriweather Sans Light"/>
            </a:endParaRPr>
          </a:p>
        </p:txBody>
      </p:sp>
      <p:cxnSp>
        <p:nvCxnSpPr>
          <p:cNvPr id="153" name="Google Shape;153;p21"/>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54" name="Google Shape;154;p21"/>
          <p:cNvSpPr txBox="1"/>
          <p:nvPr/>
        </p:nvSpPr>
        <p:spPr>
          <a:xfrm>
            <a:off x="649200" y="1583725"/>
            <a:ext cx="81816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Defined: Parenting organized around the needs and interests of the child (eat, play, attend, plan) The child is put 1st.</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Fosters autonomy, initiative, and creativity</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Feel good about themselves by praising their initiative, effort and accomplishments and avoid critical feedback that can diminish a child’s confidence or self-esteem</a:t>
            </a:r>
            <a:endParaRPr sz="2600">
              <a:solidFill>
                <a:srgbClr val="FFFFFF"/>
              </a:solidFill>
              <a:latin typeface="Merriweather Sans Light"/>
              <a:ea typeface="Merriweather Sans Light"/>
              <a:cs typeface="Merriweather Sans Light"/>
              <a:sym typeface="Merriweather Sans Light"/>
            </a:endParaRPr>
          </a:p>
        </p:txBody>
      </p:sp>
      <p:sp>
        <p:nvSpPr>
          <p:cNvPr id="155" name="Google Shape;155;p21"/>
          <p:cNvSpPr txBox="1"/>
          <p:nvPr/>
        </p:nvSpPr>
        <p:spPr>
          <a:xfrm>
            <a:off x="-1502125" y="5634875"/>
            <a:ext cx="8368800" cy="4587000"/>
          </a:xfrm>
          <a:prstGeom prst="rect">
            <a:avLst/>
          </a:prstGeom>
          <a:solidFill>
            <a:schemeClr val="accent3"/>
          </a:solidFill>
          <a:ln w="2857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“Child-centered parenting runs the risk of producing entitled, narcissistic children who lack capacity to persevere and cope with difficulty… Parents need to be both directive and supportive; to have high expectations and provide loving care; to praise success but also teach children how to cope with and persevere through failure…Children come into the world incomplete. They need active direction and sensitive support of loving parents to help complete them.” </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Psychology Today, Michael F. Mascolo, Ph.D.</a:t>
            </a:r>
            <a:endParaRPr sz="2600">
              <a:solidFill>
                <a:schemeClr val="lt1"/>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xEl>
                                              <p:pRg st="0" end="0"/>
                                            </p:txEl>
                                          </p:spTgt>
                                        </p:tgtEl>
                                        <p:attrNameLst>
                                          <p:attrName>style.visibility</p:attrName>
                                        </p:attrNameLst>
                                      </p:cBhvr>
                                      <p:to>
                                        <p:strVal val="visible"/>
                                      </p:to>
                                    </p:set>
                                    <p:animEffect transition="in" filter="fade">
                                      <p:cBhvr>
                                        <p:cTn id="12" dur="600"/>
                                        <p:tgtEl>
                                          <p:spTgt spid="1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
                                            <p:txEl>
                                              <p:pRg st="1" end="1"/>
                                            </p:txEl>
                                          </p:spTgt>
                                        </p:tgtEl>
                                        <p:attrNameLst>
                                          <p:attrName>style.visibility</p:attrName>
                                        </p:attrNameLst>
                                      </p:cBhvr>
                                      <p:to>
                                        <p:strVal val="visible"/>
                                      </p:to>
                                    </p:set>
                                    <p:animEffect transition="in" filter="fade">
                                      <p:cBhvr>
                                        <p:cTn id="17" dur="600"/>
                                        <p:tgtEl>
                                          <p:spTgt spid="1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
                                            <p:txEl>
                                              <p:pRg st="2" end="2"/>
                                            </p:txEl>
                                          </p:spTgt>
                                        </p:tgtEl>
                                        <p:attrNameLst>
                                          <p:attrName>style.visibility</p:attrName>
                                        </p:attrNameLst>
                                      </p:cBhvr>
                                      <p:to>
                                        <p:strVal val="visible"/>
                                      </p:to>
                                    </p:set>
                                    <p:animEffect transition="in" filter="fade">
                                      <p:cBhvr>
                                        <p:cTn id="22" dur="600"/>
                                        <p:tgtEl>
                                          <p:spTgt spid="1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fade">
                                      <p:cBhvr>
                                        <p:cTn id="27" dur="4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sp>
        <p:nvSpPr>
          <p:cNvPr id="161" name="Google Shape;161;p22"/>
          <p:cNvSpPr txBox="1"/>
          <p:nvPr/>
        </p:nvSpPr>
        <p:spPr>
          <a:xfrm>
            <a:off x="649200" y="11212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Child Centered Parenting</a:t>
            </a:r>
            <a:endParaRPr sz="3000">
              <a:solidFill>
                <a:schemeClr val="lt1"/>
              </a:solidFill>
              <a:latin typeface="Merriweather Sans Light"/>
              <a:ea typeface="Merriweather Sans Light"/>
              <a:cs typeface="Merriweather Sans Light"/>
              <a:sym typeface="Merriweather Sans Light"/>
            </a:endParaRPr>
          </a:p>
        </p:txBody>
      </p:sp>
      <p:cxnSp>
        <p:nvCxnSpPr>
          <p:cNvPr id="162" name="Google Shape;162;p22"/>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63" name="Google Shape;163;p22"/>
          <p:cNvSpPr txBox="1"/>
          <p:nvPr/>
        </p:nvSpPr>
        <p:spPr>
          <a:xfrm>
            <a:off x="649200" y="1580325"/>
            <a:ext cx="81816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Defined: Parenting organized around the needs and interests of the child (eat, play, attend, plan) The child is put 1st.</a:t>
            </a:r>
            <a:endParaRPr sz="2600">
              <a:solidFill>
                <a:srgbClr val="FFFFFF"/>
              </a:solidFill>
              <a:latin typeface="Merriweather Sans Light"/>
              <a:ea typeface="Merriweather Sans Light"/>
              <a:cs typeface="Merriweather Sans Light"/>
              <a:sym typeface="Merriweather Sans Light"/>
            </a:endParaRPr>
          </a:p>
        </p:txBody>
      </p:sp>
      <p:sp>
        <p:nvSpPr>
          <p:cNvPr id="164" name="Google Shape;164;p22"/>
          <p:cNvSpPr txBox="1"/>
          <p:nvPr/>
        </p:nvSpPr>
        <p:spPr>
          <a:xfrm>
            <a:off x="652650" y="2807350"/>
            <a:ext cx="81747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Too much direction will squash our children’s creativity</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We don't want to infringe on our children’s rights to make his or her own choices</a:t>
            </a:r>
            <a:endParaRPr sz="2600">
              <a:solidFill>
                <a:srgbClr val="FFFFFF"/>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sp>
        <p:nvSpPr>
          <p:cNvPr id="161" name="Google Shape;161;p22"/>
          <p:cNvSpPr txBox="1"/>
          <p:nvPr/>
        </p:nvSpPr>
        <p:spPr>
          <a:xfrm>
            <a:off x="649200" y="11212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Child Centered Parenting</a:t>
            </a:r>
            <a:endParaRPr sz="3000">
              <a:solidFill>
                <a:schemeClr val="lt1"/>
              </a:solidFill>
              <a:latin typeface="Merriweather Sans Light"/>
              <a:ea typeface="Merriweather Sans Light"/>
              <a:cs typeface="Merriweather Sans Light"/>
              <a:sym typeface="Merriweather Sans Light"/>
            </a:endParaRPr>
          </a:p>
        </p:txBody>
      </p:sp>
      <p:cxnSp>
        <p:nvCxnSpPr>
          <p:cNvPr id="162" name="Google Shape;162;p22"/>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63" name="Google Shape;163;p22"/>
          <p:cNvSpPr txBox="1"/>
          <p:nvPr/>
        </p:nvSpPr>
        <p:spPr>
          <a:xfrm>
            <a:off x="649200" y="1580325"/>
            <a:ext cx="81816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Defined: Parenting organized around the needs and interests of the child (eat, play, attend, plan) The child is put 1st.</a:t>
            </a:r>
            <a:endParaRPr sz="2600">
              <a:solidFill>
                <a:srgbClr val="FFFFFF"/>
              </a:solidFill>
              <a:latin typeface="Merriweather Sans Light"/>
              <a:ea typeface="Merriweather Sans Light"/>
              <a:cs typeface="Merriweather Sans Light"/>
              <a:sym typeface="Merriweather Sans Light"/>
            </a:endParaRPr>
          </a:p>
        </p:txBody>
      </p:sp>
      <p:sp>
        <p:nvSpPr>
          <p:cNvPr id="164" name="Google Shape;164;p22"/>
          <p:cNvSpPr txBox="1"/>
          <p:nvPr/>
        </p:nvSpPr>
        <p:spPr>
          <a:xfrm>
            <a:off x="652650" y="2807350"/>
            <a:ext cx="81747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Too much direction will squash our children’s creativity</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We don't want to infringe on our children’s rights to make his or her own choices</a:t>
            </a:r>
            <a:endParaRPr sz="2600">
              <a:solidFill>
                <a:srgbClr val="FFFFFF"/>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
        <p:nvSpPr>
          <p:cNvPr id="165" name="Google Shape;165;p22"/>
          <p:cNvSpPr txBox="1"/>
          <p:nvPr/>
        </p:nvSpPr>
        <p:spPr>
          <a:xfrm>
            <a:off x="458550" y="379850"/>
            <a:ext cx="8368800" cy="4587000"/>
          </a:xfrm>
          <a:prstGeom prst="rect">
            <a:avLst/>
          </a:prstGeom>
          <a:solidFill>
            <a:schemeClr val="accent3"/>
          </a:solidFill>
          <a:ln w="2857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“Child-centered parenting runs the risk of producing entitled, narcissistic children who lack capacity to persevere and cope with difficulty… Parents need to be both directive and supportive; to have high expectations and provide loving care; to praise success but also teach children how to cope with and persevere through failure…Children come into the world incomplete. They need active direction and sensitive support of loving parents to help complete them.” </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Psychology Today, Michael F. Mascolo, Ph.D.</a:t>
            </a:r>
            <a:endParaRPr sz="2600">
              <a:solidFill>
                <a:schemeClr val="lt1"/>
              </a:solidFill>
              <a:latin typeface="Merriweather Sans Light"/>
              <a:ea typeface="Merriweather Sans Light"/>
              <a:cs typeface="Merriweather Sans Light"/>
              <a:sym typeface="Merriweather Sans Light"/>
            </a:endParaRPr>
          </a:p>
        </p:txBody>
      </p:sp>
    </p:spTree>
    <p:extLst>
      <p:ext uri="{BB962C8B-B14F-4D97-AF65-F5344CB8AC3E}">
        <p14:creationId xmlns:p14="http://schemas.microsoft.com/office/powerpoint/2010/main" val="22249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4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sp>
        <p:nvSpPr>
          <p:cNvPr id="171" name="Google Shape;171;p23"/>
          <p:cNvSpPr txBox="1"/>
          <p:nvPr/>
        </p:nvSpPr>
        <p:spPr>
          <a:xfrm>
            <a:off x="699525" y="14401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Child Centered Parenting</a:t>
            </a:r>
            <a:endParaRPr sz="3000">
              <a:solidFill>
                <a:schemeClr val="lt1"/>
              </a:solidFill>
              <a:latin typeface="Merriweather Sans Light"/>
              <a:ea typeface="Merriweather Sans Light"/>
              <a:cs typeface="Merriweather Sans Light"/>
              <a:sym typeface="Merriweather Sans Light"/>
            </a:endParaRPr>
          </a:p>
        </p:txBody>
      </p:sp>
      <p:cxnSp>
        <p:nvCxnSpPr>
          <p:cNvPr id="172" name="Google Shape;172;p23"/>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73" name="Google Shape;173;p23"/>
          <p:cNvSpPr txBox="1"/>
          <p:nvPr/>
        </p:nvSpPr>
        <p:spPr>
          <a:xfrm>
            <a:off x="866725" y="2159700"/>
            <a:ext cx="751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
        <p:nvSpPr>
          <p:cNvPr id="174" name="Google Shape;174;p23"/>
          <p:cNvSpPr txBox="1"/>
          <p:nvPr/>
        </p:nvSpPr>
        <p:spPr>
          <a:xfrm>
            <a:off x="909350" y="2159700"/>
            <a:ext cx="74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
        <p:nvSpPr>
          <p:cNvPr id="175" name="Google Shape;175;p23"/>
          <p:cNvSpPr txBox="1"/>
          <p:nvPr/>
        </p:nvSpPr>
        <p:spPr>
          <a:xfrm>
            <a:off x="699525" y="2159700"/>
            <a:ext cx="4788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Think about the long term: </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Authority issues</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Unteachable</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Self-centered</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Reality check</a:t>
            </a:r>
            <a:endParaRPr sz="2800">
              <a:solidFill>
                <a:schemeClr val="lt1"/>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500"/>
                                        <p:tgtEl>
                                          <p:spTgt spid="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xEl>
                                              <p:pRg st="1" end="1"/>
                                            </p:txEl>
                                          </p:spTgt>
                                        </p:tgtEl>
                                        <p:attrNameLst>
                                          <p:attrName>style.visibility</p:attrName>
                                        </p:attrNameLst>
                                      </p:cBhvr>
                                      <p:to>
                                        <p:strVal val="visible"/>
                                      </p:to>
                                    </p:set>
                                    <p:animEffect transition="in" filter="fade">
                                      <p:cBhvr>
                                        <p:cTn id="12" dur="500"/>
                                        <p:tgtEl>
                                          <p:spTgt spid="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xEl>
                                              <p:pRg st="2" end="2"/>
                                            </p:txEl>
                                          </p:spTgt>
                                        </p:tgtEl>
                                        <p:attrNameLst>
                                          <p:attrName>style.visibility</p:attrName>
                                        </p:attrNameLst>
                                      </p:cBhvr>
                                      <p:to>
                                        <p:strVal val="visible"/>
                                      </p:to>
                                    </p:set>
                                    <p:animEffect transition="in" filter="fade">
                                      <p:cBhvr>
                                        <p:cTn id="17" dur="500"/>
                                        <p:tgtEl>
                                          <p:spTgt spid="1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
                                            <p:txEl>
                                              <p:pRg st="3" end="3"/>
                                            </p:txEl>
                                          </p:spTgt>
                                        </p:tgtEl>
                                        <p:attrNameLst>
                                          <p:attrName>style.visibility</p:attrName>
                                        </p:attrNameLst>
                                      </p:cBhvr>
                                      <p:to>
                                        <p:strVal val="visible"/>
                                      </p:to>
                                    </p:set>
                                    <p:animEffect transition="in" filter="fade">
                                      <p:cBhvr>
                                        <p:cTn id="22" dur="500"/>
                                        <p:tgtEl>
                                          <p:spTgt spid="1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
                                            <p:txEl>
                                              <p:pRg st="4" end="4"/>
                                            </p:txEl>
                                          </p:spTgt>
                                        </p:tgtEl>
                                        <p:attrNameLst>
                                          <p:attrName>style.visibility</p:attrName>
                                        </p:attrNameLst>
                                      </p:cBhvr>
                                      <p:to>
                                        <p:strVal val="visible"/>
                                      </p:to>
                                    </p:set>
                                    <p:animEffect transition="in" filter="fade">
                                      <p:cBhvr>
                                        <p:cTn id="27" dur="500"/>
                                        <p:tgtEl>
                                          <p:spTgt spid="1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sp>
        <p:nvSpPr>
          <p:cNvPr id="171" name="Google Shape;171;p23"/>
          <p:cNvSpPr txBox="1"/>
          <p:nvPr/>
        </p:nvSpPr>
        <p:spPr>
          <a:xfrm>
            <a:off x="699525" y="14401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Child Centered Parenting</a:t>
            </a:r>
            <a:endParaRPr sz="3000">
              <a:solidFill>
                <a:schemeClr val="lt1"/>
              </a:solidFill>
              <a:latin typeface="Merriweather Sans Light"/>
              <a:ea typeface="Merriweather Sans Light"/>
              <a:cs typeface="Merriweather Sans Light"/>
              <a:sym typeface="Merriweather Sans Light"/>
            </a:endParaRPr>
          </a:p>
        </p:txBody>
      </p:sp>
      <p:cxnSp>
        <p:nvCxnSpPr>
          <p:cNvPr id="172" name="Google Shape;172;p23"/>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73" name="Google Shape;173;p23"/>
          <p:cNvSpPr txBox="1"/>
          <p:nvPr/>
        </p:nvSpPr>
        <p:spPr>
          <a:xfrm>
            <a:off x="866725" y="2159700"/>
            <a:ext cx="751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
        <p:nvSpPr>
          <p:cNvPr id="174" name="Google Shape;174;p23"/>
          <p:cNvSpPr txBox="1"/>
          <p:nvPr/>
        </p:nvSpPr>
        <p:spPr>
          <a:xfrm>
            <a:off x="909350" y="2159700"/>
            <a:ext cx="74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Sans Light"/>
              <a:ea typeface="Merriweather Sans Light"/>
              <a:cs typeface="Merriweather Sans Light"/>
              <a:sym typeface="Merriweather Sans Light"/>
            </a:endParaRPr>
          </a:p>
        </p:txBody>
      </p:sp>
      <p:sp>
        <p:nvSpPr>
          <p:cNvPr id="175" name="Google Shape;175;p23"/>
          <p:cNvSpPr txBox="1"/>
          <p:nvPr/>
        </p:nvSpPr>
        <p:spPr>
          <a:xfrm>
            <a:off x="699525" y="2159700"/>
            <a:ext cx="4788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Think about the long term: </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Authority issues</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Unteachable</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Self-centered</a:t>
            </a:r>
            <a:endParaRPr sz="2800">
              <a:solidFill>
                <a:schemeClr val="lt1"/>
              </a:solidFill>
              <a:latin typeface="Merriweather Sans Light"/>
              <a:ea typeface="Merriweather Sans Light"/>
              <a:cs typeface="Merriweather Sans Light"/>
              <a:sym typeface="Merriweather Sans Light"/>
            </a:endParaRPr>
          </a:p>
          <a:p>
            <a:pPr marL="0" lvl="0" indent="457200" algn="l" rtl="0">
              <a:spcBef>
                <a:spcPts val="0"/>
              </a:spcBef>
              <a:spcAft>
                <a:spcPts val="0"/>
              </a:spcAft>
              <a:buNone/>
            </a:pPr>
            <a:r>
              <a:rPr lang="en" sz="2800">
                <a:solidFill>
                  <a:schemeClr val="lt1"/>
                </a:solidFill>
                <a:latin typeface="Merriweather Sans Light"/>
                <a:ea typeface="Merriweather Sans Light"/>
                <a:cs typeface="Merriweather Sans Light"/>
                <a:sym typeface="Merriweather Sans Light"/>
              </a:rPr>
              <a:t>Reality check</a:t>
            </a:r>
            <a:endParaRPr sz="2800">
              <a:solidFill>
                <a:schemeClr val="lt1"/>
              </a:solidFill>
              <a:latin typeface="Merriweather Sans Light"/>
              <a:ea typeface="Merriweather Sans Light"/>
              <a:cs typeface="Merriweather Sans Light"/>
              <a:sym typeface="Merriweather Sans Light"/>
            </a:endParaRPr>
          </a:p>
        </p:txBody>
      </p:sp>
      <p:sp>
        <p:nvSpPr>
          <p:cNvPr id="176" name="Google Shape;176;p23"/>
          <p:cNvSpPr txBox="1"/>
          <p:nvPr/>
        </p:nvSpPr>
        <p:spPr>
          <a:xfrm rot="-1133334">
            <a:off x="453120" y="2654933"/>
            <a:ext cx="5939134" cy="723397"/>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b="1">
                <a:solidFill>
                  <a:schemeClr val="lt1"/>
                </a:solidFill>
                <a:latin typeface="Merriweather Sans"/>
                <a:ea typeface="Merriweather Sans"/>
                <a:cs typeface="Merriweather Sans"/>
                <a:sym typeface="Merriweather Sans"/>
              </a:rPr>
              <a:t>This doesn’t equal a giver</a:t>
            </a:r>
            <a:endParaRPr sz="3500" b="1">
              <a:solidFill>
                <a:schemeClr val="lt1"/>
              </a:solidFill>
              <a:latin typeface="Merriweather Sans"/>
              <a:ea typeface="Merriweather Sans"/>
              <a:cs typeface="Merriweather Sans"/>
              <a:sym typeface="Merriweather Sans"/>
            </a:endParaRPr>
          </a:p>
        </p:txBody>
      </p:sp>
    </p:spTree>
    <p:extLst>
      <p:ext uri="{BB962C8B-B14F-4D97-AF65-F5344CB8AC3E}">
        <p14:creationId xmlns:p14="http://schemas.microsoft.com/office/powerpoint/2010/main" val="16208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500"/>
                                        <p:tgtEl>
                                          <p:spTgt spid="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xEl>
                                              <p:pRg st="1" end="1"/>
                                            </p:txEl>
                                          </p:spTgt>
                                        </p:tgtEl>
                                        <p:attrNameLst>
                                          <p:attrName>style.visibility</p:attrName>
                                        </p:attrNameLst>
                                      </p:cBhvr>
                                      <p:to>
                                        <p:strVal val="visible"/>
                                      </p:to>
                                    </p:set>
                                    <p:animEffect transition="in" filter="fade">
                                      <p:cBhvr>
                                        <p:cTn id="12" dur="500"/>
                                        <p:tgtEl>
                                          <p:spTgt spid="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xEl>
                                              <p:pRg st="2" end="2"/>
                                            </p:txEl>
                                          </p:spTgt>
                                        </p:tgtEl>
                                        <p:attrNameLst>
                                          <p:attrName>style.visibility</p:attrName>
                                        </p:attrNameLst>
                                      </p:cBhvr>
                                      <p:to>
                                        <p:strVal val="visible"/>
                                      </p:to>
                                    </p:set>
                                    <p:animEffect transition="in" filter="fade">
                                      <p:cBhvr>
                                        <p:cTn id="17" dur="500"/>
                                        <p:tgtEl>
                                          <p:spTgt spid="1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
                                            <p:txEl>
                                              <p:pRg st="3" end="3"/>
                                            </p:txEl>
                                          </p:spTgt>
                                        </p:tgtEl>
                                        <p:attrNameLst>
                                          <p:attrName>style.visibility</p:attrName>
                                        </p:attrNameLst>
                                      </p:cBhvr>
                                      <p:to>
                                        <p:strVal val="visible"/>
                                      </p:to>
                                    </p:set>
                                    <p:animEffect transition="in" filter="fade">
                                      <p:cBhvr>
                                        <p:cTn id="22" dur="500"/>
                                        <p:tgtEl>
                                          <p:spTgt spid="1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
                                            <p:txEl>
                                              <p:pRg st="4" end="4"/>
                                            </p:txEl>
                                          </p:spTgt>
                                        </p:tgtEl>
                                        <p:attrNameLst>
                                          <p:attrName>style.visibility</p:attrName>
                                        </p:attrNameLst>
                                      </p:cBhvr>
                                      <p:to>
                                        <p:strVal val="visible"/>
                                      </p:to>
                                    </p:set>
                                    <p:animEffect transition="in" filter="fade">
                                      <p:cBhvr>
                                        <p:cTn id="27" dur="500"/>
                                        <p:tgtEl>
                                          <p:spTgt spid="1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fade">
                                      <p:cBhvr>
                                        <p:cTn id="32"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cxnSp>
        <p:nvCxnSpPr>
          <p:cNvPr id="182" name="Google Shape;182;p24"/>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83" name="Google Shape;183;p24"/>
          <p:cNvSpPr txBox="1"/>
          <p:nvPr/>
        </p:nvSpPr>
        <p:spPr>
          <a:xfrm>
            <a:off x="597300" y="1014975"/>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chemeClr val="lt1"/>
                </a:solidFill>
                <a:latin typeface="Merriweather Sans Light"/>
                <a:ea typeface="Merriweather Sans Light"/>
                <a:cs typeface="Merriweather Sans Light"/>
                <a:sym typeface="Merriweather Sans Light"/>
              </a:rPr>
              <a:t>Overprotective Parenting</a:t>
            </a:r>
            <a:endParaRPr sz="3000" dirty="0">
              <a:solidFill>
                <a:schemeClr val="lt1"/>
              </a:solidFill>
              <a:latin typeface="Merriweather Sans Light"/>
              <a:ea typeface="Merriweather Sans Light"/>
              <a:cs typeface="Merriweather Sans Light"/>
              <a:sym typeface="Merriweather Sans Light"/>
            </a:endParaRPr>
          </a:p>
        </p:txBody>
      </p:sp>
      <p:sp>
        <p:nvSpPr>
          <p:cNvPr id="184" name="Google Shape;184;p24"/>
          <p:cNvSpPr txBox="1"/>
          <p:nvPr/>
        </p:nvSpPr>
        <p:spPr>
          <a:xfrm>
            <a:off x="545400" y="1503100"/>
            <a:ext cx="77418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dirty="0">
                <a:solidFill>
                  <a:schemeClr val="lt1"/>
                </a:solidFill>
                <a:latin typeface="Merriweather Sans Light"/>
                <a:ea typeface="Merriweather Sans Light"/>
                <a:cs typeface="Merriweather Sans Light"/>
                <a:sym typeface="Merriweather Sans Light"/>
              </a:rPr>
              <a:t>Define: Parents seek to shelter their children from physical, mental, or emotional pain</a:t>
            </a:r>
            <a:endParaRPr sz="2600" dirty="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dirty="0">
                <a:solidFill>
                  <a:schemeClr val="lt1"/>
                </a:solidFill>
                <a:latin typeface="Merriweather Sans Light"/>
                <a:ea typeface="Merriweather Sans Light"/>
                <a:cs typeface="Merriweather Sans Light"/>
                <a:sym typeface="Merriweather Sans Light"/>
              </a:rPr>
              <a:t>Example</a:t>
            </a:r>
            <a:endParaRPr sz="2600" dirty="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dirty="0">
                <a:solidFill>
                  <a:schemeClr val="lt1"/>
                </a:solidFill>
                <a:latin typeface="Merriweather Sans Light"/>
                <a:ea typeface="Merriweather Sans Light"/>
                <a:cs typeface="Merriweather Sans Light"/>
                <a:sym typeface="Merriweather Sans Light"/>
              </a:rPr>
              <a:t>Failure is important</a:t>
            </a:r>
            <a:endParaRPr sz="2600" dirty="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dirty="0">
                <a:solidFill>
                  <a:schemeClr val="lt1"/>
                </a:solidFill>
                <a:latin typeface="Merriweather Sans Light"/>
                <a:ea typeface="Merriweather Sans Light"/>
                <a:cs typeface="Merriweather Sans Light"/>
                <a:sym typeface="Merriweather Sans Light"/>
              </a:rPr>
              <a:t>Problem solving</a:t>
            </a:r>
            <a:endParaRPr sz="2600" dirty="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dirty="0">
                <a:solidFill>
                  <a:schemeClr val="lt1"/>
                </a:solidFill>
                <a:latin typeface="Merriweather Sans Light"/>
                <a:ea typeface="Merriweather Sans Light"/>
                <a:cs typeface="Merriweather Sans Light"/>
                <a:sym typeface="Merriweather Sans Light"/>
              </a:rPr>
              <a:t>Endurance, strength, confidence</a:t>
            </a:r>
            <a:endParaRPr sz="3000" dirty="0">
              <a:solidFill>
                <a:schemeClr val="lt1"/>
              </a:solidFill>
              <a:latin typeface="Merriweather Sans Light"/>
              <a:ea typeface="Merriweather Sans Light"/>
              <a:cs typeface="Merriweather Sans Light"/>
              <a:sym typeface="Merriweather Sans Light"/>
            </a:endParaRPr>
          </a:p>
        </p:txBody>
      </p:sp>
      <p:sp>
        <p:nvSpPr>
          <p:cNvPr id="185" name="Google Shape;185;p24"/>
          <p:cNvSpPr txBox="1"/>
          <p:nvPr/>
        </p:nvSpPr>
        <p:spPr>
          <a:xfrm rot="169">
            <a:off x="807606" y="4089250"/>
            <a:ext cx="6093000" cy="7389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FFFF"/>
                </a:solidFill>
                <a:latin typeface="Merriweather Sans Light"/>
                <a:ea typeface="Merriweather Sans Light"/>
                <a:cs typeface="Merriweather Sans Light"/>
                <a:sym typeface="Merriweather Sans Light"/>
              </a:rPr>
              <a:t>Giving out to others is hard!</a:t>
            </a:r>
            <a:endParaRPr sz="3600">
              <a:solidFill>
                <a:srgbClr val="FFFFFF"/>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0" end="0"/>
                                            </p:txEl>
                                          </p:spTgt>
                                        </p:tgtEl>
                                        <p:attrNameLst>
                                          <p:attrName>style.visibility</p:attrName>
                                        </p:attrNameLst>
                                      </p:cBhvr>
                                      <p:to>
                                        <p:strVal val="visible"/>
                                      </p:to>
                                    </p:set>
                                    <p:animEffect transition="in" filter="fade">
                                      <p:cBhvr>
                                        <p:cTn id="12" dur="700"/>
                                        <p:tgtEl>
                                          <p:spTgt spid="1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1" end="1"/>
                                            </p:txEl>
                                          </p:spTgt>
                                        </p:tgtEl>
                                        <p:attrNameLst>
                                          <p:attrName>style.visibility</p:attrName>
                                        </p:attrNameLst>
                                      </p:cBhvr>
                                      <p:to>
                                        <p:strVal val="visible"/>
                                      </p:to>
                                    </p:set>
                                    <p:animEffect transition="in" filter="fade">
                                      <p:cBhvr>
                                        <p:cTn id="17" dur="700"/>
                                        <p:tgtEl>
                                          <p:spTgt spid="1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2" end="2"/>
                                            </p:txEl>
                                          </p:spTgt>
                                        </p:tgtEl>
                                        <p:attrNameLst>
                                          <p:attrName>style.visibility</p:attrName>
                                        </p:attrNameLst>
                                      </p:cBhvr>
                                      <p:to>
                                        <p:strVal val="visible"/>
                                      </p:to>
                                    </p:set>
                                    <p:animEffect transition="in" filter="fade">
                                      <p:cBhvr>
                                        <p:cTn id="22" dur="700"/>
                                        <p:tgtEl>
                                          <p:spTgt spid="18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
                                            <p:txEl>
                                              <p:pRg st="3" end="3"/>
                                            </p:txEl>
                                          </p:spTgt>
                                        </p:tgtEl>
                                        <p:attrNameLst>
                                          <p:attrName>style.visibility</p:attrName>
                                        </p:attrNameLst>
                                      </p:cBhvr>
                                      <p:to>
                                        <p:strVal val="visible"/>
                                      </p:to>
                                    </p:set>
                                    <p:animEffect transition="in" filter="fade">
                                      <p:cBhvr>
                                        <p:cTn id="27" dur="700"/>
                                        <p:tgtEl>
                                          <p:spTgt spid="18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
                                            <p:txEl>
                                              <p:pRg st="4" end="4"/>
                                            </p:txEl>
                                          </p:spTgt>
                                        </p:tgtEl>
                                        <p:attrNameLst>
                                          <p:attrName>style.visibility</p:attrName>
                                        </p:attrNameLst>
                                      </p:cBhvr>
                                      <p:to>
                                        <p:strVal val="visible"/>
                                      </p:to>
                                    </p:set>
                                    <p:animEffect transition="in" filter="fade">
                                      <p:cBhvr>
                                        <p:cTn id="32" dur="700"/>
                                        <p:tgtEl>
                                          <p:spTgt spid="18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fade">
                                      <p:cBhvr>
                                        <p:cTn id="37"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cxnSp>
        <p:nvCxnSpPr>
          <p:cNvPr id="191" name="Google Shape;191;p25"/>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92" name="Google Shape;192;p25"/>
          <p:cNvSpPr txBox="1"/>
          <p:nvPr/>
        </p:nvSpPr>
        <p:spPr>
          <a:xfrm>
            <a:off x="649200" y="1221750"/>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Turning inward </a:t>
            </a:r>
            <a:endParaRPr sz="3000">
              <a:solidFill>
                <a:schemeClr val="lt1"/>
              </a:solidFill>
              <a:latin typeface="Merriweather Sans Light"/>
              <a:ea typeface="Merriweather Sans Light"/>
              <a:cs typeface="Merriweather Sans Light"/>
              <a:sym typeface="Merriweather Sans Light"/>
            </a:endParaRPr>
          </a:p>
        </p:txBody>
      </p:sp>
      <p:sp>
        <p:nvSpPr>
          <p:cNvPr id="193" name="Google Shape;193;p25"/>
          <p:cNvSpPr txBox="1"/>
          <p:nvPr/>
        </p:nvSpPr>
        <p:spPr>
          <a:xfrm>
            <a:off x="852600" y="1753650"/>
            <a:ext cx="7635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Difficulty in balancing ministering to others and parenting</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It is messy</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It is hard</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Maybe God has something for us to learn</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What message are we sending to our kids if we retreat when it’s hard?</a:t>
            </a:r>
            <a:endParaRPr sz="2600">
              <a:solidFill>
                <a:schemeClr val="lt1"/>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xEl>
                                              <p:pRg st="0" end="0"/>
                                            </p:txEl>
                                          </p:spTgt>
                                        </p:tgtEl>
                                        <p:attrNameLst>
                                          <p:attrName>style.visibility</p:attrName>
                                        </p:attrNameLst>
                                      </p:cBhvr>
                                      <p:to>
                                        <p:strVal val="visible"/>
                                      </p:to>
                                    </p:set>
                                    <p:animEffect transition="in" filter="fade">
                                      <p:cBhvr>
                                        <p:cTn id="12" dur="500"/>
                                        <p:tgtEl>
                                          <p:spTgt spid="1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xEl>
                                              <p:pRg st="1" end="1"/>
                                            </p:txEl>
                                          </p:spTgt>
                                        </p:tgtEl>
                                        <p:attrNameLst>
                                          <p:attrName>style.visibility</p:attrName>
                                        </p:attrNameLst>
                                      </p:cBhvr>
                                      <p:to>
                                        <p:strVal val="visible"/>
                                      </p:to>
                                    </p:set>
                                    <p:animEffect transition="in" filter="fade">
                                      <p:cBhvr>
                                        <p:cTn id="17" dur="500"/>
                                        <p:tgtEl>
                                          <p:spTgt spid="19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xEl>
                                              <p:pRg st="2" end="2"/>
                                            </p:txEl>
                                          </p:spTgt>
                                        </p:tgtEl>
                                        <p:attrNameLst>
                                          <p:attrName>style.visibility</p:attrName>
                                        </p:attrNameLst>
                                      </p:cBhvr>
                                      <p:to>
                                        <p:strVal val="visible"/>
                                      </p:to>
                                    </p:set>
                                    <p:animEffect transition="in" filter="fade">
                                      <p:cBhvr>
                                        <p:cTn id="22" dur="500"/>
                                        <p:tgtEl>
                                          <p:spTgt spid="19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
                                            <p:txEl>
                                              <p:pRg st="3" end="3"/>
                                            </p:txEl>
                                          </p:spTgt>
                                        </p:tgtEl>
                                        <p:attrNameLst>
                                          <p:attrName>style.visibility</p:attrName>
                                        </p:attrNameLst>
                                      </p:cBhvr>
                                      <p:to>
                                        <p:strVal val="visible"/>
                                      </p:to>
                                    </p:set>
                                    <p:animEffect transition="in" filter="fade">
                                      <p:cBhvr>
                                        <p:cTn id="27" dur="500"/>
                                        <p:tgtEl>
                                          <p:spTgt spid="19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
                                            <p:txEl>
                                              <p:pRg st="4" end="4"/>
                                            </p:txEl>
                                          </p:spTgt>
                                        </p:tgtEl>
                                        <p:attrNameLst>
                                          <p:attrName>style.visibility</p:attrName>
                                        </p:attrNameLst>
                                      </p:cBhvr>
                                      <p:to>
                                        <p:strVal val="visible"/>
                                      </p:to>
                                    </p:set>
                                    <p:animEffect transition="in" filter="fade">
                                      <p:cBhvr>
                                        <p:cTn id="32" dur="500"/>
                                        <p:tgtEl>
                                          <p:spTgt spid="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p:nvPr/>
        </p:nvSpPr>
        <p:spPr>
          <a:xfrm>
            <a:off x="649200" y="122175"/>
            <a:ext cx="7845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lt1"/>
                </a:solidFill>
                <a:latin typeface="Abril Fatface"/>
                <a:ea typeface="Abril Fatface"/>
                <a:cs typeface="Abril Fatface"/>
                <a:sym typeface="Abril Fatface"/>
              </a:rPr>
              <a:t>Dangers from our Culture</a:t>
            </a:r>
            <a:endParaRPr sz="4600">
              <a:solidFill>
                <a:schemeClr val="lt1"/>
              </a:solidFill>
              <a:latin typeface="Abril Fatface"/>
              <a:ea typeface="Abril Fatface"/>
              <a:cs typeface="Abril Fatface"/>
              <a:sym typeface="Abril Fatface"/>
            </a:endParaRPr>
          </a:p>
        </p:txBody>
      </p:sp>
      <p:cxnSp>
        <p:nvCxnSpPr>
          <p:cNvPr id="191" name="Google Shape;191;p25"/>
          <p:cNvCxnSpPr/>
          <p:nvPr/>
        </p:nvCxnSpPr>
        <p:spPr>
          <a:xfrm>
            <a:off x="656100" y="918975"/>
            <a:ext cx="7831800" cy="0"/>
          </a:xfrm>
          <a:prstGeom prst="straightConnector1">
            <a:avLst/>
          </a:prstGeom>
          <a:noFill/>
          <a:ln w="76200" cap="flat" cmpd="sng">
            <a:solidFill>
              <a:schemeClr val="dk2"/>
            </a:solidFill>
            <a:prstDash val="solid"/>
            <a:round/>
            <a:headEnd type="none" w="med" len="med"/>
            <a:tailEnd type="none" w="med" len="med"/>
          </a:ln>
        </p:spPr>
      </p:cxnSp>
      <p:sp>
        <p:nvSpPr>
          <p:cNvPr id="192" name="Google Shape;192;p25"/>
          <p:cNvSpPr txBox="1"/>
          <p:nvPr/>
        </p:nvSpPr>
        <p:spPr>
          <a:xfrm>
            <a:off x="649200" y="1221750"/>
            <a:ext cx="784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Turning inward </a:t>
            </a:r>
            <a:endParaRPr sz="3000">
              <a:solidFill>
                <a:schemeClr val="lt1"/>
              </a:solidFill>
              <a:latin typeface="Merriweather Sans Light"/>
              <a:ea typeface="Merriweather Sans Light"/>
              <a:cs typeface="Merriweather Sans Light"/>
              <a:sym typeface="Merriweather Sans Light"/>
            </a:endParaRPr>
          </a:p>
        </p:txBody>
      </p:sp>
      <p:sp>
        <p:nvSpPr>
          <p:cNvPr id="193" name="Google Shape;193;p25"/>
          <p:cNvSpPr txBox="1"/>
          <p:nvPr/>
        </p:nvSpPr>
        <p:spPr>
          <a:xfrm>
            <a:off x="852600" y="1753650"/>
            <a:ext cx="7635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Difficulty in balancing ministering to others and parenting</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It is messy</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It is hard</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Maybe God has something for us to learn</a:t>
            </a:r>
            <a:endParaRPr sz="2600">
              <a:solidFill>
                <a:schemeClr val="lt1"/>
              </a:solidFill>
              <a:latin typeface="Merriweather Sans Light"/>
              <a:ea typeface="Merriweather Sans Light"/>
              <a:cs typeface="Merriweather Sans Light"/>
              <a:sym typeface="Merriweather Sans Light"/>
            </a:endParaRPr>
          </a:p>
          <a:p>
            <a:pPr marL="0" lvl="0" indent="0" algn="l" rtl="0">
              <a:spcBef>
                <a:spcPts val="0"/>
              </a:spcBef>
              <a:spcAft>
                <a:spcPts val="0"/>
              </a:spcAft>
              <a:buNone/>
            </a:pPr>
            <a:r>
              <a:rPr lang="en" sz="2600">
                <a:solidFill>
                  <a:schemeClr val="lt1"/>
                </a:solidFill>
                <a:latin typeface="Merriweather Sans Light"/>
                <a:ea typeface="Merriweather Sans Light"/>
                <a:cs typeface="Merriweather Sans Light"/>
                <a:sym typeface="Merriweather Sans Light"/>
              </a:rPr>
              <a:t>What message are we sending to our kids if we retreat when it’s hard?</a:t>
            </a:r>
            <a:endParaRPr sz="2600">
              <a:solidFill>
                <a:schemeClr val="lt1"/>
              </a:solidFill>
              <a:latin typeface="Merriweather Sans Light"/>
              <a:ea typeface="Merriweather Sans Light"/>
              <a:cs typeface="Merriweather Sans Light"/>
              <a:sym typeface="Merriweather Sans Light"/>
            </a:endParaRPr>
          </a:p>
        </p:txBody>
      </p:sp>
      <p:sp>
        <p:nvSpPr>
          <p:cNvPr id="194" name="Google Shape;194;p25"/>
          <p:cNvSpPr txBox="1"/>
          <p:nvPr/>
        </p:nvSpPr>
        <p:spPr>
          <a:xfrm>
            <a:off x="805500" y="2556825"/>
            <a:ext cx="7345200" cy="1108200"/>
          </a:xfrm>
          <a:prstGeom prst="rect">
            <a:avLst/>
          </a:prstGeom>
          <a:solidFill>
            <a:schemeClr val="accent3"/>
          </a:solidFill>
          <a:ln w="2857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lt1"/>
                </a:solidFill>
                <a:latin typeface="Merriweather Sans Light"/>
                <a:ea typeface="Merriweather Sans Light"/>
                <a:cs typeface="Merriweather Sans Light"/>
                <a:sym typeface="Merriweather Sans Light"/>
              </a:rPr>
              <a:t>If we want our kids to be interested in giving out, they need to see us doing it!</a:t>
            </a:r>
            <a:endParaRPr sz="3000">
              <a:solidFill>
                <a:schemeClr val="lt1"/>
              </a:solidFill>
              <a:latin typeface="Merriweather Sans Light"/>
              <a:ea typeface="Merriweather Sans Light"/>
              <a:cs typeface="Merriweather Sans Light"/>
              <a:sym typeface="Merriweather Sans Light"/>
            </a:endParaRPr>
          </a:p>
        </p:txBody>
      </p:sp>
    </p:spTree>
    <p:extLst>
      <p:ext uri="{BB962C8B-B14F-4D97-AF65-F5344CB8AC3E}">
        <p14:creationId xmlns:p14="http://schemas.microsoft.com/office/powerpoint/2010/main" val="5277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xEl>
                                              <p:pRg st="0" end="0"/>
                                            </p:txEl>
                                          </p:spTgt>
                                        </p:tgtEl>
                                        <p:attrNameLst>
                                          <p:attrName>style.visibility</p:attrName>
                                        </p:attrNameLst>
                                      </p:cBhvr>
                                      <p:to>
                                        <p:strVal val="visible"/>
                                      </p:to>
                                    </p:set>
                                    <p:animEffect transition="in" filter="fade">
                                      <p:cBhvr>
                                        <p:cTn id="12" dur="500"/>
                                        <p:tgtEl>
                                          <p:spTgt spid="1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xEl>
                                              <p:pRg st="1" end="1"/>
                                            </p:txEl>
                                          </p:spTgt>
                                        </p:tgtEl>
                                        <p:attrNameLst>
                                          <p:attrName>style.visibility</p:attrName>
                                        </p:attrNameLst>
                                      </p:cBhvr>
                                      <p:to>
                                        <p:strVal val="visible"/>
                                      </p:to>
                                    </p:set>
                                    <p:animEffect transition="in" filter="fade">
                                      <p:cBhvr>
                                        <p:cTn id="17" dur="500"/>
                                        <p:tgtEl>
                                          <p:spTgt spid="19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xEl>
                                              <p:pRg st="2" end="2"/>
                                            </p:txEl>
                                          </p:spTgt>
                                        </p:tgtEl>
                                        <p:attrNameLst>
                                          <p:attrName>style.visibility</p:attrName>
                                        </p:attrNameLst>
                                      </p:cBhvr>
                                      <p:to>
                                        <p:strVal val="visible"/>
                                      </p:to>
                                    </p:set>
                                    <p:animEffect transition="in" filter="fade">
                                      <p:cBhvr>
                                        <p:cTn id="22" dur="500"/>
                                        <p:tgtEl>
                                          <p:spTgt spid="19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
                                            <p:txEl>
                                              <p:pRg st="3" end="3"/>
                                            </p:txEl>
                                          </p:spTgt>
                                        </p:tgtEl>
                                        <p:attrNameLst>
                                          <p:attrName>style.visibility</p:attrName>
                                        </p:attrNameLst>
                                      </p:cBhvr>
                                      <p:to>
                                        <p:strVal val="visible"/>
                                      </p:to>
                                    </p:set>
                                    <p:animEffect transition="in" filter="fade">
                                      <p:cBhvr>
                                        <p:cTn id="27" dur="500"/>
                                        <p:tgtEl>
                                          <p:spTgt spid="19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
                                            <p:txEl>
                                              <p:pRg st="4" end="4"/>
                                            </p:txEl>
                                          </p:spTgt>
                                        </p:tgtEl>
                                        <p:attrNameLst>
                                          <p:attrName>style.visibility</p:attrName>
                                        </p:attrNameLst>
                                      </p:cBhvr>
                                      <p:to>
                                        <p:strVal val="visible"/>
                                      </p:to>
                                    </p:set>
                                    <p:animEffect transition="in" filter="fade">
                                      <p:cBhvr>
                                        <p:cTn id="32" dur="500"/>
                                        <p:tgtEl>
                                          <p:spTgt spid="19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
                                        </p:tgtEl>
                                        <p:attrNameLst>
                                          <p:attrName>style.visibility</p:attrName>
                                        </p:attrNameLst>
                                      </p:cBhvr>
                                      <p:to>
                                        <p:strVal val="visible"/>
                                      </p:to>
                                    </p:set>
                                    <p:animEffect transition="in" filter="fade">
                                      <p:cBhvr>
                                        <p:cTn id="3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500"/>
              <a:t>Acts 20:35</a:t>
            </a:r>
            <a:endParaRPr sz="3500"/>
          </a:p>
        </p:txBody>
      </p:sp>
      <p:sp>
        <p:nvSpPr>
          <p:cNvPr id="101" name="Google Shape;101;p15"/>
          <p:cNvSpPr txBox="1">
            <a:spLocks noGrp="1"/>
          </p:cNvSpPr>
          <p:nvPr>
            <p:ph type="body" idx="1"/>
          </p:nvPr>
        </p:nvSpPr>
        <p:spPr>
          <a:xfrm>
            <a:off x="855275" y="1353950"/>
            <a:ext cx="7433400" cy="20949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3600">
                <a:solidFill>
                  <a:srgbClr val="000000"/>
                </a:solidFill>
                <a:highlight>
                  <a:schemeClr val="lt1"/>
                </a:highlight>
                <a:latin typeface="Cormorant Upright"/>
                <a:ea typeface="Cormorant Upright"/>
                <a:cs typeface="Cormorant Upright"/>
                <a:sym typeface="Cormorant Upright"/>
              </a:rPr>
              <a:t>In all things I have shown you that by working hard in this way we must help the weak and remember the words of the Lord Jesus, how he himself said, ‘</a:t>
            </a:r>
            <a:r>
              <a:rPr lang="en" sz="3600" b="1">
                <a:solidFill>
                  <a:srgbClr val="000000"/>
                </a:solidFill>
                <a:highlight>
                  <a:schemeClr val="lt1"/>
                </a:highlight>
                <a:latin typeface="Cormorant Upright"/>
                <a:ea typeface="Cormorant Upright"/>
                <a:cs typeface="Cormorant Upright"/>
                <a:sym typeface="Cormorant Upright"/>
              </a:rPr>
              <a:t>It is more blessed to give than to receive</a:t>
            </a:r>
            <a:r>
              <a:rPr lang="en" sz="3600">
                <a:solidFill>
                  <a:srgbClr val="000000"/>
                </a:solidFill>
                <a:highlight>
                  <a:schemeClr val="lt1"/>
                </a:highlight>
                <a:latin typeface="Cormorant Upright"/>
                <a:ea typeface="Cormorant Upright"/>
                <a:cs typeface="Cormorant Upright"/>
                <a:sym typeface="Cormorant Upright"/>
              </a:rPr>
              <a:t>.’”</a:t>
            </a:r>
            <a:endParaRPr sz="2000">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p:cNvSpPr txBox="1">
            <a:spLocks noGrp="1"/>
          </p:cNvSpPr>
          <p:nvPr>
            <p:ph type="body" idx="1"/>
          </p:nvPr>
        </p:nvSpPr>
        <p:spPr>
          <a:xfrm>
            <a:off x="649900" y="1365800"/>
            <a:ext cx="7638900" cy="2757600"/>
          </a:xfrm>
          <a:prstGeom prst="rect">
            <a:avLst/>
          </a:prstGeom>
        </p:spPr>
        <p:txBody>
          <a:bodyPr spcFirstLastPara="1" wrap="square" lIns="0" tIns="0" rIns="0" bIns="0" anchor="t" anchorCtr="0">
            <a:normAutofit fontScale="92500"/>
          </a:bodyPr>
          <a:lstStyle/>
          <a:p>
            <a:pPr marL="0" lvl="0" indent="0" algn="l" rtl="0">
              <a:spcBef>
                <a:spcPts val="0"/>
              </a:spcBef>
              <a:spcAft>
                <a:spcPts val="0"/>
              </a:spcAft>
              <a:buNone/>
            </a:pPr>
            <a:r>
              <a:rPr lang="en" sz="2800" b="1" dirty="0"/>
              <a:t>Our kids learn from what we value and model</a:t>
            </a:r>
            <a:endParaRPr sz="2800" b="1" dirty="0"/>
          </a:p>
          <a:p>
            <a:pPr marL="0" lvl="0" indent="0" algn="l" rtl="0">
              <a:spcBef>
                <a:spcPts val="800"/>
              </a:spcBef>
              <a:spcAft>
                <a:spcPts val="0"/>
              </a:spcAft>
              <a:buNone/>
            </a:pPr>
            <a:r>
              <a:rPr lang="en" sz="2800" b="1" dirty="0"/>
              <a:t>Deve</a:t>
            </a:r>
            <a:r>
              <a:rPr lang="en" sz="2800" dirty="0">
                <a:latin typeface="Merriweather Sans"/>
                <a:ea typeface="Merriweather Sans"/>
                <a:cs typeface="Merriweather Sans"/>
                <a:sym typeface="Merriweather Sans"/>
              </a:rPr>
              <a:t>lop your convictions-are you convinced?</a:t>
            </a:r>
            <a:endParaRPr sz="2800" dirty="0">
              <a:latin typeface="Merriweather Sans"/>
              <a:ea typeface="Merriweather Sans"/>
              <a:cs typeface="Merriweather Sans"/>
              <a:sym typeface="Merriweather Sans"/>
            </a:endParaRPr>
          </a:p>
          <a:p>
            <a:pPr marL="0" lvl="0" indent="0" algn="l" rtl="0">
              <a:spcBef>
                <a:spcPts val="800"/>
              </a:spcBef>
              <a:spcAft>
                <a:spcPts val="0"/>
              </a:spcAft>
              <a:buNone/>
            </a:pPr>
            <a:endParaRPr sz="2800" dirty="0">
              <a:latin typeface="Merriweather Sans"/>
              <a:ea typeface="Merriweather Sans"/>
              <a:cs typeface="Merriweather Sans"/>
              <a:sym typeface="Merriweather Sans"/>
            </a:endParaRPr>
          </a:p>
          <a:p>
            <a:pPr marL="0" lvl="0" indent="0" algn="ctr" rtl="0">
              <a:spcBef>
                <a:spcPts val="800"/>
              </a:spcBef>
              <a:spcAft>
                <a:spcPts val="0"/>
              </a:spcAft>
              <a:buNone/>
            </a:pPr>
            <a:r>
              <a:rPr lang="en" sz="3000" dirty="0">
                <a:latin typeface="Merriweather Sans"/>
                <a:ea typeface="Merriweather Sans"/>
                <a:cs typeface="Merriweather Sans"/>
                <a:sym typeface="Merriweather Sans"/>
              </a:rPr>
              <a:t>Matthew 6:12 </a:t>
            </a:r>
            <a:r>
              <a:rPr lang="en" sz="3000" dirty="0">
                <a:highlight>
                  <a:srgbClr val="FFFFFF"/>
                </a:highlight>
                <a:latin typeface="Merriweather Sans"/>
                <a:ea typeface="Merriweather Sans"/>
                <a:cs typeface="Merriweather Sans"/>
                <a:sym typeface="Merriweather Sans"/>
              </a:rPr>
              <a:t>For where your treasure is, there your heart will be also.</a:t>
            </a:r>
            <a:endParaRPr sz="3000" dirty="0">
              <a:latin typeface="Merriweather Sans"/>
              <a:ea typeface="Merriweather Sans"/>
              <a:cs typeface="Merriweather Sans"/>
              <a:sym typeface="Merriweather Sans"/>
            </a:endParaRPr>
          </a:p>
          <a:p>
            <a:pPr marL="0" lvl="0" indent="0" algn="l" rtl="0">
              <a:spcBef>
                <a:spcPts val="800"/>
              </a:spcBef>
              <a:spcAft>
                <a:spcPts val="800"/>
              </a:spcAft>
              <a:buNone/>
            </a:pPr>
            <a:endParaRPr b="1" dirty="0"/>
          </a:p>
        </p:txBody>
      </p:sp>
      <p:sp>
        <p:nvSpPr>
          <p:cNvPr id="200" name="Google Shape;200;p26"/>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600"/>
              <a:t>This starts with us</a:t>
            </a:r>
            <a:endParaRPr sz="4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1000"/>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1000"/>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1000"/>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1000"/>
                                        <p:tgtEl>
                                          <p:spTgt spid="1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
                                            <p:txEl>
                                              <p:pRg st="4" end="4"/>
                                            </p:txEl>
                                          </p:spTgt>
                                        </p:tgtEl>
                                        <p:attrNameLst>
                                          <p:attrName>style.visibility</p:attrName>
                                        </p:attrNameLst>
                                      </p:cBhvr>
                                      <p:to>
                                        <p:strVal val="visible"/>
                                      </p:to>
                                    </p:set>
                                    <p:animEffect transition="in" filter="fade">
                                      <p:cBhvr>
                                        <p:cTn id="27" dur="1000"/>
                                        <p:tgtEl>
                                          <p:spTgt spid="1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body" idx="1"/>
          </p:nvPr>
        </p:nvSpPr>
        <p:spPr>
          <a:xfrm>
            <a:off x="649800" y="1162375"/>
            <a:ext cx="7638900" cy="217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a:t>Is there one of these dangers you tend towards? Why?</a:t>
            </a:r>
            <a:endParaRPr sz="2800" b="1"/>
          </a:p>
          <a:p>
            <a:pPr marL="0" lvl="0" indent="0" algn="l" rtl="0">
              <a:spcBef>
                <a:spcPts val="800"/>
              </a:spcBef>
              <a:spcAft>
                <a:spcPts val="0"/>
              </a:spcAft>
              <a:buNone/>
            </a:pPr>
            <a:r>
              <a:rPr lang="en" sz="2800" b="1"/>
              <a:t>Do you believe that God will come through if you sacrifice?</a:t>
            </a:r>
            <a:endParaRPr sz="2800" b="1"/>
          </a:p>
          <a:p>
            <a:pPr marL="0" lvl="0" indent="0" algn="l" rtl="0">
              <a:spcBef>
                <a:spcPts val="800"/>
              </a:spcBef>
              <a:spcAft>
                <a:spcPts val="0"/>
              </a:spcAft>
              <a:buNone/>
            </a:pPr>
            <a:r>
              <a:rPr lang="en" sz="2800" b="1"/>
              <a:t>This time of life is crazy- But God has provisions for us!</a:t>
            </a:r>
            <a:endParaRPr sz="2800" b="1"/>
          </a:p>
          <a:p>
            <a:pPr marL="0" lvl="0" indent="0" algn="l" rtl="0">
              <a:spcBef>
                <a:spcPts val="800"/>
              </a:spcBef>
              <a:spcAft>
                <a:spcPts val="800"/>
              </a:spcAft>
              <a:buNone/>
            </a:pPr>
            <a:endParaRPr b="1"/>
          </a:p>
        </p:txBody>
      </p:sp>
      <p:sp>
        <p:nvSpPr>
          <p:cNvPr id="206" name="Google Shape;206;p27"/>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600"/>
              <a:t>This starts with us</a:t>
            </a:r>
            <a:endParaRPr sz="4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1000"/>
                                        <p:tgtEl>
                                          <p:spTgt spid="2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1" end="1"/>
                                            </p:txEl>
                                          </p:spTgt>
                                        </p:tgtEl>
                                        <p:attrNameLst>
                                          <p:attrName>style.visibility</p:attrName>
                                        </p:attrNameLst>
                                      </p:cBhvr>
                                      <p:to>
                                        <p:strVal val="visible"/>
                                      </p:to>
                                    </p:set>
                                    <p:animEffect transition="in" filter="fade">
                                      <p:cBhvr>
                                        <p:cTn id="12" dur="1000"/>
                                        <p:tgtEl>
                                          <p:spTgt spid="2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2" end="2"/>
                                            </p:txEl>
                                          </p:spTgt>
                                        </p:tgtEl>
                                        <p:attrNameLst>
                                          <p:attrName>style.visibility</p:attrName>
                                        </p:attrNameLst>
                                      </p:cBhvr>
                                      <p:to>
                                        <p:strVal val="visible"/>
                                      </p:to>
                                    </p:set>
                                    <p:animEffect transition="in" filter="fade">
                                      <p:cBhvr>
                                        <p:cTn id="17" dur="1000"/>
                                        <p:tgtEl>
                                          <p:spTgt spid="2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3" end="3"/>
                                            </p:txEl>
                                          </p:spTgt>
                                        </p:tgtEl>
                                        <p:attrNameLst>
                                          <p:attrName>style.visibility</p:attrName>
                                        </p:attrNameLst>
                                      </p:cBhvr>
                                      <p:to>
                                        <p:strVal val="visible"/>
                                      </p:to>
                                    </p:set>
                                    <p:animEffect transition="in" filter="fade">
                                      <p:cBhvr>
                                        <p:cTn id="22" dur="1000"/>
                                        <p:tgtEl>
                                          <p:spTgt spid="2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body" idx="1"/>
          </p:nvPr>
        </p:nvSpPr>
        <p:spPr>
          <a:xfrm>
            <a:off x="649800" y="1162375"/>
            <a:ext cx="7638900" cy="217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a:t>Is there one of these dangers you tend towards? Why?</a:t>
            </a:r>
            <a:endParaRPr sz="2800" b="1"/>
          </a:p>
          <a:p>
            <a:pPr marL="0" lvl="0" indent="0" algn="l" rtl="0">
              <a:spcBef>
                <a:spcPts val="800"/>
              </a:spcBef>
              <a:spcAft>
                <a:spcPts val="0"/>
              </a:spcAft>
              <a:buNone/>
            </a:pPr>
            <a:r>
              <a:rPr lang="en" sz="2800" b="1"/>
              <a:t>Do you believe that God will come through if you sacrifice?</a:t>
            </a:r>
            <a:endParaRPr sz="2800" b="1"/>
          </a:p>
          <a:p>
            <a:pPr marL="0" lvl="0" indent="0" algn="l" rtl="0">
              <a:spcBef>
                <a:spcPts val="800"/>
              </a:spcBef>
              <a:spcAft>
                <a:spcPts val="0"/>
              </a:spcAft>
              <a:buNone/>
            </a:pPr>
            <a:r>
              <a:rPr lang="en" sz="2800" b="1"/>
              <a:t>This time of life is crazy- But God has provisions for us!</a:t>
            </a:r>
            <a:endParaRPr sz="2800" b="1"/>
          </a:p>
          <a:p>
            <a:pPr marL="0" lvl="0" indent="0" algn="l" rtl="0">
              <a:spcBef>
                <a:spcPts val="800"/>
              </a:spcBef>
              <a:spcAft>
                <a:spcPts val="800"/>
              </a:spcAft>
              <a:buNone/>
            </a:pPr>
            <a:endParaRPr b="1"/>
          </a:p>
        </p:txBody>
      </p:sp>
      <p:sp>
        <p:nvSpPr>
          <p:cNvPr id="206" name="Google Shape;206;p27"/>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600"/>
              <a:t>This starts with us</a:t>
            </a:r>
            <a:endParaRPr sz="4600"/>
          </a:p>
        </p:txBody>
      </p:sp>
      <p:sp>
        <p:nvSpPr>
          <p:cNvPr id="207" name="Google Shape;207;p27"/>
          <p:cNvSpPr txBox="1"/>
          <p:nvPr/>
        </p:nvSpPr>
        <p:spPr>
          <a:xfrm>
            <a:off x="649800" y="827775"/>
            <a:ext cx="8109300" cy="1662300"/>
          </a:xfrm>
          <a:prstGeom prst="rect">
            <a:avLst/>
          </a:prstGeom>
          <a:solidFill>
            <a:schemeClr val="accent1"/>
          </a:solidFill>
          <a:ln w="2857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And God is able to bless you abundantly, so that in all things at all times, having all that you need, you will abound in every good work. 2 Cor 9:8</a:t>
            </a:r>
            <a:endParaRPr sz="3200">
              <a:solidFill>
                <a:schemeClr val="lt1"/>
              </a:solidFill>
              <a:latin typeface="Cormorant Upright"/>
              <a:ea typeface="Cormorant Upright"/>
              <a:cs typeface="Cormorant Upright"/>
              <a:sym typeface="Cormorant Upright"/>
            </a:endParaRPr>
          </a:p>
        </p:txBody>
      </p:sp>
      <p:sp>
        <p:nvSpPr>
          <p:cNvPr id="208" name="Google Shape;208;p27"/>
          <p:cNvSpPr txBox="1"/>
          <p:nvPr/>
        </p:nvSpPr>
        <p:spPr>
          <a:xfrm>
            <a:off x="1432950" y="2429775"/>
            <a:ext cx="6543000" cy="2647500"/>
          </a:xfrm>
          <a:prstGeom prst="rect">
            <a:avLst/>
          </a:prstGeom>
          <a:solidFill>
            <a:schemeClr val="accent3"/>
          </a:solidFill>
          <a:ln w="2857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He tends his flock like a shepherd:</a:t>
            </a:r>
            <a:endParaRPr sz="3200">
              <a:solidFill>
                <a:schemeClr val="lt1"/>
              </a:solidFill>
              <a:latin typeface="Cormorant Upright"/>
              <a:ea typeface="Cormorant Upright"/>
              <a:cs typeface="Cormorant Upright"/>
              <a:sym typeface="Cormorant Upright"/>
            </a:endParaRPr>
          </a:p>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He gathers the lambs in his arms</a:t>
            </a:r>
            <a:endParaRPr sz="3200">
              <a:solidFill>
                <a:schemeClr val="lt1"/>
              </a:solidFill>
              <a:latin typeface="Cormorant Upright"/>
              <a:ea typeface="Cormorant Upright"/>
              <a:cs typeface="Cormorant Upright"/>
              <a:sym typeface="Cormorant Upright"/>
            </a:endParaRPr>
          </a:p>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and carries them close to his heart;</a:t>
            </a:r>
            <a:endParaRPr sz="3200">
              <a:solidFill>
                <a:schemeClr val="lt1"/>
              </a:solidFill>
              <a:latin typeface="Cormorant Upright"/>
              <a:ea typeface="Cormorant Upright"/>
              <a:cs typeface="Cormorant Upright"/>
              <a:sym typeface="Cormorant Upright"/>
            </a:endParaRPr>
          </a:p>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he gently leads those that have young.  </a:t>
            </a:r>
            <a:endParaRPr sz="3200">
              <a:solidFill>
                <a:schemeClr val="lt1"/>
              </a:solidFill>
              <a:latin typeface="Cormorant Upright"/>
              <a:ea typeface="Cormorant Upright"/>
              <a:cs typeface="Cormorant Upright"/>
              <a:sym typeface="Cormorant Upright"/>
            </a:endParaRPr>
          </a:p>
          <a:p>
            <a:pPr marL="0" lvl="0" indent="0" algn="ctr" rtl="0">
              <a:spcBef>
                <a:spcPts val="0"/>
              </a:spcBef>
              <a:spcAft>
                <a:spcPts val="0"/>
              </a:spcAft>
              <a:buNone/>
            </a:pPr>
            <a:r>
              <a:rPr lang="en" sz="3200">
                <a:solidFill>
                  <a:schemeClr val="lt1"/>
                </a:solidFill>
                <a:latin typeface="Cormorant Upright"/>
                <a:ea typeface="Cormorant Upright"/>
                <a:cs typeface="Cormorant Upright"/>
                <a:sym typeface="Cormorant Upright"/>
              </a:rPr>
              <a:t>Isaiah 40:11</a:t>
            </a:r>
            <a:endParaRPr sz="3200">
              <a:solidFill>
                <a:schemeClr val="lt1"/>
              </a:solidFill>
              <a:latin typeface="Cormorant Upright"/>
              <a:ea typeface="Cormorant Upright"/>
              <a:cs typeface="Cormorant Upright"/>
              <a:sym typeface="Cormorant Upright"/>
            </a:endParaRPr>
          </a:p>
        </p:txBody>
      </p:sp>
    </p:spTree>
    <p:extLst>
      <p:ext uri="{BB962C8B-B14F-4D97-AF65-F5344CB8AC3E}">
        <p14:creationId xmlns:p14="http://schemas.microsoft.com/office/powerpoint/2010/main" val="158972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1000"/>
                                        <p:tgtEl>
                                          <p:spTgt spid="2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1" end="1"/>
                                            </p:txEl>
                                          </p:spTgt>
                                        </p:tgtEl>
                                        <p:attrNameLst>
                                          <p:attrName>style.visibility</p:attrName>
                                        </p:attrNameLst>
                                      </p:cBhvr>
                                      <p:to>
                                        <p:strVal val="visible"/>
                                      </p:to>
                                    </p:set>
                                    <p:animEffect transition="in" filter="fade">
                                      <p:cBhvr>
                                        <p:cTn id="12" dur="1000"/>
                                        <p:tgtEl>
                                          <p:spTgt spid="2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2" end="2"/>
                                            </p:txEl>
                                          </p:spTgt>
                                        </p:tgtEl>
                                        <p:attrNameLst>
                                          <p:attrName>style.visibility</p:attrName>
                                        </p:attrNameLst>
                                      </p:cBhvr>
                                      <p:to>
                                        <p:strVal val="visible"/>
                                      </p:to>
                                    </p:set>
                                    <p:animEffect transition="in" filter="fade">
                                      <p:cBhvr>
                                        <p:cTn id="17" dur="1000"/>
                                        <p:tgtEl>
                                          <p:spTgt spid="2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3" end="3"/>
                                            </p:txEl>
                                          </p:spTgt>
                                        </p:tgtEl>
                                        <p:attrNameLst>
                                          <p:attrName>style.visibility</p:attrName>
                                        </p:attrNameLst>
                                      </p:cBhvr>
                                      <p:to>
                                        <p:strVal val="visible"/>
                                      </p:to>
                                    </p:set>
                                    <p:animEffect transition="in" filter="fade">
                                      <p:cBhvr>
                                        <p:cTn id="22" dur="1000"/>
                                        <p:tgtEl>
                                          <p:spTgt spid="2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fade">
                                      <p:cBhvr>
                                        <p:cTn id="3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body" idx="1"/>
          </p:nvPr>
        </p:nvSpPr>
        <p:spPr>
          <a:xfrm>
            <a:off x="649900" y="1365800"/>
            <a:ext cx="7638900" cy="275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a:latin typeface="Merriweather Sans"/>
                <a:ea typeface="Merriweather Sans"/>
                <a:cs typeface="Merriweather Sans"/>
                <a:sym typeface="Merriweather Sans"/>
              </a:rPr>
              <a:t>Am I a giver or a taker?</a:t>
            </a:r>
            <a:endParaRPr sz="2800">
              <a:latin typeface="Merriweather Sans"/>
              <a:ea typeface="Merriweather Sans"/>
              <a:cs typeface="Merriweather Sans"/>
              <a:sym typeface="Merriweather Sans"/>
            </a:endParaRPr>
          </a:p>
          <a:p>
            <a:pPr marL="0" lvl="0" indent="0" algn="l" rtl="0">
              <a:spcBef>
                <a:spcPts val="800"/>
              </a:spcBef>
              <a:spcAft>
                <a:spcPts val="0"/>
              </a:spcAft>
              <a:buNone/>
            </a:pPr>
            <a:r>
              <a:rPr lang="en" sz="2800">
                <a:latin typeface="Merriweather Sans"/>
                <a:ea typeface="Merriweather Sans"/>
                <a:cs typeface="Merriweather Sans"/>
                <a:sym typeface="Merriweather Sans"/>
              </a:rPr>
              <a:t>How have I been giving out lately?</a:t>
            </a:r>
            <a:endParaRPr sz="2800">
              <a:latin typeface="Merriweather Sans"/>
              <a:ea typeface="Merriweather Sans"/>
              <a:cs typeface="Merriweather Sans"/>
              <a:sym typeface="Merriweather Sans"/>
            </a:endParaRPr>
          </a:p>
          <a:p>
            <a:pPr marL="0" lvl="0" indent="0" algn="l" rtl="0">
              <a:spcBef>
                <a:spcPts val="800"/>
              </a:spcBef>
              <a:spcAft>
                <a:spcPts val="0"/>
              </a:spcAft>
              <a:buNone/>
            </a:pPr>
            <a:r>
              <a:rPr lang="en" sz="2800">
                <a:latin typeface="Merriweather Sans"/>
                <a:ea typeface="Merriweather Sans"/>
                <a:cs typeface="Merriweather Sans"/>
                <a:sym typeface="Merriweather Sans"/>
              </a:rPr>
              <a:t>Do I complain or model gratitude?</a:t>
            </a:r>
            <a:endParaRPr sz="2800">
              <a:latin typeface="Merriweather Sans"/>
              <a:ea typeface="Merriweather Sans"/>
              <a:cs typeface="Merriweather Sans"/>
              <a:sym typeface="Merriweather Sans"/>
            </a:endParaRPr>
          </a:p>
          <a:p>
            <a:pPr marL="0" lvl="0" indent="0" algn="l" rtl="0">
              <a:spcBef>
                <a:spcPts val="800"/>
              </a:spcBef>
              <a:spcAft>
                <a:spcPts val="0"/>
              </a:spcAft>
              <a:buNone/>
            </a:pPr>
            <a:r>
              <a:rPr lang="en" sz="2800">
                <a:latin typeface="Merriweather Sans"/>
                <a:ea typeface="Merriweather Sans"/>
                <a:cs typeface="Merriweather Sans"/>
                <a:sym typeface="Merriweather Sans"/>
              </a:rPr>
              <a:t>We can show our kids the joy of giving and that this is a good life</a:t>
            </a:r>
            <a:endParaRPr sz="2800">
              <a:latin typeface="Merriweather Sans"/>
              <a:ea typeface="Merriweather Sans"/>
              <a:cs typeface="Merriweather Sans"/>
              <a:sym typeface="Merriweather Sans"/>
            </a:endParaRPr>
          </a:p>
          <a:p>
            <a:pPr marL="0" lvl="0" indent="0" algn="l" rtl="0">
              <a:spcBef>
                <a:spcPts val="800"/>
              </a:spcBef>
              <a:spcAft>
                <a:spcPts val="800"/>
              </a:spcAft>
              <a:buNone/>
            </a:pPr>
            <a:endParaRPr b="1"/>
          </a:p>
        </p:txBody>
      </p:sp>
      <p:sp>
        <p:nvSpPr>
          <p:cNvPr id="214" name="Google Shape;214;p28"/>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600"/>
              <a:t>This starts with us</a:t>
            </a:r>
            <a:endParaRPr sz="4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1000"/>
                                        <p:tgtEl>
                                          <p:spTgt spid="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xEl>
                                              <p:pRg st="1" end="1"/>
                                            </p:txEl>
                                          </p:spTgt>
                                        </p:tgtEl>
                                        <p:attrNameLst>
                                          <p:attrName>style.visibility</p:attrName>
                                        </p:attrNameLst>
                                      </p:cBhvr>
                                      <p:to>
                                        <p:strVal val="visible"/>
                                      </p:to>
                                    </p:set>
                                    <p:animEffect transition="in" filter="fade">
                                      <p:cBhvr>
                                        <p:cTn id="12" dur="1000"/>
                                        <p:tgtEl>
                                          <p:spTgt spid="2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xEl>
                                              <p:pRg st="2" end="2"/>
                                            </p:txEl>
                                          </p:spTgt>
                                        </p:tgtEl>
                                        <p:attrNameLst>
                                          <p:attrName>style.visibility</p:attrName>
                                        </p:attrNameLst>
                                      </p:cBhvr>
                                      <p:to>
                                        <p:strVal val="visible"/>
                                      </p:to>
                                    </p:set>
                                    <p:animEffect transition="in" filter="fade">
                                      <p:cBhvr>
                                        <p:cTn id="17" dur="1000"/>
                                        <p:tgtEl>
                                          <p:spTgt spid="2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3">
                                            <p:txEl>
                                              <p:pRg st="3" end="3"/>
                                            </p:txEl>
                                          </p:spTgt>
                                        </p:tgtEl>
                                        <p:attrNameLst>
                                          <p:attrName>style.visibility</p:attrName>
                                        </p:attrNameLst>
                                      </p:cBhvr>
                                      <p:to>
                                        <p:strVal val="visible"/>
                                      </p:to>
                                    </p:set>
                                    <p:animEffect transition="in" filter="fade">
                                      <p:cBhvr>
                                        <p:cTn id="22" dur="1000"/>
                                        <p:tgtEl>
                                          <p:spTgt spid="2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
                                            <p:txEl>
                                              <p:pRg st="4" end="4"/>
                                            </p:txEl>
                                          </p:spTgt>
                                        </p:tgtEl>
                                        <p:attrNameLst>
                                          <p:attrName>style.visibility</p:attrName>
                                        </p:attrNameLst>
                                      </p:cBhvr>
                                      <p:to>
                                        <p:strVal val="visible"/>
                                      </p:to>
                                    </p:set>
                                    <p:animEffect transition="in" filter="fade">
                                      <p:cBhvr>
                                        <p:cTn id="27" dur="1000"/>
                                        <p:tgtEl>
                                          <p:spTgt spid="2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78265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Lets get Practical</a:t>
            </a:r>
            <a:endParaRPr/>
          </a:p>
        </p:txBody>
      </p:sp>
      <p:sp>
        <p:nvSpPr>
          <p:cNvPr id="220" name="Google Shape;220;p29"/>
          <p:cNvSpPr txBox="1">
            <a:spLocks noGrp="1"/>
          </p:cNvSpPr>
          <p:nvPr>
            <p:ph type="body" idx="1"/>
          </p:nvPr>
        </p:nvSpPr>
        <p:spPr>
          <a:xfrm>
            <a:off x="476950" y="12059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t>Start small</a:t>
            </a:r>
            <a:endParaRPr sz="2000" b="1" dirty="0"/>
          </a:p>
          <a:p>
            <a:pPr marL="0" lvl="0" indent="0" algn="l" rtl="0">
              <a:spcBef>
                <a:spcPts val="800"/>
              </a:spcBef>
              <a:spcAft>
                <a:spcPts val="0"/>
              </a:spcAft>
              <a:buNone/>
            </a:pPr>
            <a:r>
              <a:rPr lang="en" sz="2000" b="1" dirty="0"/>
              <a:t>Read books: Global Babies</a:t>
            </a:r>
            <a:endParaRPr sz="2000" b="1" dirty="0"/>
          </a:p>
          <a:p>
            <a:pPr marL="0" lvl="0" indent="0" algn="l" rtl="0">
              <a:spcBef>
                <a:spcPts val="800"/>
              </a:spcBef>
              <a:spcAft>
                <a:spcPts val="0"/>
              </a:spcAft>
              <a:buNone/>
            </a:pPr>
            <a:r>
              <a:rPr lang="en" sz="2000" b="1" dirty="0"/>
              <a:t>Pray for other people together</a:t>
            </a:r>
            <a:endParaRPr sz="2000" b="1" dirty="0"/>
          </a:p>
          <a:p>
            <a:pPr marL="0" lvl="0" indent="0" algn="l" rtl="0">
              <a:spcBef>
                <a:spcPts val="800"/>
              </a:spcBef>
              <a:spcAft>
                <a:spcPts val="0"/>
              </a:spcAft>
              <a:buNone/>
            </a:pPr>
            <a:r>
              <a:rPr lang="en" sz="2000" b="1" dirty="0"/>
              <a:t>Serve the family</a:t>
            </a:r>
            <a:endParaRPr sz="2000" b="1" dirty="0"/>
          </a:p>
          <a:p>
            <a:pPr marL="0" lvl="0" indent="0" algn="l" rtl="0">
              <a:spcBef>
                <a:spcPts val="800"/>
              </a:spcBef>
              <a:spcAft>
                <a:spcPts val="0"/>
              </a:spcAft>
              <a:buNone/>
            </a:pPr>
            <a:r>
              <a:rPr lang="en" sz="2000" b="1" dirty="0"/>
              <a:t>Serve someone in need</a:t>
            </a:r>
            <a:endParaRPr sz="2000" b="1" dirty="0"/>
          </a:p>
          <a:p>
            <a:pPr marL="0" lvl="0" indent="0" algn="l" rtl="0">
              <a:spcBef>
                <a:spcPts val="800"/>
              </a:spcBef>
              <a:spcAft>
                <a:spcPts val="800"/>
              </a:spcAft>
              <a:buNone/>
            </a:pPr>
            <a:endParaRPr b="1" dirty="0"/>
          </a:p>
        </p:txBody>
      </p:sp>
      <p:sp>
        <p:nvSpPr>
          <p:cNvPr id="221" name="Google Shape;221;p29"/>
          <p:cNvSpPr txBox="1">
            <a:spLocks noGrp="1"/>
          </p:cNvSpPr>
          <p:nvPr>
            <p:ph type="body" idx="2"/>
          </p:nvPr>
        </p:nvSpPr>
        <p:spPr>
          <a:xfrm>
            <a:off x="3269175" y="12060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t>Teach God’s love for the poor</a:t>
            </a:r>
            <a:endParaRPr sz="2000" b="1" dirty="0"/>
          </a:p>
          <a:p>
            <a:pPr marL="0" lvl="0" indent="0" algn="l" rtl="0">
              <a:spcBef>
                <a:spcPts val="800"/>
              </a:spcBef>
              <a:spcAft>
                <a:spcPts val="0"/>
              </a:spcAft>
              <a:buNone/>
            </a:pPr>
            <a:r>
              <a:rPr lang="en" sz="2000" b="1" dirty="0"/>
              <a:t>Critique our culture’s view of happiness</a:t>
            </a:r>
            <a:endParaRPr sz="2000" b="1" dirty="0"/>
          </a:p>
          <a:p>
            <a:pPr marL="0" lvl="0" indent="0" algn="l" rtl="0">
              <a:spcBef>
                <a:spcPts val="800"/>
              </a:spcBef>
              <a:spcAft>
                <a:spcPts val="0"/>
              </a:spcAft>
              <a:buNone/>
            </a:pPr>
            <a:r>
              <a:rPr lang="en" sz="2000" b="1" dirty="0"/>
              <a:t>Set a vision</a:t>
            </a:r>
            <a:endParaRPr sz="2000" b="1" dirty="0"/>
          </a:p>
          <a:p>
            <a:pPr marL="0" lvl="0" indent="0" algn="l" rtl="0">
              <a:spcBef>
                <a:spcPts val="800"/>
              </a:spcBef>
              <a:spcAft>
                <a:spcPts val="800"/>
              </a:spcAft>
              <a:buNone/>
            </a:pPr>
            <a:r>
              <a:rPr lang="en" sz="2000" b="1" dirty="0"/>
              <a:t>Serve together as a family</a:t>
            </a:r>
            <a:endParaRPr sz="2000" b="1" dirty="0"/>
          </a:p>
        </p:txBody>
      </p:sp>
      <p:sp>
        <p:nvSpPr>
          <p:cNvPr id="222" name="Google Shape;222;p29"/>
          <p:cNvSpPr txBox="1">
            <a:spLocks noGrp="1"/>
          </p:cNvSpPr>
          <p:nvPr>
            <p:ph type="body" idx="3"/>
          </p:nvPr>
        </p:nvSpPr>
        <p:spPr>
          <a:xfrm>
            <a:off x="6132925" y="1205950"/>
            <a:ext cx="25704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800"/>
              </a:spcBef>
              <a:spcAft>
                <a:spcPts val="8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5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5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500"/>
                                        <p:tgtEl>
                                          <p:spTgt spid="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
                                            <p:txEl>
                                              <p:pRg st="5" end="5"/>
                                            </p:txEl>
                                          </p:spTgt>
                                        </p:tgtEl>
                                        <p:attrNameLst>
                                          <p:attrName>style.visibility</p:attrName>
                                        </p:attrNameLst>
                                      </p:cBhvr>
                                      <p:to>
                                        <p:strVal val="visible"/>
                                      </p:to>
                                    </p:set>
                                    <p:animEffect transition="in" filter="fade">
                                      <p:cBhvr>
                                        <p:cTn id="32" dur="500"/>
                                        <p:tgtEl>
                                          <p:spTgt spid="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xEl>
                                              <p:pRg st="0" end="0"/>
                                            </p:txEl>
                                          </p:spTgt>
                                        </p:tgtEl>
                                        <p:attrNameLst>
                                          <p:attrName>style.visibility</p:attrName>
                                        </p:attrNameLst>
                                      </p:cBhvr>
                                      <p:to>
                                        <p:strVal val="visible"/>
                                      </p:to>
                                    </p:set>
                                    <p:animEffect transition="in" filter="fade">
                                      <p:cBhvr>
                                        <p:cTn id="37" dur="500"/>
                                        <p:tgtEl>
                                          <p:spTgt spid="2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1">
                                            <p:txEl>
                                              <p:pRg st="1" end="1"/>
                                            </p:txEl>
                                          </p:spTgt>
                                        </p:tgtEl>
                                        <p:attrNameLst>
                                          <p:attrName>style.visibility</p:attrName>
                                        </p:attrNameLst>
                                      </p:cBhvr>
                                      <p:to>
                                        <p:strVal val="visible"/>
                                      </p:to>
                                    </p:set>
                                    <p:animEffect transition="in" filter="fade">
                                      <p:cBhvr>
                                        <p:cTn id="42" dur="500"/>
                                        <p:tgtEl>
                                          <p:spTgt spid="22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1">
                                            <p:txEl>
                                              <p:pRg st="2" end="2"/>
                                            </p:txEl>
                                          </p:spTgt>
                                        </p:tgtEl>
                                        <p:attrNameLst>
                                          <p:attrName>style.visibility</p:attrName>
                                        </p:attrNameLst>
                                      </p:cBhvr>
                                      <p:to>
                                        <p:strVal val="visible"/>
                                      </p:to>
                                    </p:set>
                                    <p:animEffect transition="in" filter="fade">
                                      <p:cBhvr>
                                        <p:cTn id="47" dur="500"/>
                                        <p:tgtEl>
                                          <p:spTgt spid="22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1">
                                            <p:txEl>
                                              <p:pRg st="3" end="3"/>
                                            </p:txEl>
                                          </p:spTgt>
                                        </p:tgtEl>
                                        <p:attrNameLst>
                                          <p:attrName>style.visibility</p:attrName>
                                        </p:attrNameLst>
                                      </p:cBhvr>
                                      <p:to>
                                        <p:strVal val="visible"/>
                                      </p:to>
                                    </p:set>
                                    <p:animEffect transition="in" filter="fade">
                                      <p:cBhvr>
                                        <p:cTn id="52" dur="500"/>
                                        <p:tgtEl>
                                          <p:spTgt spid="2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78265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Lets get Practical</a:t>
            </a:r>
            <a:endParaRPr/>
          </a:p>
        </p:txBody>
      </p:sp>
      <p:sp>
        <p:nvSpPr>
          <p:cNvPr id="220" name="Google Shape;220;p29"/>
          <p:cNvSpPr txBox="1">
            <a:spLocks noGrp="1"/>
          </p:cNvSpPr>
          <p:nvPr>
            <p:ph type="body" idx="1"/>
          </p:nvPr>
        </p:nvSpPr>
        <p:spPr>
          <a:xfrm>
            <a:off x="450425" y="12059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t>Start small</a:t>
            </a:r>
            <a:endParaRPr sz="2000" b="1"/>
          </a:p>
          <a:p>
            <a:pPr marL="0" lvl="0" indent="0" algn="l" rtl="0">
              <a:spcBef>
                <a:spcPts val="800"/>
              </a:spcBef>
              <a:spcAft>
                <a:spcPts val="0"/>
              </a:spcAft>
              <a:buNone/>
            </a:pPr>
            <a:r>
              <a:rPr lang="en" sz="2000" b="1"/>
              <a:t>Read books: Global Babies</a:t>
            </a:r>
            <a:endParaRPr sz="2000" b="1"/>
          </a:p>
          <a:p>
            <a:pPr marL="0" lvl="0" indent="0" algn="l" rtl="0">
              <a:spcBef>
                <a:spcPts val="800"/>
              </a:spcBef>
              <a:spcAft>
                <a:spcPts val="0"/>
              </a:spcAft>
              <a:buNone/>
            </a:pPr>
            <a:r>
              <a:rPr lang="en" sz="2000" b="1"/>
              <a:t>Pray for other people together</a:t>
            </a:r>
            <a:endParaRPr sz="2000" b="1"/>
          </a:p>
          <a:p>
            <a:pPr marL="0" lvl="0" indent="0" algn="l" rtl="0">
              <a:spcBef>
                <a:spcPts val="800"/>
              </a:spcBef>
              <a:spcAft>
                <a:spcPts val="0"/>
              </a:spcAft>
              <a:buNone/>
            </a:pPr>
            <a:r>
              <a:rPr lang="en" sz="2000" b="1"/>
              <a:t>Serve the family</a:t>
            </a:r>
            <a:endParaRPr sz="2000" b="1"/>
          </a:p>
          <a:p>
            <a:pPr marL="0" lvl="0" indent="0" algn="l" rtl="0">
              <a:spcBef>
                <a:spcPts val="800"/>
              </a:spcBef>
              <a:spcAft>
                <a:spcPts val="0"/>
              </a:spcAft>
              <a:buNone/>
            </a:pPr>
            <a:r>
              <a:rPr lang="en" sz="2000" b="1"/>
              <a:t>Serve someone in need</a:t>
            </a:r>
            <a:endParaRPr sz="2000" b="1"/>
          </a:p>
          <a:p>
            <a:pPr marL="0" lvl="0" indent="0" algn="l" rtl="0">
              <a:spcBef>
                <a:spcPts val="800"/>
              </a:spcBef>
              <a:spcAft>
                <a:spcPts val="800"/>
              </a:spcAft>
              <a:buNone/>
            </a:pPr>
            <a:endParaRPr b="1"/>
          </a:p>
        </p:txBody>
      </p:sp>
      <p:sp>
        <p:nvSpPr>
          <p:cNvPr id="221" name="Google Shape;221;p29"/>
          <p:cNvSpPr txBox="1">
            <a:spLocks noGrp="1"/>
          </p:cNvSpPr>
          <p:nvPr>
            <p:ph type="body" idx="2"/>
          </p:nvPr>
        </p:nvSpPr>
        <p:spPr>
          <a:xfrm>
            <a:off x="3269175" y="12060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t>Teach God’s love for the poor</a:t>
            </a:r>
            <a:endParaRPr sz="2000" b="1"/>
          </a:p>
          <a:p>
            <a:pPr marL="0" lvl="0" indent="0" algn="l" rtl="0">
              <a:spcBef>
                <a:spcPts val="800"/>
              </a:spcBef>
              <a:spcAft>
                <a:spcPts val="0"/>
              </a:spcAft>
              <a:buNone/>
            </a:pPr>
            <a:r>
              <a:rPr lang="en" sz="2000" b="1"/>
              <a:t>Critique our culture’s view of happiness</a:t>
            </a:r>
            <a:endParaRPr sz="2000" b="1"/>
          </a:p>
          <a:p>
            <a:pPr marL="0" lvl="0" indent="0" algn="l" rtl="0">
              <a:spcBef>
                <a:spcPts val="800"/>
              </a:spcBef>
              <a:spcAft>
                <a:spcPts val="0"/>
              </a:spcAft>
              <a:buNone/>
            </a:pPr>
            <a:r>
              <a:rPr lang="en" sz="2000" b="1"/>
              <a:t>Set a vision</a:t>
            </a:r>
            <a:endParaRPr sz="2000" b="1"/>
          </a:p>
          <a:p>
            <a:pPr marL="0" lvl="0" indent="0" algn="l" rtl="0">
              <a:spcBef>
                <a:spcPts val="800"/>
              </a:spcBef>
              <a:spcAft>
                <a:spcPts val="800"/>
              </a:spcAft>
              <a:buNone/>
            </a:pPr>
            <a:r>
              <a:rPr lang="en" sz="2000" b="1"/>
              <a:t>Serve together as a family</a:t>
            </a:r>
            <a:endParaRPr sz="2000" b="1"/>
          </a:p>
        </p:txBody>
      </p:sp>
      <p:sp>
        <p:nvSpPr>
          <p:cNvPr id="222" name="Google Shape;222;p29"/>
          <p:cNvSpPr txBox="1">
            <a:spLocks noGrp="1"/>
          </p:cNvSpPr>
          <p:nvPr>
            <p:ph type="body" idx="3"/>
          </p:nvPr>
        </p:nvSpPr>
        <p:spPr>
          <a:xfrm>
            <a:off x="6132925" y="1205950"/>
            <a:ext cx="25704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800"/>
              </a:spcBef>
              <a:spcAft>
                <a:spcPts val="800"/>
              </a:spcAft>
              <a:buNone/>
            </a:pPr>
            <a:endParaRPr/>
          </a:p>
        </p:txBody>
      </p:sp>
      <p:pic>
        <p:nvPicPr>
          <p:cNvPr id="223" name="Google Shape;223;p29"/>
          <p:cNvPicPr preferRelativeResize="0"/>
          <p:nvPr/>
        </p:nvPicPr>
        <p:blipFill rotWithShape="1">
          <a:blip r:embed="rId3">
            <a:alphaModFix/>
          </a:blip>
          <a:srcRect l="15476"/>
          <a:stretch/>
        </p:blipFill>
        <p:spPr>
          <a:xfrm>
            <a:off x="-302073" y="-2"/>
            <a:ext cx="3260699" cy="5143499"/>
          </a:xfrm>
          <a:prstGeom prst="rect">
            <a:avLst/>
          </a:prstGeom>
          <a:noFill/>
          <a:ln>
            <a:noFill/>
          </a:ln>
        </p:spPr>
      </p:pic>
      <p:pic>
        <p:nvPicPr>
          <p:cNvPr id="224" name="Google Shape;224;p29"/>
          <p:cNvPicPr preferRelativeResize="0"/>
          <p:nvPr/>
        </p:nvPicPr>
        <p:blipFill rotWithShape="1">
          <a:blip r:embed="rId4">
            <a:alphaModFix/>
          </a:blip>
          <a:srcRect l="10386"/>
          <a:stretch/>
        </p:blipFill>
        <p:spPr>
          <a:xfrm>
            <a:off x="2843599" y="0"/>
            <a:ext cx="3456825" cy="5143499"/>
          </a:xfrm>
          <a:prstGeom prst="rect">
            <a:avLst/>
          </a:prstGeom>
          <a:noFill/>
          <a:ln>
            <a:noFill/>
          </a:ln>
        </p:spPr>
      </p:pic>
      <p:pic>
        <p:nvPicPr>
          <p:cNvPr id="225" name="Google Shape;225;p29"/>
          <p:cNvPicPr preferRelativeResize="0"/>
          <p:nvPr/>
        </p:nvPicPr>
        <p:blipFill rotWithShape="1">
          <a:blip r:embed="rId5">
            <a:alphaModFix/>
          </a:blip>
          <a:srcRect l="8349"/>
          <a:stretch/>
        </p:blipFill>
        <p:spPr>
          <a:xfrm>
            <a:off x="5608450" y="0"/>
            <a:ext cx="3535549" cy="5143501"/>
          </a:xfrm>
          <a:prstGeom prst="rect">
            <a:avLst/>
          </a:prstGeom>
          <a:noFill/>
          <a:ln>
            <a:noFill/>
          </a:ln>
        </p:spPr>
      </p:pic>
    </p:spTree>
    <p:extLst>
      <p:ext uri="{BB962C8B-B14F-4D97-AF65-F5344CB8AC3E}">
        <p14:creationId xmlns:p14="http://schemas.microsoft.com/office/powerpoint/2010/main" val="15258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5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5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500"/>
                                        <p:tgtEl>
                                          <p:spTgt spid="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
                                            <p:txEl>
                                              <p:pRg st="5" end="5"/>
                                            </p:txEl>
                                          </p:spTgt>
                                        </p:tgtEl>
                                        <p:attrNameLst>
                                          <p:attrName>style.visibility</p:attrName>
                                        </p:attrNameLst>
                                      </p:cBhvr>
                                      <p:to>
                                        <p:strVal val="visible"/>
                                      </p:to>
                                    </p:set>
                                    <p:animEffect transition="in" filter="fade">
                                      <p:cBhvr>
                                        <p:cTn id="32" dur="500"/>
                                        <p:tgtEl>
                                          <p:spTgt spid="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xEl>
                                              <p:pRg st="0" end="0"/>
                                            </p:txEl>
                                          </p:spTgt>
                                        </p:tgtEl>
                                        <p:attrNameLst>
                                          <p:attrName>style.visibility</p:attrName>
                                        </p:attrNameLst>
                                      </p:cBhvr>
                                      <p:to>
                                        <p:strVal val="visible"/>
                                      </p:to>
                                    </p:set>
                                    <p:animEffect transition="in" filter="fade">
                                      <p:cBhvr>
                                        <p:cTn id="37" dur="500"/>
                                        <p:tgtEl>
                                          <p:spTgt spid="2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1">
                                            <p:txEl>
                                              <p:pRg st="1" end="1"/>
                                            </p:txEl>
                                          </p:spTgt>
                                        </p:tgtEl>
                                        <p:attrNameLst>
                                          <p:attrName>style.visibility</p:attrName>
                                        </p:attrNameLst>
                                      </p:cBhvr>
                                      <p:to>
                                        <p:strVal val="visible"/>
                                      </p:to>
                                    </p:set>
                                    <p:animEffect transition="in" filter="fade">
                                      <p:cBhvr>
                                        <p:cTn id="42" dur="500"/>
                                        <p:tgtEl>
                                          <p:spTgt spid="22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1">
                                            <p:txEl>
                                              <p:pRg st="2" end="2"/>
                                            </p:txEl>
                                          </p:spTgt>
                                        </p:tgtEl>
                                        <p:attrNameLst>
                                          <p:attrName>style.visibility</p:attrName>
                                        </p:attrNameLst>
                                      </p:cBhvr>
                                      <p:to>
                                        <p:strVal val="visible"/>
                                      </p:to>
                                    </p:set>
                                    <p:animEffect transition="in" filter="fade">
                                      <p:cBhvr>
                                        <p:cTn id="47" dur="500"/>
                                        <p:tgtEl>
                                          <p:spTgt spid="22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1">
                                            <p:txEl>
                                              <p:pRg st="3" end="3"/>
                                            </p:txEl>
                                          </p:spTgt>
                                        </p:tgtEl>
                                        <p:attrNameLst>
                                          <p:attrName>style.visibility</p:attrName>
                                        </p:attrNameLst>
                                      </p:cBhvr>
                                      <p:to>
                                        <p:strVal val="visible"/>
                                      </p:to>
                                    </p:set>
                                    <p:animEffect transition="in" filter="fade">
                                      <p:cBhvr>
                                        <p:cTn id="52" dur="500"/>
                                        <p:tgtEl>
                                          <p:spTgt spid="22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23"/>
                                        </p:tgtEl>
                                        <p:attrNameLst>
                                          <p:attrName>style.visibility</p:attrName>
                                        </p:attrNameLst>
                                      </p:cBhvr>
                                      <p:to>
                                        <p:strVal val="visible"/>
                                      </p:to>
                                    </p:set>
                                    <p:anim calcmode="lin" valueType="num">
                                      <p:cBhvr additive="base">
                                        <p:cTn id="57" dur="500"/>
                                        <p:tgtEl>
                                          <p:spTgt spid="2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24"/>
                                        </p:tgtEl>
                                        <p:attrNameLst>
                                          <p:attrName>style.visibility</p:attrName>
                                        </p:attrNameLst>
                                      </p:cBhvr>
                                      <p:to>
                                        <p:strVal val="visible"/>
                                      </p:to>
                                    </p:set>
                                    <p:anim calcmode="lin" valueType="num">
                                      <p:cBhvr additive="base">
                                        <p:cTn id="62" dur="500"/>
                                        <p:tgtEl>
                                          <p:spTgt spid="22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5"/>
                                        </p:tgtEl>
                                        <p:attrNameLst>
                                          <p:attrName>style.visibility</p:attrName>
                                        </p:attrNameLst>
                                      </p:cBhvr>
                                      <p:to>
                                        <p:strVal val="visible"/>
                                      </p:to>
                                    </p:set>
                                    <p:anim calcmode="lin" valueType="num">
                                      <p:cBhvr additive="base">
                                        <p:cTn id="67" dur="500"/>
                                        <p:tgtEl>
                                          <p:spTgt spid="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title"/>
          </p:nvPr>
        </p:nvSpPr>
        <p:spPr>
          <a:xfrm>
            <a:off x="78265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Lets get Practical</a:t>
            </a:r>
            <a:endParaRPr/>
          </a:p>
        </p:txBody>
      </p:sp>
      <p:sp>
        <p:nvSpPr>
          <p:cNvPr id="231" name="Google Shape;231;p30"/>
          <p:cNvSpPr txBox="1">
            <a:spLocks noGrp="1"/>
          </p:cNvSpPr>
          <p:nvPr>
            <p:ph type="body" idx="1"/>
          </p:nvPr>
        </p:nvSpPr>
        <p:spPr>
          <a:xfrm>
            <a:off x="450425" y="12059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t>Start small</a:t>
            </a:r>
            <a:endParaRPr sz="2000" b="1"/>
          </a:p>
          <a:p>
            <a:pPr marL="0" lvl="0" indent="0" algn="l" rtl="0">
              <a:spcBef>
                <a:spcPts val="800"/>
              </a:spcBef>
              <a:spcAft>
                <a:spcPts val="0"/>
              </a:spcAft>
              <a:buNone/>
            </a:pPr>
            <a:r>
              <a:rPr lang="en" sz="2000" b="1"/>
              <a:t>Read books: Global Babies</a:t>
            </a:r>
            <a:endParaRPr sz="2000" b="1"/>
          </a:p>
          <a:p>
            <a:pPr marL="0" lvl="0" indent="0" algn="l" rtl="0">
              <a:spcBef>
                <a:spcPts val="800"/>
              </a:spcBef>
              <a:spcAft>
                <a:spcPts val="0"/>
              </a:spcAft>
              <a:buNone/>
            </a:pPr>
            <a:r>
              <a:rPr lang="en" sz="2000" b="1"/>
              <a:t>Pray for other people together</a:t>
            </a:r>
            <a:endParaRPr sz="2000" b="1"/>
          </a:p>
          <a:p>
            <a:pPr marL="0" lvl="0" indent="0" algn="l" rtl="0">
              <a:spcBef>
                <a:spcPts val="800"/>
              </a:spcBef>
              <a:spcAft>
                <a:spcPts val="0"/>
              </a:spcAft>
              <a:buNone/>
            </a:pPr>
            <a:r>
              <a:rPr lang="en" sz="2000" b="1"/>
              <a:t>Serve the family</a:t>
            </a:r>
            <a:endParaRPr sz="2000" b="1"/>
          </a:p>
          <a:p>
            <a:pPr marL="0" lvl="0" indent="0" algn="l" rtl="0">
              <a:spcBef>
                <a:spcPts val="800"/>
              </a:spcBef>
              <a:spcAft>
                <a:spcPts val="0"/>
              </a:spcAft>
              <a:buNone/>
            </a:pPr>
            <a:r>
              <a:rPr lang="en" sz="2000" b="1"/>
              <a:t>Serve someone in need</a:t>
            </a:r>
            <a:endParaRPr sz="2000" b="1"/>
          </a:p>
          <a:p>
            <a:pPr marL="0" lvl="0" indent="0" algn="l" rtl="0">
              <a:spcBef>
                <a:spcPts val="800"/>
              </a:spcBef>
              <a:spcAft>
                <a:spcPts val="800"/>
              </a:spcAft>
              <a:buNone/>
            </a:pPr>
            <a:endParaRPr b="1"/>
          </a:p>
        </p:txBody>
      </p:sp>
      <p:sp>
        <p:nvSpPr>
          <p:cNvPr id="232" name="Google Shape;232;p30"/>
          <p:cNvSpPr txBox="1">
            <a:spLocks noGrp="1"/>
          </p:cNvSpPr>
          <p:nvPr>
            <p:ph type="body" idx="2"/>
          </p:nvPr>
        </p:nvSpPr>
        <p:spPr>
          <a:xfrm>
            <a:off x="3269175" y="1206050"/>
            <a:ext cx="2720700" cy="302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t>Teach God’s love for the poor</a:t>
            </a:r>
            <a:endParaRPr sz="2000" b="1"/>
          </a:p>
          <a:p>
            <a:pPr marL="0" lvl="0" indent="0" algn="l" rtl="0">
              <a:spcBef>
                <a:spcPts val="800"/>
              </a:spcBef>
              <a:spcAft>
                <a:spcPts val="0"/>
              </a:spcAft>
              <a:buNone/>
            </a:pPr>
            <a:r>
              <a:rPr lang="en" sz="2000" b="1"/>
              <a:t>Critique our culture’s view of happiness</a:t>
            </a:r>
            <a:endParaRPr sz="2000" b="1"/>
          </a:p>
          <a:p>
            <a:pPr marL="0" lvl="0" indent="0" algn="l" rtl="0">
              <a:spcBef>
                <a:spcPts val="800"/>
              </a:spcBef>
              <a:spcAft>
                <a:spcPts val="0"/>
              </a:spcAft>
              <a:buNone/>
            </a:pPr>
            <a:r>
              <a:rPr lang="en" sz="2000" b="1"/>
              <a:t>Set a vision</a:t>
            </a:r>
            <a:endParaRPr sz="2000" b="1"/>
          </a:p>
          <a:p>
            <a:pPr marL="0" lvl="0" indent="0" algn="l" rtl="0">
              <a:spcBef>
                <a:spcPts val="800"/>
              </a:spcBef>
              <a:spcAft>
                <a:spcPts val="800"/>
              </a:spcAft>
              <a:buNone/>
            </a:pPr>
            <a:r>
              <a:rPr lang="en" sz="2000" b="1"/>
              <a:t>Serve together as a family</a:t>
            </a:r>
            <a:endParaRPr sz="2000" b="1"/>
          </a:p>
        </p:txBody>
      </p:sp>
      <p:sp>
        <p:nvSpPr>
          <p:cNvPr id="233" name="Google Shape;233;p30"/>
          <p:cNvSpPr txBox="1">
            <a:spLocks noGrp="1"/>
          </p:cNvSpPr>
          <p:nvPr>
            <p:ph type="body" idx="3"/>
          </p:nvPr>
        </p:nvSpPr>
        <p:spPr>
          <a:xfrm>
            <a:off x="6132925" y="1205950"/>
            <a:ext cx="2720700" cy="19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t>Meet and pray for people together</a:t>
            </a:r>
            <a:endParaRPr sz="2000" b="1"/>
          </a:p>
          <a:p>
            <a:pPr marL="0" lvl="0" indent="0" algn="l" rtl="0">
              <a:spcBef>
                <a:spcPts val="800"/>
              </a:spcBef>
              <a:spcAft>
                <a:spcPts val="0"/>
              </a:spcAft>
              <a:buNone/>
            </a:pPr>
            <a:r>
              <a:rPr lang="en" sz="2000" b="1"/>
              <a:t>Raise money for epic or missions trip</a:t>
            </a:r>
            <a:endParaRPr sz="2000" b="1"/>
          </a:p>
          <a:p>
            <a:pPr marL="0" lvl="0" indent="0" algn="l" rtl="0">
              <a:spcBef>
                <a:spcPts val="800"/>
              </a:spcBef>
              <a:spcAft>
                <a:spcPts val="0"/>
              </a:spcAft>
              <a:buNone/>
            </a:pPr>
            <a:r>
              <a:rPr lang="en" sz="2000" b="1"/>
              <a:t>Get you kids in a community</a:t>
            </a:r>
            <a:endParaRPr sz="2000" b="1"/>
          </a:p>
          <a:p>
            <a:pPr marL="0" lvl="0" indent="0" algn="l" rtl="0">
              <a:spcBef>
                <a:spcPts val="800"/>
              </a:spcBef>
              <a:spcAft>
                <a:spcPts val="0"/>
              </a:spcAft>
              <a:buNone/>
            </a:pPr>
            <a:r>
              <a:rPr lang="en" sz="2000" b="1"/>
              <a:t>Experience the joy of giving!</a:t>
            </a:r>
            <a:endParaRPr sz="2000" b="1"/>
          </a:p>
          <a:p>
            <a:pPr marL="0" lvl="0" indent="0" algn="l" rtl="0">
              <a:spcBef>
                <a:spcPts val="800"/>
              </a:spcBef>
              <a:spcAft>
                <a:spcPts val="800"/>
              </a:spcAft>
              <a:buNone/>
            </a:pPr>
            <a:endParaRPr sz="1900" b="1"/>
          </a:p>
        </p:txBody>
      </p:sp>
      <p:pic>
        <p:nvPicPr>
          <p:cNvPr id="234" name="Google Shape;234;p30"/>
          <p:cNvPicPr preferRelativeResize="0"/>
          <p:nvPr/>
        </p:nvPicPr>
        <p:blipFill>
          <a:blip r:embed="rId3">
            <a:alphaModFix/>
          </a:blip>
          <a:stretch>
            <a:fillRect/>
          </a:stretch>
        </p:blipFill>
        <p:spPr>
          <a:xfrm>
            <a:off x="801437" y="-1"/>
            <a:ext cx="3857626" cy="5143501"/>
          </a:xfrm>
          <a:prstGeom prst="rect">
            <a:avLst/>
          </a:prstGeom>
          <a:noFill/>
          <a:ln>
            <a:noFill/>
          </a:ln>
        </p:spPr>
      </p:pic>
      <p:sp>
        <p:nvSpPr>
          <p:cNvPr id="235" name="Google Shape;235;p30"/>
          <p:cNvSpPr txBox="1"/>
          <p:nvPr/>
        </p:nvSpPr>
        <p:spPr>
          <a:xfrm>
            <a:off x="5989875" y="3254650"/>
            <a:ext cx="272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Merriweather Sans Light"/>
              <a:ea typeface="Merriweather Sans Light"/>
              <a:cs typeface="Merriweather Sans Light"/>
              <a:sym typeface="Merriweather Sans Light"/>
            </a:endParaRPr>
          </a:p>
        </p:txBody>
      </p:sp>
      <p:pic>
        <p:nvPicPr>
          <p:cNvPr id="236" name="Google Shape;236;p30"/>
          <p:cNvPicPr preferRelativeResize="0"/>
          <p:nvPr/>
        </p:nvPicPr>
        <p:blipFill>
          <a:blip r:embed="rId4">
            <a:alphaModFix/>
          </a:blip>
          <a:stretch>
            <a:fillRect/>
          </a:stretch>
        </p:blipFill>
        <p:spPr>
          <a:xfrm>
            <a:off x="4802113" y="0"/>
            <a:ext cx="3857626" cy="5143501"/>
          </a:xfrm>
          <a:prstGeom prst="rect">
            <a:avLst/>
          </a:prstGeom>
          <a:noFill/>
          <a:ln>
            <a:noFill/>
          </a:ln>
        </p:spPr>
      </p:pic>
      <p:sp>
        <p:nvSpPr>
          <p:cNvPr id="237" name="Google Shape;237;p30"/>
          <p:cNvSpPr txBox="1"/>
          <p:nvPr/>
        </p:nvSpPr>
        <p:spPr>
          <a:xfrm>
            <a:off x="920538" y="3848311"/>
            <a:ext cx="6726600" cy="7542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chemeClr val="lt1"/>
                </a:solidFill>
                <a:latin typeface="Merriweather Sans Light"/>
                <a:ea typeface="Merriweather Sans Light"/>
                <a:cs typeface="Merriweather Sans Light"/>
                <a:sym typeface="Merriweather Sans Light"/>
              </a:rPr>
              <a:t>Encouragement and Praise!</a:t>
            </a:r>
            <a:endParaRPr sz="3700">
              <a:solidFill>
                <a:schemeClr val="lt1"/>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animEffect transition="in" filter="fade">
                                      <p:cBhvr>
                                        <p:cTn id="7" dur="500"/>
                                        <p:tgtEl>
                                          <p:spTgt spid="2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xEl>
                                              <p:pRg st="1" end="1"/>
                                            </p:txEl>
                                          </p:spTgt>
                                        </p:tgtEl>
                                        <p:attrNameLst>
                                          <p:attrName>style.visibility</p:attrName>
                                        </p:attrNameLst>
                                      </p:cBhvr>
                                      <p:to>
                                        <p:strVal val="visible"/>
                                      </p:to>
                                    </p:set>
                                    <p:animEffect transition="in" filter="fade">
                                      <p:cBhvr>
                                        <p:cTn id="12" dur="500"/>
                                        <p:tgtEl>
                                          <p:spTgt spid="2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xEl>
                                              <p:pRg st="2" end="2"/>
                                            </p:txEl>
                                          </p:spTgt>
                                        </p:tgtEl>
                                        <p:attrNameLst>
                                          <p:attrName>style.visibility</p:attrName>
                                        </p:attrNameLst>
                                      </p:cBhvr>
                                      <p:to>
                                        <p:strVal val="visible"/>
                                      </p:to>
                                    </p:set>
                                    <p:animEffect transition="in" filter="fade">
                                      <p:cBhvr>
                                        <p:cTn id="17" dur="500"/>
                                        <p:tgtEl>
                                          <p:spTgt spid="2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xEl>
                                              <p:pRg st="3" end="3"/>
                                            </p:txEl>
                                          </p:spTgt>
                                        </p:tgtEl>
                                        <p:attrNameLst>
                                          <p:attrName>style.visibility</p:attrName>
                                        </p:attrNameLst>
                                      </p:cBhvr>
                                      <p:to>
                                        <p:strVal val="visible"/>
                                      </p:to>
                                    </p:set>
                                    <p:animEffect transition="in" filter="fade">
                                      <p:cBhvr>
                                        <p:cTn id="22" dur="500"/>
                                        <p:tgtEl>
                                          <p:spTgt spid="2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3">
                                            <p:txEl>
                                              <p:pRg st="4" end="4"/>
                                            </p:txEl>
                                          </p:spTgt>
                                        </p:tgtEl>
                                        <p:attrNameLst>
                                          <p:attrName>style.visibility</p:attrName>
                                        </p:attrNameLst>
                                      </p:cBhvr>
                                      <p:to>
                                        <p:strVal val="visible"/>
                                      </p:to>
                                    </p:set>
                                    <p:animEffect transition="in" filter="fade">
                                      <p:cBhvr>
                                        <p:cTn id="27" dur="500"/>
                                        <p:tgtEl>
                                          <p:spTgt spid="2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gtEl>
                                        <p:attrNameLst>
                                          <p:attrName>style.visibility</p:attrName>
                                        </p:attrNameLst>
                                      </p:cBhvr>
                                      <p:to>
                                        <p:strVal val="visible"/>
                                      </p:to>
                                    </p:set>
                                    <p:animEffect transition="in" filter="fade">
                                      <p:cBhvr>
                                        <p:cTn id="32" dur="500"/>
                                        <p:tgtEl>
                                          <p:spTgt spid="2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fade">
                                      <p:cBhvr>
                                        <p:cTn id="37" dur="500"/>
                                        <p:tgtEl>
                                          <p:spTgt spid="2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7"/>
                                        </p:tgtEl>
                                        <p:attrNameLst>
                                          <p:attrName>style.visibility</p:attrName>
                                        </p:attrNameLst>
                                      </p:cBhvr>
                                      <p:to>
                                        <p:strVal val="visible"/>
                                      </p:to>
                                    </p:set>
                                    <p:animEffect transition="in" filter="fade">
                                      <p:cBhvr>
                                        <p:cTn id="4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body" idx="1"/>
          </p:nvPr>
        </p:nvSpPr>
        <p:spPr>
          <a:xfrm>
            <a:off x="1569200" y="1322200"/>
            <a:ext cx="5811900" cy="2586300"/>
          </a:xfrm>
          <a:prstGeom prst="rect">
            <a:avLst/>
          </a:prstGeom>
        </p:spPr>
        <p:txBody>
          <a:bodyPr spcFirstLastPara="1" wrap="square" lIns="0" tIns="0" rIns="0" bIns="0" anchor="ctr" anchorCtr="0">
            <a:noAutofit/>
          </a:bodyPr>
          <a:lstStyle/>
          <a:p>
            <a:pPr marL="0" lvl="0" indent="0" algn="ctr" rtl="0">
              <a:spcBef>
                <a:spcPts val="0"/>
              </a:spcBef>
              <a:spcAft>
                <a:spcPts val="800"/>
              </a:spcAft>
              <a:buNone/>
            </a:pPr>
            <a:r>
              <a:rPr lang="en" sz="4100"/>
              <a:t>Acts 20:35 It is more blessed to GIVE than to receive</a:t>
            </a:r>
            <a:endParaRPr sz="4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500"/>
              <a:t>Acts 20:35</a:t>
            </a:r>
            <a:endParaRPr sz="3500"/>
          </a:p>
        </p:txBody>
      </p:sp>
      <p:sp>
        <p:nvSpPr>
          <p:cNvPr id="107" name="Google Shape;107;p16"/>
          <p:cNvSpPr txBox="1">
            <a:spLocks noGrp="1"/>
          </p:cNvSpPr>
          <p:nvPr>
            <p:ph type="body" idx="1"/>
          </p:nvPr>
        </p:nvSpPr>
        <p:spPr>
          <a:xfrm>
            <a:off x="855275" y="1353950"/>
            <a:ext cx="7433400" cy="20949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3600">
                <a:solidFill>
                  <a:srgbClr val="000000"/>
                </a:solidFill>
                <a:highlight>
                  <a:schemeClr val="lt1"/>
                </a:highlight>
                <a:latin typeface="Cormorant Upright"/>
                <a:ea typeface="Cormorant Upright"/>
                <a:cs typeface="Cormorant Upright"/>
                <a:sym typeface="Cormorant Upright"/>
              </a:rPr>
              <a:t>In all things I have shown you that by working hard in this way we must help the weak and remember the words of the Lord Jesus, how he himself said, ‘</a:t>
            </a:r>
            <a:r>
              <a:rPr lang="en" sz="3600" b="1">
                <a:solidFill>
                  <a:srgbClr val="000000"/>
                </a:solidFill>
                <a:highlight>
                  <a:schemeClr val="lt1"/>
                </a:highlight>
                <a:latin typeface="Cormorant Upright"/>
                <a:ea typeface="Cormorant Upright"/>
                <a:cs typeface="Cormorant Upright"/>
                <a:sym typeface="Cormorant Upright"/>
              </a:rPr>
              <a:t>It is more </a:t>
            </a:r>
            <a:r>
              <a:rPr lang="en" sz="3600" b="1" u="sng">
                <a:solidFill>
                  <a:srgbClr val="000000"/>
                </a:solidFill>
                <a:highlight>
                  <a:schemeClr val="lt1"/>
                </a:highlight>
                <a:latin typeface="Cormorant Upright"/>
                <a:ea typeface="Cormorant Upright"/>
                <a:cs typeface="Cormorant Upright"/>
                <a:sym typeface="Cormorant Upright"/>
              </a:rPr>
              <a:t>blessed</a:t>
            </a:r>
            <a:r>
              <a:rPr lang="en" sz="3600" b="1">
                <a:solidFill>
                  <a:srgbClr val="000000"/>
                </a:solidFill>
                <a:highlight>
                  <a:schemeClr val="lt1"/>
                </a:highlight>
                <a:latin typeface="Cormorant Upright"/>
                <a:ea typeface="Cormorant Upright"/>
                <a:cs typeface="Cormorant Upright"/>
                <a:sym typeface="Cormorant Upright"/>
              </a:rPr>
              <a:t> to give than to receive</a:t>
            </a:r>
            <a:r>
              <a:rPr lang="en" sz="3600">
                <a:solidFill>
                  <a:srgbClr val="000000"/>
                </a:solidFill>
                <a:highlight>
                  <a:schemeClr val="lt1"/>
                </a:highlight>
                <a:latin typeface="Cormorant Upright"/>
                <a:ea typeface="Cormorant Upright"/>
                <a:cs typeface="Cormorant Upright"/>
                <a:sym typeface="Cormorant Upright"/>
              </a:rPr>
              <a:t>.’”</a:t>
            </a:r>
            <a:endParaRPr sz="2000">
              <a:highlight>
                <a:schemeClr val="lt1"/>
              </a:highlight>
            </a:endParaRPr>
          </a:p>
        </p:txBody>
      </p:sp>
      <p:sp>
        <p:nvSpPr>
          <p:cNvPr id="108" name="Google Shape;108;p16"/>
          <p:cNvSpPr txBox="1"/>
          <p:nvPr/>
        </p:nvSpPr>
        <p:spPr>
          <a:xfrm>
            <a:off x="983750" y="2853550"/>
            <a:ext cx="3042600" cy="738900"/>
          </a:xfrm>
          <a:prstGeom prst="rect">
            <a:avLst/>
          </a:pr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a:latin typeface="Cormorant Upright"/>
                <a:ea typeface="Cormorant Upright"/>
                <a:cs typeface="Cormorant Upright"/>
                <a:sym typeface="Cormorant Upright"/>
              </a:rPr>
              <a:t>Happy/Happier</a:t>
            </a:r>
            <a:endParaRPr sz="3900">
              <a:latin typeface="Cormorant Upright"/>
              <a:ea typeface="Cormorant Upright"/>
              <a:cs typeface="Cormorant Upright"/>
              <a:sym typeface="Cormorant Upright"/>
            </a:endParaRPr>
          </a:p>
        </p:txBody>
      </p:sp>
      <p:pic>
        <p:nvPicPr>
          <p:cNvPr id="109" name="Google Shape;109;p16"/>
          <p:cNvPicPr preferRelativeResize="0"/>
          <p:nvPr/>
        </p:nvPicPr>
        <p:blipFill rotWithShape="1">
          <a:blip r:embed="rId3">
            <a:alphaModFix/>
          </a:blip>
          <a:srcRect t="10899" b="15802"/>
          <a:stretch/>
        </p:blipFill>
        <p:spPr>
          <a:xfrm>
            <a:off x="0" y="0"/>
            <a:ext cx="3513999" cy="5143499"/>
          </a:xfrm>
          <a:prstGeom prst="rect">
            <a:avLst/>
          </a:prstGeom>
          <a:noFill/>
          <a:ln>
            <a:noFill/>
          </a:ln>
        </p:spPr>
      </p:pic>
      <p:pic>
        <p:nvPicPr>
          <p:cNvPr id="110" name="Google Shape;110;p16"/>
          <p:cNvPicPr preferRelativeResize="0"/>
          <p:nvPr/>
        </p:nvPicPr>
        <p:blipFill rotWithShape="1">
          <a:blip r:embed="rId4">
            <a:alphaModFix/>
          </a:blip>
          <a:srcRect t="7386" b="13867"/>
          <a:stretch/>
        </p:blipFill>
        <p:spPr>
          <a:xfrm>
            <a:off x="2868225" y="0"/>
            <a:ext cx="3270812" cy="5143499"/>
          </a:xfrm>
          <a:prstGeom prst="rect">
            <a:avLst/>
          </a:prstGeom>
          <a:noFill/>
          <a:ln>
            <a:noFill/>
          </a:ln>
        </p:spPr>
      </p:pic>
      <p:pic>
        <p:nvPicPr>
          <p:cNvPr id="111" name="Google Shape;111;p16"/>
          <p:cNvPicPr preferRelativeResize="0"/>
          <p:nvPr/>
        </p:nvPicPr>
        <p:blipFill rotWithShape="1">
          <a:blip r:embed="rId5">
            <a:alphaModFix/>
          </a:blip>
          <a:srcRect t="2720" b="14586"/>
          <a:stretch/>
        </p:blipFill>
        <p:spPr>
          <a:xfrm>
            <a:off x="5841066" y="0"/>
            <a:ext cx="3220959"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4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4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4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500"/>
              <a:t>Acts 20:35</a:t>
            </a:r>
            <a:endParaRPr sz="3500"/>
          </a:p>
        </p:txBody>
      </p:sp>
      <p:sp>
        <p:nvSpPr>
          <p:cNvPr id="117" name="Google Shape;117;p17"/>
          <p:cNvSpPr txBox="1">
            <a:spLocks noGrp="1"/>
          </p:cNvSpPr>
          <p:nvPr>
            <p:ph type="body" idx="1"/>
          </p:nvPr>
        </p:nvSpPr>
        <p:spPr>
          <a:xfrm>
            <a:off x="855275" y="1353950"/>
            <a:ext cx="7433400" cy="20949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3600" dirty="0">
                <a:solidFill>
                  <a:srgbClr val="000000"/>
                </a:solidFill>
                <a:highlight>
                  <a:schemeClr val="lt1"/>
                </a:highlight>
                <a:latin typeface="Cormorant Upright"/>
                <a:ea typeface="Cormorant Upright"/>
                <a:cs typeface="Cormorant Upright"/>
                <a:sym typeface="Cormorant Upright"/>
              </a:rPr>
              <a:t>In all things I have shown you that by working hard in this way we must help the weak and remember the words of the Lord Jesus, how he himself said, ‘</a:t>
            </a:r>
            <a:r>
              <a:rPr lang="en" sz="3600" b="1" dirty="0">
                <a:solidFill>
                  <a:srgbClr val="000000"/>
                </a:solidFill>
                <a:highlight>
                  <a:schemeClr val="lt1"/>
                </a:highlight>
                <a:latin typeface="Cormorant Upright"/>
                <a:ea typeface="Cormorant Upright"/>
                <a:cs typeface="Cormorant Upright"/>
                <a:sym typeface="Cormorant Upright"/>
              </a:rPr>
              <a:t>It is more </a:t>
            </a:r>
            <a:r>
              <a:rPr lang="en" sz="3600" b="1" u="sng" dirty="0">
                <a:solidFill>
                  <a:srgbClr val="000000"/>
                </a:solidFill>
                <a:highlight>
                  <a:schemeClr val="lt1"/>
                </a:highlight>
                <a:latin typeface="Cormorant Upright"/>
                <a:ea typeface="Cormorant Upright"/>
                <a:cs typeface="Cormorant Upright"/>
                <a:sym typeface="Cormorant Upright"/>
              </a:rPr>
              <a:t>blessed</a:t>
            </a:r>
            <a:r>
              <a:rPr lang="en" sz="3600" b="1" dirty="0">
                <a:solidFill>
                  <a:srgbClr val="000000"/>
                </a:solidFill>
                <a:highlight>
                  <a:schemeClr val="lt1"/>
                </a:highlight>
                <a:latin typeface="Cormorant Upright"/>
                <a:ea typeface="Cormorant Upright"/>
                <a:cs typeface="Cormorant Upright"/>
                <a:sym typeface="Cormorant Upright"/>
              </a:rPr>
              <a:t> to give than to receive</a:t>
            </a:r>
            <a:r>
              <a:rPr lang="en" sz="3600" dirty="0">
                <a:solidFill>
                  <a:srgbClr val="000000"/>
                </a:solidFill>
                <a:highlight>
                  <a:schemeClr val="lt1"/>
                </a:highlight>
                <a:latin typeface="Cormorant Upright"/>
                <a:ea typeface="Cormorant Upright"/>
                <a:cs typeface="Cormorant Upright"/>
                <a:sym typeface="Cormorant Upright"/>
              </a:rPr>
              <a:t>.’”</a:t>
            </a:r>
            <a:endParaRPr sz="2000" dirty="0">
              <a:highlight>
                <a:schemeClr val="lt1"/>
              </a:highlight>
            </a:endParaRPr>
          </a:p>
        </p:txBody>
      </p:sp>
      <p:sp>
        <p:nvSpPr>
          <p:cNvPr id="118" name="Google Shape;118;p17"/>
          <p:cNvSpPr txBox="1"/>
          <p:nvPr/>
        </p:nvSpPr>
        <p:spPr>
          <a:xfrm>
            <a:off x="983750" y="2853550"/>
            <a:ext cx="3042600" cy="738900"/>
          </a:xfrm>
          <a:prstGeom prst="rect">
            <a:avLst/>
          </a:pr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accent2">
                    <a:lumMod val="40000"/>
                    <a:lumOff val="60000"/>
                  </a:schemeClr>
                </a:solidFill>
                <a:latin typeface="Cormorant Upright"/>
                <a:ea typeface="Cormorant Upright"/>
                <a:cs typeface="Cormorant Upright"/>
                <a:sym typeface="Cormorant Upright"/>
              </a:rPr>
              <a:t>Happy/Happier</a:t>
            </a:r>
            <a:endParaRPr sz="3900" dirty="0">
              <a:solidFill>
                <a:schemeClr val="accent2">
                  <a:lumMod val="40000"/>
                  <a:lumOff val="60000"/>
                </a:schemeClr>
              </a:solidFill>
              <a:latin typeface="Cormorant Upright"/>
              <a:ea typeface="Cormorant Upright"/>
              <a:cs typeface="Cormorant Upright"/>
              <a:sym typeface="Cormorant Uprigh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500"/>
              <a:t>Acts 20:35</a:t>
            </a:r>
            <a:endParaRPr sz="3500"/>
          </a:p>
        </p:txBody>
      </p:sp>
      <p:sp>
        <p:nvSpPr>
          <p:cNvPr id="117" name="Google Shape;117;p17"/>
          <p:cNvSpPr txBox="1">
            <a:spLocks noGrp="1"/>
          </p:cNvSpPr>
          <p:nvPr>
            <p:ph type="body" idx="1"/>
          </p:nvPr>
        </p:nvSpPr>
        <p:spPr>
          <a:xfrm>
            <a:off x="855275" y="1353950"/>
            <a:ext cx="7433400" cy="20949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3600" dirty="0">
                <a:solidFill>
                  <a:srgbClr val="000000"/>
                </a:solidFill>
                <a:highlight>
                  <a:schemeClr val="lt1"/>
                </a:highlight>
                <a:latin typeface="Cormorant Upright"/>
                <a:ea typeface="Cormorant Upright"/>
                <a:cs typeface="Cormorant Upright"/>
                <a:sym typeface="Cormorant Upright"/>
              </a:rPr>
              <a:t>In all things I have shown you that by working hard in this way we must help the weak and remember the words of the Lord Jesus, how he himself said, ‘</a:t>
            </a:r>
            <a:r>
              <a:rPr lang="en" sz="3600" b="1" dirty="0">
                <a:solidFill>
                  <a:srgbClr val="000000"/>
                </a:solidFill>
                <a:highlight>
                  <a:schemeClr val="lt1"/>
                </a:highlight>
                <a:latin typeface="Cormorant Upright"/>
                <a:ea typeface="Cormorant Upright"/>
                <a:cs typeface="Cormorant Upright"/>
                <a:sym typeface="Cormorant Upright"/>
              </a:rPr>
              <a:t>It is more </a:t>
            </a:r>
            <a:r>
              <a:rPr lang="en" sz="3600" b="1" u="sng" dirty="0">
                <a:solidFill>
                  <a:srgbClr val="000000"/>
                </a:solidFill>
                <a:highlight>
                  <a:schemeClr val="lt1"/>
                </a:highlight>
                <a:latin typeface="Cormorant Upright"/>
                <a:ea typeface="Cormorant Upright"/>
                <a:cs typeface="Cormorant Upright"/>
                <a:sym typeface="Cormorant Upright"/>
              </a:rPr>
              <a:t>blessed</a:t>
            </a:r>
            <a:r>
              <a:rPr lang="en" sz="3600" b="1" dirty="0">
                <a:solidFill>
                  <a:srgbClr val="000000"/>
                </a:solidFill>
                <a:highlight>
                  <a:schemeClr val="lt1"/>
                </a:highlight>
                <a:latin typeface="Cormorant Upright"/>
                <a:ea typeface="Cormorant Upright"/>
                <a:cs typeface="Cormorant Upright"/>
                <a:sym typeface="Cormorant Upright"/>
              </a:rPr>
              <a:t> to give than to receive</a:t>
            </a:r>
            <a:r>
              <a:rPr lang="en" sz="3600" dirty="0">
                <a:solidFill>
                  <a:srgbClr val="000000"/>
                </a:solidFill>
                <a:highlight>
                  <a:schemeClr val="lt1"/>
                </a:highlight>
                <a:latin typeface="Cormorant Upright"/>
                <a:ea typeface="Cormorant Upright"/>
                <a:cs typeface="Cormorant Upright"/>
                <a:sym typeface="Cormorant Upright"/>
              </a:rPr>
              <a:t>.’”</a:t>
            </a:r>
            <a:endParaRPr sz="2000" dirty="0">
              <a:highlight>
                <a:schemeClr val="lt1"/>
              </a:highlight>
            </a:endParaRPr>
          </a:p>
        </p:txBody>
      </p:sp>
      <p:sp>
        <p:nvSpPr>
          <p:cNvPr id="118" name="Google Shape;118;p17"/>
          <p:cNvSpPr txBox="1"/>
          <p:nvPr/>
        </p:nvSpPr>
        <p:spPr>
          <a:xfrm>
            <a:off x="983750" y="2853550"/>
            <a:ext cx="3042600" cy="738900"/>
          </a:xfrm>
          <a:prstGeom prst="rect">
            <a:avLst/>
          </a:pr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accent2">
                    <a:lumMod val="40000"/>
                    <a:lumOff val="60000"/>
                  </a:schemeClr>
                </a:solidFill>
                <a:latin typeface="Cormorant Upright"/>
                <a:ea typeface="Cormorant Upright"/>
                <a:cs typeface="Cormorant Upright"/>
                <a:sym typeface="Cormorant Upright"/>
              </a:rPr>
              <a:t>Happy/Happier</a:t>
            </a:r>
            <a:endParaRPr sz="3900" dirty="0">
              <a:solidFill>
                <a:schemeClr val="accent2">
                  <a:lumMod val="40000"/>
                  <a:lumOff val="60000"/>
                </a:schemeClr>
              </a:solidFill>
              <a:latin typeface="Cormorant Upright"/>
              <a:ea typeface="Cormorant Upright"/>
              <a:cs typeface="Cormorant Upright"/>
              <a:sym typeface="Cormorant Upright"/>
            </a:endParaRPr>
          </a:p>
        </p:txBody>
      </p:sp>
      <p:pic>
        <p:nvPicPr>
          <p:cNvPr id="119" name="Google Shape;119;p17"/>
          <p:cNvPicPr preferRelativeResize="0"/>
          <p:nvPr/>
        </p:nvPicPr>
        <p:blipFill>
          <a:blip r:embed="rId3">
            <a:alphaModFix/>
          </a:blip>
          <a:stretch>
            <a:fillRect/>
          </a:stretch>
        </p:blipFill>
        <p:spPr>
          <a:xfrm>
            <a:off x="2210149" y="144535"/>
            <a:ext cx="5473126" cy="4907525"/>
          </a:xfrm>
          <a:prstGeom prst="rect">
            <a:avLst/>
          </a:prstGeom>
          <a:noFill/>
          <a:ln>
            <a:noFill/>
          </a:ln>
        </p:spPr>
      </p:pic>
    </p:spTree>
    <p:extLst>
      <p:ext uri="{BB962C8B-B14F-4D97-AF65-F5344CB8AC3E}">
        <p14:creationId xmlns:p14="http://schemas.microsoft.com/office/powerpoint/2010/main" val="5046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9"/>
                                        </p:tgtEl>
                                      </p:cBhvr>
                                    </p:animEffect>
                                    <p:set>
                                      <p:cBhvr>
                                        <p:cTn id="12" dur="1" fill="hold">
                                          <p:stCondLst>
                                            <p:cond delay="50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ctrTitle" idx="4294967295"/>
          </p:nvPr>
        </p:nvSpPr>
        <p:spPr>
          <a:xfrm>
            <a:off x="1359888" y="310425"/>
            <a:ext cx="6424200" cy="8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a:solidFill>
                  <a:schemeClr val="lt1"/>
                </a:solidFill>
              </a:rPr>
              <a:t>Our Condition</a:t>
            </a:r>
            <a:endParaRPr sz="4800">
              <a:solidFill>
                <a:schemeClr val="lt1"/>
              </a:solidFill>
            </a:endParaRPr>
          </a:p>
        </p:txBody>
      </p:sp>
      <p:pic>
        <p:nvPicPr>
          <p:cNvPr id="125" name="Google Shape;125;p18"/>
          <p:cNvPicPr preferRelativeResize="0"/>
          <p:nvPr/>
        </p:nvPicPr>
        <p:blipFill rotWithShape="1">
          <a:blip r:embed="rId3">
            <a:alphaModFix/>
          </a:blip>
          <a:srcRect t="-12060" b="12059"/>
          <a:stretch/>
        </p:blipFill>
        <p:spPr>
          <a:xfrm>
            <a:off x="3546513" y="1170225"/>
            <a:ext cx="1874400" cy="405150"/>
          </a:xfrm>
          <a:prstGeom prst="rect">
            <a:avLst/>
          </a:prstGeom>
          <a:noFill/>
          <a:ln>
            <a:noFill/>
          </a:ln>
        </p:spPr>
      </p:pic>
      <p:sp>
        <p:nvSpPr>
          <p:cNvPr id="126" name="Google Shape;126;p18"/>
          <p:cNvSpPr txBox="1"/>
          <p:nvPr/>
        </p:nvSpPr>
        <p:spPr>
          <a:xfrm>
            <a:off x="752325" y="1575375"/>
            <a:ext cx="7462800" cy="246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chemeClr val="lt1"/>
                </a:solidFill>
                <a:latin typeface="Cormorant Upright"/>
                <a:ea typeface="Cormorant Upright"/>
                <a:cs typeface="Cormorant Upright"/>
                <a:sym typeface="Cormorant Upright"/>
              </a:rPr>
              <a:t>When Adam sinned, sin entered the world. Adam’s sin brought death, so death spread to everyone, for everyone sinned. Romans 5:12</a:t>
            </a:r>
            <a:endParaRPr sz="3700">
              <a:solidFill>
                <a:schemeClr val="lt1"/>
              </a:solidFill>
              <a:latin typeface="Cormorant Upright"/>
              <a:ea typeface="Cormorant Upright"/>
              <a:cs typeface="Cormorant Upright"/>
              <a:sym typeface="Cormorant Upright"/>
            </a:endParaRPr>
          </a:p>
        </p:txBody>
      </p:sp>
      <p:sp>
        <p:nvSpPr>
          <p:cNvPr id="128" name="Google Shape;128;p18"/>
          <p:cNvSpPr txBox="1"/>
          <p:nvPr/>
        </p:nvSpPr>
        <p:spPr>
          <a:xfrm>
            <a:off x="3054163" y="3903750"/>
            <a:ext cx="2772900" cy="75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chemeClr val="lt1"/>
                </a:solidFill>
                <a:latin typeface="Cormorant Upright"/>
                <a:ea typeface="Cormorant Upright"/>
                <a:cs typeface="Cormorant Upright"/>
                <a:sym typeface="Cormorant Upright"/>
              </a:rPr>
              <a:t>Born sinners</a:t>
            </a:r>
            <a:endParaRPr sz="3700">
              <a:solidFill>
                <a:schemeClr val="lt1"/>
              </a:solidFill>
              <a:latin typeface="Cormorant Upright"/>
              <a:ea typeface="Cormorant Upright"/>
              <a:cs typeface="Cormorant Upright"/>
              <a:sym typeface="Cormorant Upr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1000"/>
                                        <p:tgtEl>
                                          <p:spTgt spid="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ctrTitle" idx="4294967295"/>
          </p:nvPr>
        </p:nvSpPr>
        <p:spPr>
          <a:xfrm>
            <a:off x="1359888" y="310425"/>
            <a:ext cx="6424200" cy="8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a:solidFill>
                  <a:schemeClr val="lt1"/>
                </a:solidFill>
              </a:rPr>
              <a:t>Our Condition</a:t>
            </a:r>
            <a:endParaRPr sz="4800">
              <a:solidFill>
                <a:schemeClr val="lt1"/>
              </a:solidFill>
            </a:endParaRPr>
          </a:p>
        </p:txBody>
      </p:sp>
      <p:pic>
        <p:nvPicPr>
          <p:cNvPr id="125" name="Google Shape;125;p18"/>
          <p:cNvPicPr preferRelativeResize="0"/>
          <p:nvPr/>
        </p:nvPicPr>
        <p:blipFill rotWithShape="1">
          <a:blip r:embed="rId3">
            <a:alphaModFix/>
          </a:blip>
          <a:srcRect t="-12060" b="12059"/>
          <a:stretch/>
        </p:blipFill>
        <p:spPr>
          <a:xfrm>
            <a:off x="3546513" y="1170225"/>
            <a:ext cx="1874400" cy="405150"/>
          </a:xfrm>
          <a:prstGeom prst="rect">
            <a:avLst/>
          </a:prstGeom>
          <a:noFill/>
          <a:ln>
            <a:noFill/>
          </a:ln>
        </p:spPr>
      </p:pic>
      <p:sp>
        <p:nvSpPr>
          <p:cNvPr id="126" name="Google Shape;126;p18"/>
          <p:cNvSpPr txBox="1"/>
          <p:nvPr/>
        </p:nvSpPr>
        <p:spPr>
          <a:xfrm>
            <a:off x="752325" y="1575375"/>
            <a:ext cx="7462800" cy="246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chemeClr val="lt1"/>
                </a:solidFill>
                <a:latin typeface="Cormorant Upright"/>
                <a:ea typeface="Cormorant Upright"/>
                <a:cs typeface="Cormorant Upright"/>
                <a:sym typeface="Cormorant Upright"/>
              </a:rPr>
              <a:t>When Adam sinned, sin entered the world. Adam’s sin brought death, so death spread to everyone, for everyone sinned. Romans 5:12</a:t>
            </a:r>
            <a:endParaRPr sz="3700">
              <a:solidFill>
                <a:schemeClr val="lt1"/>
              </a:solidFill>
              <a:latin typeface="Cormorant Upright"/>
              <a:ea typeface="Cormorant Upright"/>
              <a:cs typeface="Cormorant Upright"/>
              <a:sym typeface="Cormorant Upright"/>
            </a:endParaRPr>
          </a:p>
        </p:txBody>
      </p:sp>
      <p:pic>
        <p:nvPicPr>
          <p:cNvPr id="127" name="Google Shape;127;p18"/>
          <p:cNvPicPr preferRelativeResize="0"/>
          <p:nvPr/>
        </p:nvPicPr>
        <p:blipFill>
          <a:blip r:embed="rId4">
            <a:alphaModFix/>
          </a:blip>
          <a:stretch>
            <a:fillRect/>
          </a:stretch>
        </p:blipFill>
        <p:spPr>
          <a:xfrm>
            <a:off x="357850" y="1268000"/>
            <a:ext cx="2541200" cy="3389950"/>
          </a:xfrm>
          <a:prstGeom prst="rect">
            <a:avLst/>
          </a:prstGeom>
          <a:noFill/>
          <a:ln>
            <a:noFill/>
          </a:ln>
        </p:spPr>
      </p:pic>
      <p:sp>
        <p:nvSpPr>
          <p:cNvPr id="128" name="Google Shape;128;p18"/>
          <p:cNvSpPr txBox="1"/>
          <p:nvPr/>
        </p:nvSpPr>
        <p:spPr>
          <a:xfrm>
            <a:off x="3054163" y="3903750"/>
            <a:ext cx="2772900" cy="75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chemeClr val="lt1"/>
                </a:solidFill>
                <a:latin typeface="Cormorant Upright"/>
                <a:ea typeface="Cormorant Upright"/>
                <a:cs typeface="Cormorant Upright"/>
                <a:sym typeface="Cormorant Upright"/>
              </a:rPr>
              <a:t>Born sinners</a:t>
            </a:r>
            <a:endParaRPr sz="3700">
              <a:solidFill>
                <a:schemeClr val="lt1"/>
              </a:solidFill>
              <a:latin typeface="Cormorant Upright"/>
              <a:ea typeface="Cormorant Upright"/>
              <a:cs typeface="Cormorant Upright"/>
              <a:sym typeface="Cormorant Upright"/>
            </a:endParaRPr>
          </a:p>
        </p:txBody>
      </p:sp>
      <p:pic>
        <p:nvPicPr>
          <p:cNvPr id="129" name="Google Shape;129;p18"/>
          <p:cNvPicPr preferRelativeResize="0"/>
          <p:nvPr/>
        </p:nvPicPr>
        <p:blipFill>
          <a:blip r:embed="rId5">
            <a:alphaModFix/>
          </a:blip>
          <a:stretch>
            <a:fillRect/>
          </a:stretch>
        </p:blipFill>
        <p:spPr>
          <a:xfrm>
            <a:off x="3024737" y="1267998"/>
            <a:ext cx="2831787" cy="3389950"/>
          </a:xfrm>
          <a:prstGeom prst="rect">
            <a:avLst/>
          </a:prstGeom>
          <a:noFill/>
          <a:ln>
            <a:noFill/>
          </a:ln>
        </p:spPr>
      </p:pic>
      <p:pic>
        <p:nvPicPr>
          <p:cNvPr id="130" name="Google Shape;130;p18"/>
          <p:cNvPicPr preferRelativeResize="0"/>
          <p:nvPr/>
        </p:nvPicPr>
        <p:blipFill rotWithShape="1">
          <a:blip r:embed="rId6">
            <a:alphaModFix/>
          </a:blip>
          <a:srcRect l="24516" r="12831"/>
          <a:stretch/>
        </p:blipFill>
        <p:spPr>
          <a:xfrm>
            <a:off x="5982200" y="1268000"/>
            <a:ext cx="2831799" cy="3389950"/>
          </a:xfrm>
          <a:prstGeom prst="rect">
            <a:avLst/>
          </a:prstGeom>
          <a:noFill/>
          <a:ln>
            <a:noFill/>
          </a:ln>
        </p:spPr>
      </p:pic>
    </p:spTree>
    <p:extLst>
      <p:ext uri="{BB962C8B-B14F-4D97-AF65-F5344CB8AC3E}">
        <p14:creationId xmlns:p14="http://schemas.microsoft.com/office/powerpoint/2010/main" val="57248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1000"/>
                                        <p:tgtEl>
                                          <p:spTgt spid="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 calcmode="lin" valueType="num">
                                      <p:cBhvr additive="base">
                                        <p:cTn id="17" dur="1000"/>
                                        <p:tgtEl>
                                          <p:spTgt spid="1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000"/>
                                        <p:tgtEl>
                                          <p:spTgt spid="1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 calcmode="lin" valueType="num">
                                      <p:cBhvr additive="base">
                                        <p:cTn id="27" dur="1100"/>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ctrTitle" idx="4294967295"/>
          </p:nvPr>
        </p:nvSpPr>
        <p:spPr>
          <a:xfrm>
            <a:off x="1162175" y="2014975"/>
            <a:ext cx="6819600" cy="660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Transition Headline</a:t>
            </a:r>
            <a:endParaRPr/>
          </a:p>
        </p:txBody>
      </p:sp>
      <p:sp>
        <p:nvSpPr>
          <p:cNvPr id="136" name="Google Shape;136;p19"/>
          <p:cNvSpPr txBox="1"/>
          <p:nvPr/>
        </p:nvSpPr>
        <p:spPr>
          <a:xfrm>
            <a:off x="4162200" y="456125"/>
            <a:ext cx="819600" cy="81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chemeClr val="lt1"/>
              </a:solidFill>
              <a:latin typeface="Abril Fatface"/>
              <a:ea typeface="Abril Fatface"/>
              <a:cs typeface="Abril Fatface"/>
              <a:sym typeface="Abril Fatface"/>
            </a:endParaRPr>
          </a:p>
        </p:txBody>
      </p:sp>
      <p:pic>
        <p:nvPicPr>
          <p:cNvPr id="137" name="Google Shape;137;p19"/>
          <p:cNvPicPr preferRelativeResize="0"/>
          <p:nvPr/>
        </p:nvPicPr>
        <p:blipFill rotWithShape="1">
          <a:blip r:embed="rId3">
            <a:alphaModFix/>
          </a:blip>
          <a:srcRect t="12535" b="12535"/>
          <a:stretch/>
        </p:blipFill>
        <p:spPr>
          <a:xfrm>
            <a:off x="5116750" y="885438"/>
            <a:ext cx="3203299" cy="4036076"/>
          </a:xfrm>
          <a:prstGeom prst="rect">
            <a:avLst/>
          </a:prstGeom>
          <a:noFill/>
          <a:ln>
            <a:noFill/>
          </a:ln>
        </p:spPr>
      </p:pic>
      <p:pic>
        <p:nvPicPr>
          <p:cNvPr id="138" name="Google Shape;138;p19"/>
          <p:cNvPicPr preferRelativeResize="0"/>
          <p:nvPr/>
        </p:nvPicPr>
        <p:blipFill rotWithShape="1">
          <a:blip r:embed="rId4">
            <a:alphaModFix/>
          </a:blip>
          <a:srcRect t="13651" b="11425"/>
          <a:stretch/>
        </p:blipFill>
        <p:spPr>
          <a:xfrm>
            <a:off x="944025" y="850062"/>
            <a:ext cx="3083225" cy="4106850"/>
          </a:xfrm>
          <a:prstGeom prst="rect">
            <a:avLst/>
          </a:prstGeom>
          <a:noFill/>
          <a:ln>
            <a:noFill/>
          </a:ln>
        </p:spPr>
      </p:pic>
      <p:sp>
        <p:nvSpPr>
          <p:cNvPr id="139" name="Google Shape;139;p19"/>
          <p:cNvSpPr txBox="1"/>
          <p:nvPr/>
        </p:nvSpPr>
        <p:spPr>
          <a:xfrm>
            <a:off x="937350" y="115950"/>
            <a:ext cx="73827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FFFFF"/>
                </a:solidFill>
                <a:latin typeface="Merriweather Sans Light"/>
                <a:ea typeface="Merriweather Sans Light"/>
                <a:cs typeface="Merriweather Sans Light"/>
                <a:sym typeface="Merriweather Sans Light"/>
              </a:rPr>
              <a:t>Maybe not so hard to believe?...</a:t>
            </a:r>
            <a:endParaRPr sz="3900">
              <a:solidFill>
                <a:srgbClr val="FFFFFF"/>
              </a:solidFill>
              <a:latin typeface="Merriweather Sans Light"/>
              <a:ea typeface="Merriweather Sans Light"/>
              <a:cs typeface="Merriweather Sans Light"/>
              <a:sym typeface="Merriweather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700"/>
                                        <p:tgtEl>
                                          <p:spTgt spid="13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 calcmode="lin" valueType="num">
                                      <p:cBhvr additive="base">
                                        <p:cTn id="12" dur="700"/>
                                        <p:tgtEl>
                                          <p:spTgt spid="1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ctrTitle" idx="4294967295"/>
          </p:nvPr>
        </p:nvSpPr>
        <p:spPr>
          <a:xfrm>
            <a:off x="1162175" y="2014975"/>
            <a:ext cx="6819600" cy="660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Transition Headline</a:t>
            </a:r>
            <a:endParaRPr/>
          </a:p>
        </p:txBody>
      </p:sp>
      <p:sp>
        <p:nvSpPr>
          <p:cNvPr id="136" name="Google Shape;136;p19"/>
          <p:cNvSpPr txBox="1"/>
          <p:nvPr/>
        </p:nvSpPr>
        <p:spPr>
          <a:xfrm>
            <a:off x="4162200" y="456125"/>
            <a:ext cx="819600" cy="81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chemeClr val="lt1"/>
              </a:solidFill>
              <a:latin typeface="Abril Fatface"/>
              <a:ea typeface="Abril Fatface"/>
              <a:cs typeface="Abril Fatface"/>
              <a:sym typeface="Abril Fatface"/>
            </a:endParaRPr>
          </a:p>
        </p:txBody>
      </p:sp>
      <p:pic>
        <p:nvPicPr>
          <p:cNvPr id="137" name="Google Shape;137;p19"/>
          <p:cNvPicPr preferRelativeResize="0"/>
          <p:nvPr/>
        </p:nvPicPr>
        <p:blipFill rotWithShape="1">
          <a:blip r:embed="rId3">
            <a:alphaModFix/>
          </a:blip>
          <a:srcRect t="12535" b="12535"/>
          <a:stretch/>
        </p:blipFill>
        <p:spPr>
          <a:xfrm>
            <a:off x="5116750" y="885438"/>
            <a:ext cx="3203299" cy="4036076"/>
          </a:xfrm>
          <a:prstGeom prst="rect">
            <a:avLst/>
          </a:prstGeom>
          <a:noFill/>
          <a:ln>
            <a:noFill/>
          </a:ln>
        </p:spPr>
      </p:pic>
      <p:pic>
        <p:nvPicPr>
          <p:cNvPr id="138" name="Google Shape;138;p19"/>
          <p:cNvPicPr preferRelativeResize="0"/>
          <p:nvPr/>
        </p:nvPicPr>
        <p:blipFill rotWithShape="1">
          <a:blip r:embed="rId4">
            <a:alphaModFix/>
          </a:blip>
          <a:srcRect t="13651" b="11425"/>
          <a:stretch/>
        </p:blipFill>
        <p:spPr>
          <a:xfrm>
            <a:off x="944025" y="850062"/>
            <a:ext cx="3083225" cy="4106850"/>
          </a:xfrm>
          <a:prstGeom prst="rect">
            <a:avLst/>
          </a:prstGeom>
          <a:noFill/>
          <a:ln>
            <a:noFill/>
          </a:ln>
        </p:spPr>
      </p:pic>
      <p:sp>
        <p:nvSpPr>
          <p:cNvPr id="139" name="Google Shape;139;p19"/>
          <p:cNvSpPr txBox="1"/>
          <p:nvPr/>
        </p:nvSpPr>
        <p:spPr>
          <a:xfrm>
            <a:off x="937350" y="115950"/>
            <a:ext cx="73827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FFFFF"/>
                </a:solidFill>
                <a:latin typeface="Merriweather Sans Light"/>
                <a:ea typeface="Merriweather Sans Light"/>
                <a:cs typeface="Merriweather Sans Light"/>
                <a:sym typeface="Merriweather Sans Light"/>
              </a:rPr>
              <a:t>Maybe not so hard to believe?...</a:t>
            </a:r>
            <a:endParaRPr sz="3900">
              <a:solidFill>
                <a:srgbClr val="FFFFFF"/>
              </a:solidFill>
              <a:latin typeface="Merriweather Sans Light"/>
              <a:ea typeface="Merriweather Sans Light"/>
              <a:cs typeface="Merriweather Sans Light"/>
              <a:sym typeface="Merriweather Sans Light"/>
            </a:endParaRPr>
          </a:p>
        </p:txBody>
      </p:sp>
      <p:sp>
        <p:nvSpPr>
          <p:cNvPr id="140" name="Google Shape;140;p19"/>
          <p:cNvSpPr txBox="1"/>
          <p:nvPr/>
        </p:nvSpPr>
        <p:spPr>
          <a:xfrm>
            <a:off x="796879" y="634932"/>
            <a:ext cx="7523170" cy="3908732"/>
          </a:xfrm>
          <a:prstGeom prst="rect">
            <a:avLst/>
          </a:pr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000" dirty="0">
                <a:solidFill>
                  <a:schemeClr val="lt1"/>
                </a:solidFill>
                <a:latin typeface="Merriweather Sans Light"/>
                <a:ea typeface="Merriweather Sans Light"/>
                <a:cs typeface="Merriweather Sans Light"/>
                <a:sym typeface="Merriweather Sans Light"/>
              </a:rPr>
              <a:t>How the remembrance that their children have inherited their evil natures from their parents ought to humble  those parents… And it should lead them to seek what alone can cure and conquer this evil- the grace and life that comes from above.</a:t>
            </a:r>
            <a:endParaRPr sz="3000" dirty="0">
              <a:solidFill>
                <a:schemeClr val="lt1"/>
              </a:solidFill>
              <a:latin typeface="Merriweather Sans Light"/>
              <a:ea typeface="Merriweather Sans Light"/>
              <a:cs typeface="Merriweather Sans Light"/>
              <a:sym typeface="Merriweather Sans Light"/>
            </a:endParaRPr>
          </a:p>
          <a:p>
            <a:pPr marL="0" lvl="0" indent="0" algn="ctr" rtl="0">
              <a:spcBef>
                <a:spcPts val="0"/>
              </a:spcBef>
              <a:spcAft>
                <a:spcPts val="0"/>
              </a:spcAft>
              <a:buNone/>
            </a:pPr>
            <a:r>
              <a:rPr lang="en" sz="1600" dirty="0">
                <a:solidFill>
                  <a:schemeClr val="lt1"/>
                </a:solidFill>
                <a:latin typeface="Merriweather Sans Light"/>
                <a:ea typeface="Merriweather Sans Light"/>
                <a:cs typeface="Merriweather Sans Light"/>
                <a:sym typeface="Merriweather Sans Light"/>
              </a:rPr>
              <a:t>Andrew Murray </a:t>
            </a:r>
            <a:r>
              <a:rPr lang="en" sz="1600" u="sng" dirty="0">
                <a:solidFill>
                  <a:schemeClr val="lt1"/>
                </a:solidFill>
                <a:latin typeface="Merriweather Sans Light"/>
                <a:ea typeface="Merriweather Sans Light"/>
                <a:cs typeface="Merriweather Sans Light"/>
                <a:sym typeface="Merriweather Sans Light"/>
              </a:rPr>
              <a:t>Raising Your Children for </a:t>
            </a:r>
            <a:r>
              <a:rPr lang="en" sz="1600" u="sng" dirty="0" smtClean="0">
                <a:solidFill>
                  <a:schemeClr val="lt1"/>
                </a:solidFill>
                <a:latin typeface="Merriweather Sans Light"/>
                <a:ea typeface="Merriweather Sans Light"/>
                <a:cs typeface="Merriweather Sans Light"/>
                <a:sym typeface="Merriweather Sans Light"/>
              </a:rPr>
              <a:t>Christ</a:t>
            </a:r>
          </a:p>
          <a:p>
            <a:pPr marL="0" lvl="0" indent="0" algn="ctr" rtl="0">
              <a:spcBef>
                <a:spcPts val="0"/>
              </a:spcBef>
              <a:spcAft>
                <a:spcPts val="0"/>
              </a:spcAft>
              <a:buNone/>
            </a:pPr>
            <a:endParaRPr sz="1600" u="sng" dirty="0">
              <a:solidFill>
                <a:schemeClr val="lt1"/>
              </a:solidFill>
              <a:latin typeface="Merriweather Sans Light"/>
              <a:ea typeface="Merriweather Sans Light"/>
              <a:cs typeface="Merriweather Sans Light"/>
              <a:sym typeface="Merriweather Sans Light"/>
            </a:endParaRPr>
          </a:p>
        </p:txBody>
      </p:sp>
    </p:spTree>
    <p:extLst>
      <p:ext uri="{BB962C8B-B14F-4D97-AF65-F5344CB8AC3E}">
        <p14:creationId xmlns:p14="http://schemas.microsoft.com/office/powerpoint/2010/main" val="22328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700"/>
                                        <p:tgtEl>
                                          <p:spTgt spid="13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 calcmode="lin" valueType="num">
                                      <p:cBhvr additive="base">
                                        <p:cTn id="12" dur="700"/>
                                        <p:tgtEl>
                                          <p:spTgt spid="13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rnon template">
  <a:themeElements>
    <a:clrScheme name="Custom 347">
      <a:dk1>
        <a:srgbClr val="2F3946"/>
      </a:dk1>
      <a:lt1>
        <a:srgbClr val="FFFFFF"/>
      </a:lt1>
      <a:dk2>
        <a:srgbClr val="727A85"/>
      </a:dk2>
      <a:lt2>
        <a:srgbClr val="F1EEED"/>
      </a:lt2>
      <a:accent1>
        <a:srgbClr val="22446F"/>
      </a:accent1>
      <a:accent2>
        <a:srgbClr val="5299DC"/>
      </a:accent2>
      <a:accent3>
        <a:srgbClr val="FB8F6C"/>
      </a:accent3>
      <a:accent4>
        <a:srgbClr val="DB6746"/>
      </a:accent4>
      <a:accent5>
        <a:srgbClr val="ADCE99"/>
      </a:accent5>
      <a:accent6>
        <a:srgbClr val="7AA271"/>
      </a:accent6>
      <a:hlink>
        <a:srgbClr val="22446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1383</Words>
  <Application>Microsoft Office PowerPoint</Application>
  <PresentationFormat>On-screen Show (16:9)</PresentationFormat>
  <Paragraphs>145</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Merriweather Sans Light</vt:lpstr>
      <vt:lpstr>Arial</vt:lpstr>
      <vt:lpstr>Abril Fatface</vt:lpstr>
      <vt:lpstr>Cormorant Upright</vt:lpstr>
      <vt:lpstr>Merriweather Sans</vt:lpstr>
      <vt:lpstr>Vernon template</vt:lpstr>
      <vt:lpstr>Teaching our kids to be givers not takers</vt:lpstr>
      <vt:lpstr>Acts 20:35</vt:lpstr>
      <vt:lpstr>Acts 20:35</vt:lpstr>
      <vt:lpstr>Acts 20:35</vt:lpstr>
      <vt:lpstr>Acts 20:35</vt:lpstr>
      <vt:lpstr>Our Condition</vt:lpstr>
      <vt:lpstr>Our Condition</vt:lpstr>
      <vt:lpstr>Transition Headline</vt:lpstr>
      <vt:lpstr>Transition Headline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starts with us</vt:lpstr>
      <vt:lpstr>This starts with us</vt:lpstr>
      <vt:lpstr>This starts with us</vt:lpstr>
      <vt:lpstr>This starts with us</vt:lpstr>
      <vt:lpstr>Lets get Practical</vt:lpstr>
      <vt:lpstr>Lets get Practical</vt:lpstr>
      <vt:lpstr>Lets get Practical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2022-04-09T19:08:13Z</dcterms:modified>
</cp:coreProperties>
</file>