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9"/>
  </p:notesMasterIdLst>
  <p:sldIdLst>
    <p:sldId id="3057" r:id="rId2"/>
    <p:sldId id="3248" r:id="rId3"/>
    <p:sldId id="3249" r:id="rId4"/>
    <p:sldId id="3250" r:id="rId5"/>
    <p:sldId id="3251" r:id="rId6"/>
    <p:sldId id="3256" r:id="rId7"/>
    <p:sldId id="3252" r:id="rId8"/>
    <p:sldId id="3257" r:id="rId9"/>
    <p:sldId id="3255" r:id="rId10"/>
    <p:sldId id="3258" r:id="rId11"/>
    <p:sldId id="3262" r:id="rId12"/>
    <p:sldId id="3263" r:id="rId13"/>
    <p:sldId id="3264" r:id="rId14"/>
    <p:sldId id="3265" r:id="rId15"/>
    <p:sldId id="3266" r:id="rId16"/>
    <p:sldId id="3270" r:id="rId17"/>
    <p:sldId id="3268" r:id="rId18"/>
    <p:sldId id="3269" r:id="rId19"/>
    <p:sldId id="3267" r:id="rId20"/>
    <p:sldId id="3259" r:id="rId21"/>
    <p:sldId id="3271" r:id="rId22"/>
    <p:sldId id="3273" r:id="rId23"/>
    <p:sldId id="3274" r:id="rId24"/>
    <p:sldId id="3275" r:id="rId25"/>
    <p:sldId id="3276" r:id="rId26"/>
    <p:sldId id="3277" r:id="rId27"/>
    <p:sldId id="3314" r:id="rId28"/>
    <p:sldId id="3278" r:id="rId29"/>
    <p:sldId id="3279" r:id="rId30"/>
    <p:sldId id="3280" r:id="rId31"/>
    <p:sldId id="3310" r:id="rId32"/>
    <p:sldId id="3309" r:id="rId33"/>
    <p:sldId id="3311" r:id="rId34"/>
    <p:sldId id="1325" r:id="rId35"/>
    <p:sldId id="1338" r:id="rId36"/>
    <p:sldId id="3312" r:id="rId37"/>
    <p:sldId id="1339" r:id="rId38"/>
    <p:sldId id="1329" r:id="rId39"/>
    <p:sldId id="3315" r:id="rId40"/>
    <p:sldId id="1341" r:id="rId41"/>
    <p:sldId id="1340" r:id="rId42"/>
    <p:sldId id="3305" r:id="rId43"/>
    <p:sldId id="3281" r:id="rId44"/>
    <p:sldId id="3283" r:id="rId45"/>
    <p:sldId id="3284" r:id="rId46"/>
    <p:sldId id="3286" r:id="rId47"/>
    <p:sldId id="3287" r:id="rId48"/>
    <p:sldId id="3288" r:id="rId49"/>
    <p:sldId id="3289" r:id="rId50"/>
    <p:sldId id="3290" r:id="rId51"/>
    <p:sldId id="3291" r:id="rId52"/>
    <p:sldId id="3292" r:id="rId53"/>
    <p:sldId id="3293" r:id="rId54"/>
    <p:sldId id="3316" r:id="rId55"/>
    <p:sldId id="3317" r:id="rId56"/>
    <p:sldId id="3318" r:id="rId57"/>
    <p:sldId id="3319" r:id="rId58"/>
    <p:sldId id="3321" r:id="rId59"/>
    <p:sldId id="3295" r:id="rId60"/>
    <p:sldId id="3294" r:id="rId61"/>
    <p:sldId id="3296" r:id="rId62"/>
    <p:sldId id="3298" r:id="rId63"/>
    <p:sldId id="3297" r:id="rId64"/>
    <p:sldId id="3299" r:id="rId65"/>
    <p:sldId id="3301" r:id="rId66"/>
    <p:sldId id="3302" r:id="rId67"/>
    <p:sldId id="3303" r:id="rId6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11D"/>
    <a:srgbClr val="221A2C"/>
    <a:srgbClr val="003E1C"/>
    <a:srgbClr val="008000"/>
    <a:srgbClr val="4D2A1B"/>
    <a:srgbClr val="DCD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2" autoAdjust="0"/>
    <p:restoredTop sz="93659" autoAdjust="0"/>
  </p:normalViewPr>
  <p:slideViewPr>
    <p:cSldViewPr>
      <p:cViewPr varScale="1">
        <p:scale>
          <a:sx n="109" d="100"/>
          <a:sy n="109" d="100"/>
        </p:scale>
        <p:origin x="444" y="-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9/9/2021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dirty="0"/>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9/9/2021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9/9/2021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9/9/2021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9/9/2021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9/9/2021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9/9/2021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9/9/2021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9/9/2021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9/9/2021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9/9/2021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9/9/2021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9/9/2021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953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5105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5 </a:t>
            </a:r>
          </a:p>
        </p:txBody>
      </p:sp>
      <p:sp>
        <p:nvSpPr>
          <p:cNvPr id="6" name="Rounded Rectangular Callout 12">
            <a:extLst>
              <a:ext uri="{FF2B5EF4-FFF2-40B4-BE49-F238E27FC236}">
                <a16:creationId xmlns:a16="http://schemas.microsoft.com/office/drawing/2014/main" xmlns="" id="{1ED874F3-B5B8-4986-B520-3A6F98416F7B}"/>
              </a:ext>
            </a:extLst>
          </p:cNvPr>
          <p:cNvSpPr/>
          <p:nvPr/>
        </p:nvSpPr>
        <p:spPr>
          <a:xfrm>
            <a:off x="0" y="44195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000" b="1" baseline="30000" dirty="0"/>
              <a:t>1 Peter 5:8 </a:t>
            </a:r>
            <a:r>
              <a:rPr lang="en-US" sz="3000" dirty="0"/>
              <a:t>Be of sober spirit, be on the alert. Your adversary, the devil, prowls around like a roaring lion, seeking someone to devour. </a:t>
            </a:r>
            <a:r>
              <a:rPr lang="en-US" sz="3000" b="1" baseline="30000" dirty="0"/>
              <a:t>9 </a:t>
            </a:r>
            <a:r>
              <a:rPr lang="en-US" sz="3000" dirty="0"/>
              <a:t>So resist him, firm in your faith, knowing that the same experiences of suffering are being accomplished by your brothers and sisters who are in the world. </a:t>
            </a:r>
            <a:r>
              <a:rPr lang="en-US" sz="3000" b="1" baseline="30000" dirty="0"/>
              <a:t>10 </a:t>
            </a:r>
            <a:r>
              <a:rPr lang="en-US" sz="3000" dirty="0"/>
              <a:t>After you have suffered for a little while, the God of all grace, who called you to His eternal glory in Christ, will Himself perfect,  confirm, strengthen, and  establish you. </a:t>
            </a:r>
            <a:r>
              <a:rPr lang="en-US" sz="3000" b="1" baseline="30000" dirty="0"/>
              <a:t>11 </a:t>
            </a:r>
            <a:r>
              <a:rPr lang="en-US" sz="3000" dirty="0"/>
              <a:t>To Him be dominion forever and ever. Amen.</a:t>
            </a:r>
          </a:p>
        </p:txBody>
      </p:sp>
      <p:sp>
        <p:nvSpPr>
          <p:cNvPr id="7" name="Rectangle 6">
            <a:extLst>
              <a:ext uri="{FF2B5EF4-FFF2-40B4-BE49-F238E27FC236}">
                <a16:creationId xmlns:a16="http://schemas.microsoft.com/office/drawing/2014/main" xmlns="" id="{27AE8E04-6920-4535-8B7B-14A082ABFD7B}"/>
              </a:ext>
            </a:extLst>
          </p:cNvPr>
          <p:cNvSpPr/>
          <p:nvPr/>
        </p:nvSpPr>
        <p:spPr>
          <a:xfrm>
            <a:off x="1066800" y="1752600"/>
            <a:ext cx="10439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Essential attitudes for the “fiery ordeal”</a:t>
            </a:r>
          </a:p>
        </p:txBody>
      </p:sp>
    </p:spTree>
    <p:extLst>
      <p:ext uri="{BB962C8B-B14F-4D97-AF65-F5344CB8AC3E}">
        <p14:creationId xmlns:p14="http://schemas.microsoft.com/office/powerpoint/2010/main" val="97250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fire horizon">
            <a:extLst>
              <a:ext uri="{FF2B5EF4-FFF2-40B4-BE49-F238E27FC236}">
                <a16:creationId xmlns:a16="http://schemas.microsoft.com/office/drawing/2014/main" xmlns="" id="{3BE46E1A-C06E-47EE-BB28-9711543A5C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6" name="Rounded Rectangular Callout 12">
            <a:extLst>
              <a:ext uri="{FF2B5EF4-FFF2-40B4-BE49-F238E27FC236}">
                <a16:creationId xmlns:a16="http://schemas.microsoft.com/office/drawing/2014/main" xmlns="" id="{1ED874F3-B5B8-4986-B520-3A6F98416F7B}"/>
              </a:ext>
            </a:extLst>
          </p:cNvPr>
          <p:cNvSpPr/>
          <p:nvPr/>
        </p:nvSpPr>
        <p:spPr>
          <a:xfrm>
            <a:off x="0" y="527684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Your adversary, the devil, prowls around like a roaring lion, seeking someone to devour.</a:t>
            </a:r>
          </a:p>
        </p:txBody>
      </p:sp>
      <p:sp>
        <p:nvSpPr>
          <p:cNvPr id="7" name="Rectangle 6">
            <a:extLst>
              <a:ext uri="{FF2B5EF4-FFF2-40B4-BE49-F238E27FC236}">
                <a16:creationId xmlns:a16="http://schemas.microsoft.com/office/drawing/2014/main" xmlns="" id="{B73A396E-DD41-4C3B-9670-64530244E143}"/>
              </a:ext>
            </a:extLst>
          </p:cNvPr>
          <p:cNvSpPr/>
          <p:nvPr/>
        </p:nvSpPr>
        <p:spPr>
          <a:xfrm>
            <a:off x="8382000" y="517525"/>
            <a:ext cx="3657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Who is he?</a:t>
            </a:r>
          </a:p>
        </p:txBody>
      </p:sp>
    </p:spTree>
    <p:extLst>
      <p:ext uri="{BB962C8B-B14F-4D97-AF65-F5344CB8AC3E}">
        <p14:creationId xmlns:p14="http://schemas.microsoft.com/office/powerpoint/2010/main" val="83504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fire horizon">
            <a:extLst>
              <a:ext uri="{FF2B5EF4-FFF2-40B4-BE49-F238E27FC236}">
                <a16:creationId xmlns:a16="http://schemas.microsoft.com/office/drawing/2014/main" xmlns="" id="{C8839EC4-5852-44DF-950A-D8AA0E2097B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6" name="Rounded Rectangular Callout 12">
            <a:extLst>
              <a:ext uri="{FF2B5EF4-FFF2-40B4-BE49-F238E27FC236}">
                <a16:creationId xmlns:a16="http://schemas.microsoft.com/office/drawing/2014/main" xmlns="" id="{1ED874F3-B5B8-4986-B520-3A6F98416F7B}"/>
              </a:ext>
            </a:extLst>
          </p:cNvPr>
          <p:cNvSpPr/>
          <p:nvPr/>
        </p:nvSpPr>
        <p:spPr>
          <a:xfrm>
            <a:off x="0" y="527684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Your adversary, </a:t>
            </a:r>
            <a:r>
              <a:rPr lang="en-US" sz="3400" b="1" u="sng" dirty="0"/>
              <a:t>the devil</a:t>
            </a:r>
            <a:r>
              <a:rPr lang="en-US" sz="3400" dirty="0"/>
              <a:t>, prowls around like a roaring lion, seeking someone to devour.</a:t>
            </a:r>
          </a:p>
        </p:txBody>
      </p:sp>
      <p:sp>
        <p:nvSpPr>
          <p:cNvPr id="7" name="Rectangle 6">
            <a:extLst>
              <a:ext uri="{FF2B5EF4-FFF2-40B4-BE49-F238E27FC236}">
                <a16:creationId xmlns:a16="http://schemas.microsoft.com/office/drawing/2014/main" xmlns="" id="{B73A396E-DD41-4C3B-9670-64530244E143}"/>
              </a:ext>
            </a:extLst>
          </p:cNvPr>
          <p:cNvSpPr/>
          <p:nvPr/>
        </p:nvSpPr>
        <p:spPr>
          <a:xfrm>
            <a:off x="8382000" y="517525"/>
            <a:ext cx="3657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Who is he?</a:t>
            </a:r>
          </a:p>
        </p:txBody>
      </p:sp>
      <p:sp>
        <p:nvSpPr>
          <p:cNvPr id="15" name="TextBox 14">
            <a:extLst>
              <a:ext uri="{FF2B5EF4-FFF2-40B4-BE49-F238E27FC236}">
                <a16:creationId xmlns:a16="http://schemas.microsoft.com/office/drawing/2014/main" xmlns="" id="{11D60BCF-2948-4BDC-A9E2-431E14AADFC9}"/>
              </a:ext>
            </a:extLst>
          </p:cNvPr>
          <p:cNvSpPr txBox="1"/>
          <p:nvPr/>
        </p:nvSpPr>
        <p:spPr>
          <a:xfrm>
            <a:off x="627092" y="1351486"/>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Created, Fallen</a:t>
            </a:r>
            <a:endParaRPr lang="en-US" sz="3200" dirty="0">
              <a:solidFill>
                <a:schemeClr val="bg1"/>
              </a:solidFill>
              <a:latin typeface="+mn-lt"/>
            </a:endParaRPr>
          </a:p>
        </p:txBody>
      </p:sp>
    </p:spTree>
    <p:extLst>
      <p:ext uri="{BB962C8B-B14F-4D97-AF65-F5344CB8AC3E}">
        <p14:creationId xmlns:p14="http://schemas.microsoft.com/office/powerpoint/2010/main" val="1479700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8382000" y="517525"/>
            <a:ext cx="3657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Who is he?</a:t>
            </a:r>
          </a:p>
        </p:txBody>
      </p:sp>
      <p:sp>
        <p:nvSpPr>
          <p:cNvPr id="11" name="TextBox 10">
            <a:extLst>
              <a:ext uri="{FF2B5EF4-FFF2-40B4-BE49-F238E27FC236}">
                <a16:creationId xmlns:a16="http://schemas.microsoft.com/office/drawing/2014/main" xmlns="" id="{F8458821-A462-4561-A7E9-1E1B8E9995F5}"/>
              </a:ext>
            </a:extLst>
          </p:cNvPr>
          <p:cNvSpPr txBox="1"/>
          <p:nvPr/>
        </p:nvSpPr>
        <p:spPr>
          <a:xfrm>
            <a:off x="0" y="4287730"/>
            <a:ext cx="1219200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cs typeface="Arial"/>
              </a:rPr>
              <a:t>Ezekiel 28:</a:t>
            </a:r>
            <a:r>
              <a:rPr lang="en-US" sz="3200" b="1" baseline="30000" dirty="0">
                <a:solidFill>
                  <a:schemeClr val="bg1"/>
                </a:solidFill>
                <a:latin typeface="+mn-lt"/>
              </a:rPr>
              <a:t>12  </a:t>
            </a:r>
            <a:r>
              <a:rPr lang="en-US" sz="3200" dirty="0">
                <a:solidFill>
                  <a:schemeClr val="bg1"/>
                </a:solidFill>
                <a:latin typeface="+mn-lt"/>
              </a:rPr>
              <a:t>You were the model of perfection, full of wisdom and perfect in beauty… </a:t>
            </a:r>
            <a:r>
              <a:rPr lang="en-US" sz="3200" b="1" baseline="30000" dirty="0">
                <a:solidFill>
                  <a:schemeClr val="bg1"/>
                </a:solidFill>
                <a:latin typeface="+mn-lt"/>
              </a:rPr>
              <a:t>14</a:t>
            </a:r>
            <a:r>
              <a:rPr lang="en-US" sz="3200" b="1" dirty="0">
                <a:solidFill>
                  <a:schemeClr val="bg1"/>
                </a:solidFill>
                <a:latin typeface="+mn-lt"/>
              </a:rPr>
              <a:t> </a:t>
            </a:r>
            <a:r>
              <a:rPr lang="en-US" sz="3200" dirty="0">
                <a:solidFill>
                  <a:schemeClr val="bg1"/>
                </a:solidFill>
                <a:latin typeface="+mn-lt"/>
              </a:rPr>
              <a:t>You were the </a:t>
            </a:r>
            <a:r>
              <a:rPr lang="en-US" sz="3200" b="1" u="sng" dirty="0">
                <a:solidFill>
                  <a:schemeClr val="bg1"/>
                </a:solidFill>
                <a:latin typeface="+mn-lt"/>
              </a:rPr>
              <a:t>anointed cherub </a:t>
            </a:r>
            <a:r>
              <a:rPr lang="en-US" sz="3200" dirty="0">
                <a:solidFill>
                  <a:schemeClr val="bg1"/>
                </a:solidFill>
                <a:latin typeface="+mn-lt"/>
              </a:rPr>
              <a:t>who covers, for so I ordained you. You were on the holy mount of God; you walked among the fiery stones. </a:t>
            </a:r>
            <a:r>
              <a:rPr lang="en-US" sz="3200" b="1" baseline="30000" dirty="0">
                <a:solidFill>
                  <a:schemeClr val="bg1"/>
                </a:solidFill>
                <a:latin typeface="+mn-lt"/>
              </a:rPr>
              <a:t>15</a:t>
            </a:r>
            <a:r>
              <a:rPr lang="en-US" sz="3200" b="1" dirty="0">
                <a:solidFill>
                  <a:schemeClr val="bg1"/>
                </a:solidFill>
                <a:latin typeface="+mn-lt"/>
              </a:rPr>
              <a:t> </a:t>
            </a:r>
            <a:r>
              <a:rPr lang="en-US" sz="3200" dirty="0">
                <a:solidFill>
                  <a:schemeClr val="bg1"/>
                </a:solidFill>
                <a:latin typeface="+mn-lt"/>
              </a:rPr>
              <a:t>You were blameless in your ways from the day you were created until wickedness was found in you. </a:t>
            </a:r>
          </a:p>
        </p:txBody>
      </p:sp>
      <p:sp>
        <p:nvSpPr>
          <p:cNvPr id="12" name="TextBox 11">
            <a:extLst>
              <a:ext uri="{FF2B5EF4-FFF2-40B4-BE49-F238E27FC236}">
                <a16:creationId xmlns:a16="http://schemas.microsoft.com/office/drawing/2014/main" xmlns="" id="{A7F36AD1-0272-4A61-9955-954C68F771E2}"/>
              </a:ext>
            </a:extLst>
          </p:cNvPr>
          <p:cNvSpPr txBox="1"/>
          <p:nvPr/>
        </p:nvSpPr>
        <p:spPr>
          <a:xfrm>
            <a:off x="627092" y="1351486"/>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Created, Fallen</a:t>
            </a:r>
            <a:endParaRPr lang="en-US" sz="3200" dirty="0">
              <a:solidFill>
                <a:schemeClr val="bg1"/>
              </a:solidFill>
              <a:latin typeface="+mn-lt"/>
            </a:endParaRPr>
          </a:p>
        </p:txBody>
      </p:sp>
    </p:spTree>
    <p:extLst>
      <p:ext uri="{BB962C8B-B14F-4D97-AF65-F5344CB8AC3E}">
        <p14:creationId xmlns:p14="http://schemas.microsoft.com/office/powerpoint/2010/main" val="124059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8382000" y="517525"/>
            <a:ext cx="3657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Who is he?</a:t>
            </a:r>
          </a:p>
        </p:txBody>
      </p:sp>
      <p:sp>
        <p:nvSpPr>
          <p:cNvPr id="11" name="TextBox 10">
            <a:extLst>
              <a:ext uri="{FF2B5EF4-FFF2-40B4-BE49-F238E27FC236}">
                <a16:creationId xmlns:a16="http://schemas.microsoft.com/office/drawing/2014/main" xmlns="" id="{F8458821-A462-4561-A7E9-1E1B8E9995F5}"/>
              </a:ext>
            </a:extLst>
          </p:cNvPr>
          <p:cNvSpPr txBox="1"/>
          <p:nvPr/>
        </p:nvSpPr>
        <p:spPr>
          <a:xfrm>
            <a:off x="0" y="4287730"/>
            <a:ext cx="1219200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cs typeface="Arial"/>
              </a:rPr>
              <a:t>Ezekiel 28:</a:t>
            </a:r>
            <a:r>
              <a:rPr lang="en-US" sz="3200" b="1" baseline="30000" dirty="0">
                <a:solidFill>
                  <a:schemeClr val="bg1"/>
                </a:solidFill>
                <a:latin typeface="+mn-lt"/>
              </a:rPr>
              <a:t>12  </a:t>
            </a:r>
            <a:r>
              <a:rPr lang="en-US" sz="3200" dirty="0">
                <a:solidFill>
                  <a:schemeClr val="bg1"/>
                </a:solidFill>
                <a:latin typeface="+mn-lt"/>
              </a:rPr>
              <a:t>You were the model of perfection, full of wisdom and perfect in beauty… </a:t>
            </a:r>
            <a:r>
              <a:rPr lang="en-US" sz="3200" b="1" baseline="30000" dirty="0">
                <a:solidFill>
                  <a:schemeClr val="bg1"/>
                </a:solidFill>
                <a:latin typeface="+mn-lt"/>
              </a:rPr>
              <a:t>14</a:t>
            </a:r>
            <a:r>
              <a:rPr lang="en-US" sz="3200" b="1" dirty="0">
                <a:solidFill>
                  <a:schemeClr val="bg1"/>
                </a:solidFill>
                <a:latin typeface="+mn-lt"/>
              </a:rPr>
              <a:t> </a:t>
            </a:r>
            <a:r>
              <a:rPr lang="en-US" sz="3200" dirty="0">
                <a:solidFill>
                  <a:schemeClr val="bg1"/>
                </a:solidFill>
                <a:latin typeface="+mn-lt"/>
              </a:rPr>
              <a:t>You were the anointed cherub who covers, for so I ordained you. You were on the holy mount of God; you walked among the fiery stones. </a:t>
            </a:r>
            <a:r>
              <a:rPr lang="en-US" sz="3200" b="1" baseline="30000" dirty="0">
                <a:solidFill>
                  <a:schemeClr val="bg1"/>
                </a:solidFill>
                <a:latin typeface="+mn-lt"/>
              </a:rPr>
              <a:t>15</a:t>
            </a:r>
            <a:r>
              <a:rPr lang="en-US" sz="3200" b="1" dirty="0">
                <a:solidFill>
                  <a:schemeClr val="bg1"/>
                </a:solidFill>
                <a:latin typeface="+mn-lt"/>
              </a:rPr>
              <a:t> </a:t>
            </a:r>
            <a:r>
              <a:rPr lang="en-US" sz="3200" dirty="0">
                <a:solidFill>
                  <a:schemeClr val="bg1"/>
                </a:solidFill>
                <a:latin typeface="+mn-lt"/>
              </a:rPr>
              <a:t>You were </a:t>
            </a:r>
            <a:r>
              <a:rPr lang="en-US" sz="3200" b="1" u="sng" dirty="0">
                <a:solidFill>
                  <a:schemeClr val="bg1"/>
                </a:solidFill>
                <a:latin typeface="+mn-lt"/>
              </a:rPr>
              <a:t>blameless in your ways from the day you were created</a:t>
            </a:r>
            <a:r>
              <a:rPr lang="en-US" sz="3200" dirty="0">
                <a:solidFill>
                  <a:schemeClr val="bg1"/>
                </a:solidFill>
                <a:latin typeface="+mn-lt"/>
              </a:rPr>
              <a:t> until wickedness was found in you. </a:t>
            </a:r>
          </a:p>
        </p:txBody>
      </p:sp>
      <p:sp>
        <p:nvSpPr>
          <p:cNvPr id="12" name="TextBox 11">
            <a:extLst>
              <a:ext uri="{FF2B5EF4-FFF2-40B4-BE49-F238E27FC236}">
                <a16:creationId xmlns:a16="http://schemas.microsoft.com/office/drawing/2014/main" xmlns="" id="{1DA81754-062F-4075-809A-CE1BCC54CA71}"/>
              </a:ext>
            </a:extLst>
          </p:cNvPr>
          <p:cNvSpPr txBox="1"/>
          <p:nvPr/>
        </p:nvSpPr>
        <p:spPr>
          <a:xfrm>
            <a:off x="627092" y="1351486"/>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Created, Fallen</a:t>
            </a:r>
            <a:endParaRPr lang="en-US" sz="3200" dirty="0">
              <a:solidFill>
                <a:schemeClr val="bg1"/>
              </a:solidFill>
              <a:latin typeface="+mn-lt"/>
            </a:endParaRPr>
          </a:p>
        </p:txBody>
      </p:sp>
    </p:spTree>
    <p:extLst>
      <p:ext uri="{BB962C8B-B14F-4D97-AF65-F5344CB8AC3E}">
        <p14:creationId xmlns:p14="http://schemas.microsoft.com/office/powerpoint/2010/main" val="32822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8382000" y="517525"/>
            <a:ext cx="3657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Who is he?</a:t>
            </a:r>
          </a:p>
        </p:txBody>
      </p:sp>
      <p:sp>
        <p:nvSpPr>
          <p:cNvPr id="11" name="TextBox 10">
            <a:extLst>
              <a:ext uri="{FF2B5EF4-FFF2-40B4-BE49-F238E27FC236}">
                <a16:creationId xmlns:a16="http://schemas.microsoft.com/office/drawing/2014/main" xmlns="" id="{F8458821-A462-4561-A7E9-1E1B8E9995F5}"/>
              </a:ext>
            </a:extLst>
          </p:cNvPr>
          <p:cNvSpPr txBox="1"/>
          <p:nvPr/>
        </p:nvSpPr>
        <p:spPr>
          <a:xfrm>
            <a:off x="0" y="4287730"/>
            <a:ext cx="1219200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cs typeface="Arial"/>
              </a:rPr>
              <a:t>Ezekiel 28:</a:t>
            </a:r>
            <a:r>
              <a:rPr lang="en-US" sz="3200" b="1" baseline="30000" dirty="0">
                <a:solidFill>
                  <a:schemeClr val="bg1"/>
                </a:solidFill>
                <a:latin typeface="+mn-lt"/>
              </a:rPr>
              <a:t>12  </a:t>
            </a:r>
            <a:r>
              <a:rPr lang="en-US" sz="3200" dirty="0">
                <a:solidFill>
                  <a:schemeClr val="bg1"/>
                </a:solidFill>
                <a:latin typeface="+mn-lt"/>
              </a:rPr>
              <a:t>You were the model of perfection, full of wisdom and perfect in beauty… </a:t>
            </a:r>
            <a:r>
              <a:rPr lang="en-US" sz="3200" b="1" baseline="30000" dirty="0">
                <a:solidFill>
                  <a:schemeClr val="bg1"/>
                </a:solidFill>
                <a:latin typeface="+mn-lt"/>
              </a:rPr>
              <a:t>14</a:t>
            </a:r>
            <a:r>
              <a:rPr lang="en-US" sz="3200" b="1" dirty="0">
                <a:solidFill>
                  <a:schemeClr val="bg1"/>
                </a:solidFill>
                <a:latin typeface="+mn-lt"/>
              </a:rPr>
              <a:t> </a:t>
            </a:r>
            <a:r>
              <a:rPr lang="en-US" sz="3200" dirty="0">
                <a:solidFill>
                  <a:schemeClr val="bg1"/>
                </a:solidFill>
                <a:latin typeface="+mn-lt"/>
              </a:rPr>
              <a:t>You were the anointed cherub who covers, for so I ordained you. You were on the holy mount of God; you walked among the fiery stones. </a:t>
            </a:r>
            <a:r>
              <a:rPr lang="en-US" sz="3200" b="1" baseline="30000" dirty="0">
                <a:solidFill>
                  <a:schemeClr val="bg1"/>
                </a:solidFill>
                <a:latin typeface="+mn-lt"/>
              </a:rPr>
              <a:t>15</a:t>
            </a:r>
            <a:r>
              <a:rPr lang="en-US" sz="3200" b="1" dirty="0">
                <a:solidFill>
                  <a:schemeClr val="bg1"/>
                </a:solidFill>
                <a:latin typeface="+mn-lt"/>
              </a:rPr>
              <a:t> </a:t>
            </a:r>
            <a:r>
              <a:rPr lang="en-US" sz="3200" dirty="0">
                <a:solidFill>
                  <a:schemeClr val="bg1"/>
                </a:solidFill>
                <a:latin typeface="+mn-lt"/>
              </a:rPr>
              <a:t>You were blameless in your ways from the day you were created </a:t>
            </a:r>
            <a:r>
              <a:rPr lang="en-US" sz="3200" b="1" u="sng" dirty="0">
                <a:solidFill>
                  <a:schemeClr val="bg1"/>
                </a:solidFill>
                <a:latin typeface="+mn-lt"/>
              </a:rPr>
              <a:t>until wickedness was found in you</a:t>
            </a:r>
            <a:r>
              <a:rPr lang="en-US" sz="3200" dirty="0">
                <a:solidFill>
                  <a:schemeClr val="bg1"/>
                </a:solidFill>
                <a:latin typeface="+mn-lt"/>
              </a:rPr>
              <a:t>. </a:t>
            </a:r>
          </a:p>
        </p:txBody>
      </p:sp>
      <p:sp>
        <p:nvSpPr>
          <p:cNvPr id="12" name="TextBox 11">
            <a:extLst>
              <a:ext uri="{FF2B5EF4-FFF2-40B4-BE49-F238E27FC236}">
                <a16:creationId xmlns:a16="http://schemas.microsoft.com/office/drawing/2014/main" xmlns="" id="{64F1EBF1-9380-450B-B949-CF8F92BCB12C}"/>
              </a:ext>
            </a:extLst>
          </p:cNvPr>
          <p:cNvSpPr txBox="1"/>
          <p:nvPr/>
        </p:nvSpPr>
        <p:spPr>
          <a:xfrm>
            <a:off x="627092" y="1351486"/>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Created, Fallen</a:t>
            </a:r>
            <a:endParaRPr lang="en-US" sz="3200" dirty="0">
              <a:solidFill>
                <a:schemeClr val="bg1"/>
              </a:solidFill>
              <a:latin typeface="+mn-lt"/>
            </a:endParaRPr>
          </a:p>
        </p:txBody>
      </p:sp>
    </p:spTree>
    <p:extLst>
      <p:ext uri="{BB962C8B-B14F-4D97-AF65-F5344CB8AC3E}">
        <p14:creationId xmlns:p14="http://schemas.microsoft.com/office/powerpoint/2010/main" val="278554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8382000" y="517525"/>
            <a:ext cx="3657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Who is he?</a:t>
            </a:r>
          </a:p>
        </p:txBody>
      </p:sp>
      <p:sp>
        <p:nvSpPr>
          <p:cNvPr id="11" name="TextBox 10">
            <a:extLst>
              <a:ext uri="{FF2B5EF4-FFF2-40B4-BE49-F238E27FC236}">
                <a16:creationId xmlns:a16="http://schemas.microsoft.com/office/drawing/2014/main" xmlns="" id="{F8458821-A462-4561-A7E9-1E1B8E9995F5}"/>
              </a:ext>
            </a:extLst>
          </p:cNvPr>
          <p:cNvSpPr txBox="1"/>
          <p:nvPr/>
        </p:nvSpPr>
        <p:spPr>
          <a:xfrm>
            <a:off x="0" y="4567297"/>
            <a:ext cx="121920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cs typeface="Arial"/>
              </a:rPr>
              <a:t>Ezekiel 28:</a:t>
            </a:r>
            <a:r>
              <a:rPr lang="en-US" sz="3200" b="1" baseline="30000" dirty="0">
                <a:solidFill>
                  <a:schemeClr val="bg1"/>
                </a:solidFill>
                <a:latin typeface="+mn-lt"/>
              </a:rPr>
              <a:t>16</a:t>
            </a:r>
            <a:r>
              <a:rPr lang="en-US" sz="3200" b="1" dirty="0">
                <a:solidFill>
                  <a:schemeClr val="bg1"/>
                </a:solidFill>
                <a:latin typeface="+mn-lt"/>
              </a:rPr>
              <a:t> </a:t>
            </a:r>
            <a:r>
              <a:rPr lang="en-US" sz="3200" dirty="0">
                <a:solidFill>
                  <a:schemeClr val="bg1"/>
                </a:solidFill>
                <a:latin typeface="+mn-lt"/>
              </a:rPr>
              <a:t>… So I drove you in disgrace from the mount of God, and I expelled you, O guardian cherub… </a:t>
            </a:r>
            <a:r>
              <a:rPr lang="en-US" sz="3200" b="1" baseline="30000" dirty="0">
                <a:solidFill>
                  <a:schemeClr val="bg1"/>
                </a:solidFill>
                <a:latin typeface="+mn-lt"/>
              </a:rPr>
              <a:t>17</a:t>
            </a:r>
            <a:r>
              <a:rPr lang="en-US" sz="3200" b="1" dirty="0">
                <a:solidFill>
                  <a:schemeClr val="bg1"/>
                </a:solidFill>
                <a:latin typeface="+mn-lt"/>
              </a:rPr>
              <a:t> </a:t>
            </a:r>
            <a:r>
              <a:rPr lang="en-US" sz="3200" dirty="0">
                <a:solidFill>
                  <a:schemeClr val="bg1"/>
                </a:solidFill>
                <a:latin typeface="+mn-lt"/>
              </a:rPr>
              <a:t>Your heart became </a:t>
            </a:r>
            <a:r>
              <a:rPr lang="en-US" sz="3200" b="1" u="sng" dirty="0">
                <a:solidFill>
                  <a:schemeClr val="bg1"/>
                </a:solidFill>
                <a:latin typeface="+mn-lt"/>
              </a:rPr>
              <a:t>proud</a:t>
            </a:r>
            <a:r>
              <a:rPr lang="en-US" sz="3200" dirty="0">
                <a:solidFill>
                  <a:schemeClr val="bg1"/>
                </a:solidFill>
                <a:latin typeface="+mn-lt"/>
              </a:rPr>
              <a:t> on account of your beauty, and you </a:t>
            </a:r>
            <a:r>
              <a:rPr lang="en-US" sz="3200" b="1" u="sng" dirty="0">
                <a:solidFill>
                  <a:schemeClr val="bg1"/>
                </a:solidFill>
                <a:latin typeface="+mn-lt"/>
              </a:rPr>
              <a:t>corrupted</a:t>
            </a:r>
            <a:r>
              <a:rPr lang="en-US" sz="3200" dirty="0">
                <a:solidFill>
                  <a:schemeClr val="bg1"/>
                </a:solidFill>
                <a:latin typeface="+mn-lt"/>
              </a:rPr>
              <a:t> your wisdom because of your splendor. </a:t>
            </a:r>
          </a:p>
        </p:txBody>
      </p:sp>
      <p:sp>
        <p:nvSpPr>
          <p:cNvPr id="14" name="TextBox 13">
            <a:extLst>
              <a:ext uri="{FF2B5EF4-FFF2-40B4-BE49-F238E27FC236}">
                <a16:creationId xmlns:a16="http://schemas.microsoft.com/office/drawing/2014/main" xmlns="" id="{B7D6EEE6-8B9E-4180-94DD-73CD22C9D9EA}"/>
              </a:ext>
            </a:extLst>
          </p:cNvPr>
          <p:cNvSpPr txBox="1"/>
          <p:nvPr/>
        </p:nvSpPr>
        <p:spPr>
          <a:xfrm>
            <a:off x="627092" y="1351486"/>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Created, Fallen</a:t>
            </a:r>
            <a:endParaRPr lang="en-US" sz="3200" dirty="0">
              <a:solidFill>
                <a:schemeClr val="bg1"/>
              </a:solidFill>
              <a:latin typeface="+mn-lt"/>
            </a:endParaRPr>
          </a:p>
        </p:txBody>
      </p:sp>
      <p:sp>
        <p:nvSpPr>
          <p:cNvPr id="15" name="TextBox 14">
            <a:extLst>
              <a:ext uri="{FF2B5EF4-FFF2-40B4-BE49-F238E27FC236}">
                <a16:creationId xmlns:a16="http://schemas.microsoft.com/office/drawing/2014/main" xmlns="" id="{E7EA6B5C-909A-45BF-AA50-AB0D0CFEEB03}"/>
              </a:ext>
            </a:extLst>
          </p:cNvPr>
          <p:cNvSpPr txBox="1"/>
          <p:nvPr/>
        </p:nvSpPr>
        <p:spPr>
          <a:xfrm>
            <a:off x="627095" y="19812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War in Heaven</a:t>
            </a:r>
            <a:endParaRPr lang="en-US" sz="3200" dirty="0">
              <a:solidFill>
                <a:schemeClr val="bg1"/>
              </a:solidFill>
              <a:latin typeface="+mn-lt"/>
            </a:endParaRPr>
          </a:p>
        </p:txBody>
      </p:sp>
    </p:spTree>
    <p:extLst>
      <p:ext uri="{BB962C8B-B14F-4D97-AF65-F5344CB8AC3E}">
        <p14:creationId xmlns:p14="http://schemas.microsoft.com/office/powerpoint/2010/main" val="171054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8382000" y="517525"/>
            <a:ext cx="3657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Who is he?</a:t>
            </a:r>
          </a:p>
        </p:txBody>
      </p:sp>
      <p:sp>
        <p:nvSpPr>
          <p:cNvPr id="11" name="TextBox 10">
            <a:extLst>
              <a:ext uri="{FF2B5EF4-FFF2-40B4-BE49-F238E27FC236}">
                <a16:creationId xmlns:a16="http://schemas.microsoft.com/office/drawing/2014/main" xmlns="" id="{F8458821-A462-4561-A7E9-1E1B8E9995F5}"/>
              </a:ext>
            </a:extLst>
          </p:cNvPr>
          <p:cNvSpPr txBox="1"/>
          <p:nvPr/>
        </p:nvSpPr>
        <p:spPr>
          <a:xfrm>
            <a:off x="0" y="4567297"/>
            <a:ext cx="121920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cs typeface="Arial"/>
              </a:rPr>
              <a:t>Ezekiel 28:</a:t>
            </a:r>
            <a:r>
              <a:rPr lang="en-US" sz="3200" b="1" baseline="30000" dirty="0">
                <a:solidFill>
                  <a:schemeClr val="bg1"/>
                </a:solidFill>
                <a:latin typeface="+mn-lt"/>
              </a:rPr>
              <a:t>16</a:t>
            </a:r>
            <a:r>
              <a:rPr lang="en-US" sz="3200" b="1" dirty="0">
                <a:solidFill>
                  <a:schemeClr val="bg1"/>
                </a:solidFill>
                <a:latin typeface="+mn-lt"/>
              </a:rPr>
              <a:t> </a:t>
            </a:r>
            <a:r>
              <a:rPr lang="en-US" sz="3200" dirty="0">
                <a:solidFill>
                  <a:schemeClr val="bg1"/>
                </a:solidFill>
                <a:latin typeface="+mn-lt"/>
              </a:rPr>
              <a:t>… So I drove you in disgrace from the mount of God, and I expelled you, O guardian cherub… </a:t>
            </a:r>
            <a:r>
              <a:rPr lang="en-US" sz="3200" b="1" baseline="30000" dirty="0">
                <a:solidFill>
                  <a:schemeClr val="bg1"/>
                </a:solidFill>
                <a:latin typeface="+mn-lt"/>
              </a:rPr>
              <a:t>17</a:t>
            </a:r>
            <a:r>
              <a:rPr lang="en-US" sz="3200" b="1" dirty="0">
                <a:solidFill>
                  <a:schemeClr val="bg1"/>
                </a:solidFill>
                <a:latin typeface="+mn-lt"/>
              </a:rPr>
              <a:t> </a:t>
            </a:r>
            <a:r>
              <a:rPr lang="en-US" sz="3200" dirty="0">
                <a:solidFill>
                  <a:schemeClr val="bg1"/>
                </a:solidFill>
                <a:latin typeface="+mn-lt"/>
              </a:rPr>
              <a:t>Your heart became </a:t>
            </a:r>
            <a:r>
              <a:rPr lang="en-US" sz="3200" b="1" u="sng" dirty="0">
                <a:solidFill>
                  <a:schemeClr val="bg1"/>
                </a:solidFill>
                <a:latin typeface="+mn-lt"/>
              </a:rPr>
              <a:t>proud</a:t>
            </a:r>
            <a:r>
              <a:rPr lang="en-US" sz="3200" dirty="0">
                <a:solidFill>
                  <a:schemeClr val="bg1"/>
                </a:solidFill>
                <a:latin typeface="+mn-lt"/>
              </a:rPr>
              <a:t> on account of your beauty, and you </a:t>
            </a:r>
            <a:r>
              <a:rPr lang="en-US" sz="3200" b="1" u="sng" dirty="0">
                <a:solidFill>
                  <a:schemeClr val="bg1"/>
                </a:solidFill>
                <a:latin typeface="+mn-lt"/>
              </a:rPr>
              <a:t>corrupted</a:t>
            </a:r>
            <a:r>
              <a:rPr lang="en-US" sz="3200" dirty="0">
                <a:solidFill>
                  <a:schemeClr val="bg1"/>
                </a:solidFill>
                <a:latin typeface="+mn-lt"/>
              </a:rPr>
              <a:t> your wisdom because of your splendor. </a:t>
            </a:r>
          </a:p>
        </p:txBody>
      </p:sp>
      <p:sp>
        <p:nvSpPr>
          <p:cNvPr id="14" name="TextBox 13">
            <a:extLst>
              <a:ext uri="{FF2B5EF4-FFF2-40B4-BE49-F238E27FC236}">
                <a16:creationId xmlns:a16="http://schemas.microsoft.com/office/drawing/2014/main" xmlns="" id="{B7D6EEE6-8B9E-4180-94DD-73CD22C9D9EA}"/>
              </a:ext>
            </a:extLst>
          </p:cNvPr>
          <p:cNvSpPr txBox="1"/>
          <p:nvPr/>
        </p:nvSpPr>
        <p:spPr>
          <a:xfrm>
            <a:off x="627092" y="1351486"/>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Created, Fallen</a:t>
            </a:r>
            <a:endParaRPr lang="en-US" sz="3200" dirty="0">
              <a:solidFill>
                <a:schemeClr val="bg1"/>
              </a:solidFill>
              <a:latin typeface="+mn-lt"/>
            </a:endParaRPr>
          </a:p>
        </p:txBody>
      </p:sp>
      <p:sp>
        <p:nvSpPr>
          <p:cNvPr id="15" name="TextBox 14">
            <a:extLst>
              <a:ext uri="{FF2B5EF4-FFF2-40B4-BE49-F238E27FC236}">
                <a16:creationId xmlns:a16="http://schemas.microsoft.com/office/drawing/2014/main" xmlns="" id="{E7EA6B5C-909A-45BF-AA50-AB0D0CFEEB03}"/>
              </a:ext>
            </a:extLst>
          </p:cNvPr>
          <p:cNvSpPr txBox="1"/>
          <p:nvPr/>
        </p:nvSpPr>
        <p:spPr>
          <a:xfrm>
            <a:off x="627095" y="19812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War in Heaven</a:t>
            </a:r>
            <a:endParaRPr lang="en-US" sz="3200" dirty="0">
              <a:solidFill>
                <a:schemeClr val="bg1"/>
              </a:solidFill>
              <a:latin typeface="+mn-lt"/>
            </a:endParaRPr>
          </a:p>
        </p:txBody>
      </p:sp>
      <p:sp>
        <p:nvSpPr>
          <p:cNvPr id="9" name="TextBox 8">
            <a:extLst>
              <a:ext uri="{FF2B5EF4-FFF2-40B4-BE49-F238E27FC236}">
                <a16:creationId xmlns:a16="http://schemas.microsoft.com/office/drawing/2014/main" xmlns="" id="{F2D7FE2C-44C0-4609-A130-FA7F648584F7}"/>
              </a:ext>
            </a:extLst>
          </p:cNvPr>
          <p:cNvSpPr txBox="1"/>
          <p:nvPr/>
        </p:nvSpPr>
        <p:spPr>
          <a:xfrm>
            <a:off x="627094" y="25908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The War Comes to Earth</a:t>
            </a:r>
            <a:endParaRPr lang="en-US" sz="3200" dirty="0">
              <a:solidFill>
                <a:schemeClr val="bg1"/>
              </a:solidFill>
              <a:latin typeface="+mn-lt"/>
            </a:endParaRPr>
          </a:p>
        </p:txBody>
      </p:sp>
    </p:spTree>
    <p:extLst>
      <p:ext uri="{BB962C8B-B14F-4D97-AF65-F5344CB8AC3E}">
        <p14:creationId xmlns:p14="http://schemas.microsoft.com/office/powerpoint/2010/main" val="55360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8382000" y="517525"/>
            <a:ext cx="3657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Who is he?</a:t>
            </a:r>
          </a:p>
        </p:txBody>
      </p:sp>
      <p:sp>
        <p:nvSpPr>
          <p:cNvPr id="8" name="TextBox 7">
            <a:extLst>
              <a:ext uri="{FF2B5EF4-FFF2-40B4-BE49-F238E27FC236}">
                <a16:creationId xmlns:a16="http://schemas.microsoft.com/office/drawing/2014/main" xmlns="" id="{AC8BE4C6-20E9-4694-9174-F1D65877B676}"/>
              </a:ext>
            </a:extLst>
          </p:cNvPr>
          <p:cNvSpPr txBox="1"/>
          <p:nvPr/>
        </p:nvSpPr>
        <p:spPr>
          <a:xfrm>
            <a:off x="627092" y="1351486"/>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Created, Fallen</a:t>
            </a:r>
            <a:endParaRPr lang="en-US" sz="3200" dirty="0">
              <a:solidFill>
                <a:schemeClr val="bg1"/>
              </a:solidFill>
              <a:latin typeface="+mn-lt"/>
            </a:endParaRPr>
          </a:p>
        </p:txBody>
      </p:sp>
      <p:sp>
        <p:nvSpPr>
          <p:cNvPr id="9" name="TextBox 8">
            <a:extLst>
              <a:ext uri="{FF2B5EF4-FFF2-40B4-BE49-F238E27FC236}">
                <a16:creationId xmlns:a16="http://schemas.microsoft.com/office/drawing/2014/main" xmlns="" id="{788F7CE2-A48C-496E-BBB0-798B7FAE4E12}"/>
              </a:ext>
            </a:extLst>
          </p:cNvPr>
          <p:cNvSpPr txBox="1"/>
          <p:nvPr/>
        </p:nvSpPr>
        <p:spPr>
          <a:xfrm>
            <a:off x="627095" y="19812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War in Heaven</a:t>
            </a:r>
            <a:endParaRPr lang="en-US" sz="3200" dirty="0">
              <a:solidFill>
                <a:schemeClr val="bg1"/>
              </a:solidFill>
              <a:latin typeface="+mn-lt"/>
            </a:endParaRPr>
          </a:p>
        </p:txBody>
      </p:sp>
      <p:sp>
        <p:nvSpPr>
          <p:cNvPr id="10" name="TextBox 9">
            <a:extLst>
              <a:ext uri="{FF2B5EF4-FFF2-40B4-BE49-F238E27FC236}">
                <a16:creationId xmlns:a16="http://schemas.microsoft.com/office/drawing/2014/main" xmlns="" id="{383247B2-76D5-4DA2-8EC1-A0B84F7617AA}"/>
              </a:ext>
            </a:extLst>
          </p:cNvPr>
          <p:cNvSpPr txBox="1"/>
          <p:nvPr/>
        </p:nvSpPr>
        <p:spPr>
          <a:xfrm>
            <a:off x="627094" y="25908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The War Comes to Earth</a:t>
            </a:r>
            <a:endParaRPr lang="en-US" sz="3200" dirty="0">
              <a:solidFill>
                <a:schemeClr val="bg1"/>
              </a:solidFill>
              <a:latin typeface="+mn-lt"/>
            </a:endParaRPr>
          </a:p>
        </p:txBody>
      </p:sp>
      <p:sp>
        <p:nvSpPr>
          <p:cNvPr id="11" name="TextBox 10">
            <a:extLst>
              <a:ext uri="{FF2B5EF4-FFF2-40B4-BE49-F238E27FC236}">
                <a16:creationId xmlns:a16="http://schemas.microsoft.com/office/drawing/2014/main" xmlns="" id="{F8458821-A462-4561-A7E9-1E1B8E9995F5}"/>
              </a:ext>
            </a:extLst>
          </p:cNvPr>
          <p:cNvSpPr txBox="1"/>
          <p:nvPr/>
        </p:nvSpPr>
        <p:spPr>
          <a:xfrm>
            <a:off x="0" y="4567297"/>
            <a:ext cx="121920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cs typeface="Arial"/>
              </a:rPr>
              <a:t>Eph 2:</a:t>
            </a:r>
            <a:r>
              <a:rPr lang="en-US" sz="3200" b="1" baseline="30000" dirty="0">
                <a:solidFill>
                  <a:schemeClr val="bg1"/>
                </a:solidFill>
                <a:latin typeface="+mn-lt"/>
              </a:rPr>
              <a:t>2 </a:t>
            </a:r>
            <a:r>
              <a:rPr lang="en-US" sz="3200" dirty="0">
                <a:solidFill>
                  <a:schemeClr val="bg1"/>
                </a:solidFill>
                <a:latin typeface="+mn-lt"/>
              </a:rPr>
              <a:t>You used to live in sin, just like the rest of the world, obeying the devil—the commander of the powers in the unseen world.</a:t>
            </a:r>
            <a:r>
              <a:rPr lang="en-US" sz="3200" baseline="30000" dirty="0">
                <a:solidFill>
                  <a:schemeClr val="bg1"/>
                </a:solidFill>
                <a:latin typeface="+mn-lt"/>
              </a:rPr>
              <a:t> </a:t>
            </a:r>
            <a:r>
              <a:rPr lang="en-US" sz="3200" dirty="0">
                <a:solidFill>
                  <a:schemeClr val="bg1"/>
                </a:solidFill>
                <a:latin typeface="+mn-lt"/>
              </a:rPr>
              <a:t> He is the spirit at work in the hearts of those who refuse to obey God. </a:t>
            </a:r>
            <a:r>
              <a:rPr lang="en-US" sz="3200" b="1" baseline="30000" dirty="0">
                <a:solidFill>
                  <a:schemeClr val="bg1"/>
                </a:solidFill>
                <a:latin typeface="+mn-lt"/>
              </a:rPr>
              <a:t>3</a:t>
            </a:r>
            <a:r>
              <a:rPr lang="en-US" sz="3200" dirty="0">
                <a:solidFill>
                  <a:schemeClr val="bg1"/>
                </a:solidFill>
                <a:latin typeface="+mn-lt"/>
              </a:rPr>
              <a:t>… By our very nature we were subject to God’s anger, just like everyone else.</a:t>
            </a:r>
          </a:p>
        </p:txBody>
      </p:sp>
    </p:spTree>
    <p:extLst>
      <p:ext uri="{BB962C8B-B14F-4D97-AF65-F5344CB8AC3E}">
        <p14:creationId xmlns:p14="http://schemas.microsoft.com/office/powerpoint/2010/main" val="125604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8382000" y="517525"/>
            <a:ext cx="3657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Who is he?</a:t>
            </a:r>
          </a:p>
        </p:txBody>
      </p:sp>
      <p:sp>
        <p:nvSpPr>
          <p:cNvPr id="11" name="TextBox 10">
            <a:extLst>
              <a:ext uri="{FF2B5EF4-FFF2-40B4-BE49-F238E27FC236}">
                <a16:creationId xmlns:a16="http://schemas.microsoft.com/office/drawing/2014/main" xmlns="" id="{F8458821-A462-4561-A7E9-1E1B8E9995F5}"/>
              </a:ext>
            </a:extLst>
          </p:cNvPr>
          <p:cNvSpPr txBox="1"/>
          <p:nvPr/>
        </p:nvSpPr>
        <p:spPr>
          <a:xfrm>
            <a:off x="-20053" y="5049314"/>
            <a:ext cx="121920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cs typeface="Arial"/>
              </a:rPr>
              <a:t>Galatians 1:</a:t>
            </a:r>
            <a:r>
              <a:rPr lang="en-US" sz="3200" b="1" baseline="30000" dirty="0">
                <a:solidFill>
                  <a:schemeClr val="bg1"/>
                </a:solidFill>
                <a:latin typeface="+mn-lt"/>
              </a:rPr>
              <a:t>4</a:t>
            </a:r>
            <a:r>
              <a:rPr lang="en-US" sz="3200" baseline="30000" dirty="0">
                <a:solidFill>
                  <a:schemeClr val="bg1"/>
                </a:solidFill>
                <a:latin typeface="+mn-lt"/>
              </a:rPr>
              <a:t> </a:t>
            </a:r>
            <a:r>
              <a:rPr lang="en-US" sz="3200" dirty="0">
                <a:solidFill>
                  <a:schemeClr val="bg1"/>
                </a:solidFill>
                <a:latin typeface="+mn-lt"/>
              </a:rPr>
              <a:t>… Jesus Christ, who gave Himself for our sins so that he might rescue us from this present evil age. </a:t>
            </a:r>
          </a:p>
        </p:txBody>
      </p:sp>
      <p:sp>
        <p:nvSpPr>
          <p:cNvPr id="12" name="TextBox 11">
            <a:extLst>
              <a:ext uri="{FF2B5EF4-FFF2-40B4-BE49-F238E27FC236}">
                <a16:creationId xmlns:a16="http://schemas.microsoft.com/office/drawing/2014/main" xmlns="" id="{16993E27-3503-4E84-B7C2-77B82798F076}"/>
              </a:ext>
            </a:extLst>
          </p:cNvPr>
          <p:cNvSpPr txBox="1"/>
          <p:nvPr/>
        </p:nvSpPr>
        <p:spPr>
          <a:xfrm>
            <a:off x="627092" y="1351486"/>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Created, Fallen</a:t>
            </a:r>
            <a:endParaRPr lang="en-US" sz="3200" dirty="0">
              <a:solidFill>
                <a:schemeClr val="bg1"/>
              </a:solidFill>
              <a:latin typeface="+mn-lt"/>
            </a:endParaRPr>
          </a:p>
        </p:txBody>
      </p:sp>
      <p:sp>
        <p:nvSpPr>
          <p:cNvPr id="14" name="TextBox 13">
            <a:extLst>
              <a:ext uri="{FF2B5EF4-FFF2-40B4-BE49-F238E27FC236}">
                <a16:creationId xmlns:a16="http://schemas.microsoft.com/office/drawing/2014/main" xmlns="" id="{E9BD8D62-0AD6-4DED-A4DB-A92CC2356D9E}"/>
              </a:ext>
            </a:extLst>
          </p:cNvPr>
          <p:cNvSpPr txBox="1"/>
          <p:nvPr/>
        </p:nvSpPr>
        <p:spPr>
          <a:xfrm>
            <a:off x="627095" y="19812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War in Heaven</a:t>
            </a:r>
            <a:endParaRPr lang="en-US" sz="3200" dirty="0">
              <a:solidFill>
                <a:schemeClr val="bg1"/>
              </a:solidFill>
              <a:latin typeface="+mn-lt"/>
            </a:endParaRPr>
          </a:p>
        </p:txBody>
      </p:sp>
      <p:sp>
        <p:nvSpPr>
          <p:cNvPr id="15" name="TextBox 14">
            <a:extLst>
              <a:ext uri="{FF2B5EF4-FFF2-40B4-BE49-F238E27FC236}">
                <a16:creationId xmlns:a16="http://schemas.microsoft.com/office/drawing/2014/main" xmlns="" id="{4F31B462-33DB-4FAD-9091-4D2E0B3C9561}"/>
              </a:ext>
            </a:extLst>
          </p:cNvPr>
          <p:cNvSpPr txBox="1"/>
          <p:nvPr/>
        </p:nvSpPr>
        <p:spPr>
          <a:xfrm>
            <a:off x="627094" y="25908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The War Comes to Earth</a:t>
            </a:r>
            <a:endParaRPr lang="en-US" sz="3200" dirty="0">
              <a:solidFill>
                <a:schemeClr val="bg1"/>
              </a:solidFill>
              <a:latin typeface="+mn-lt"/>
            </a:endParaRPr>
          </a:p>
        </p:txBody>
      </p:sp>
      <p:sp>
        <p:nvSpPr>
          <p:cNvPr id="16" name="TextBox 15">
            <a:extLst>
              <a:ext uri="{FF2B5EF4-FFF2-40B4-BE49-F238E27FC236}">
                <a16:creationId xmlns:a16="http://schemas.microsoft.com/office/drawing/2014/main" xmlns="" id="{976406AE-CA1D-4858-A7C2-E8AA21F488B4}"/>
              </a:ext>
            </a:extLst>
          </p:cNvPr>
          <p:cNvSpPr txBox="1"/>
          <p:nvPr/>
        </p:nvSpPr>
        <p:spPr>
          <a:xfrm>
            <a:off x="627093" y="32004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Jesus to the rescue </a:t>
            </a:r>
            <a:endParaRPr lang="en-US" sz="3200" dirty="0">
              <a:solidFill>
                <a:schemeClr val="bg1"/>
              </a:solidFill>
              <a:latin typeface="+mn-lt"/>
            </a:endParaRPr>
          </a:p>
        </p:txBody>
      </p:sp>
    </p:spTree>
    <p:extLst>
      <p:ext uri="{BB962C8B-B14F-4D97-AF65-F5344CB8AC3E}">
        <p14:creationId xmlns:p14="http://schemas.microsoft.com/office/powerpoint/2010/main" val="16799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8382000" y="517525"/>
            <a:ext cx="3657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Who is he?</a:t>
            </a:r>
          </a:p>
        </p:txBody>
      </p:sp>
      <p:sp>
        <p:nvSpPr>
          <p:cNvPr id="11" name="TextBox 10">
            <a:extLst>
              <a:ext uri="{FF2B5EF4-FFF2-40B4-BE49-F238E27FC236}">
                <a16:creationId xmlns:a16="http://schemas.microsoft.com/office/drawing/2014/main" xmlns="" id="{F8458821-A462-4561-A7E9-1E1B8E9995F5}"/>
              </a:ext>
            </a:extLst>
          </p:cNvPr>
          <p:cNvSpPr txBox="1"/>
          <p:nvPr/>
        </p:nvSpPr>
        <p:spPr>
          <a:xfrm>
            <a:off x="0" y="5029200"/>
            <a:ext cx="121920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cs typeface="Arial"/>
              </a:rPr>
              <a:t>Colossians 1:</a:t>
            </a:r>
            <a:r>
              <a:rPr lang="en-US" sz="3200" b="1" baseline="30000" dirty="0">
                <a:solidFill>
                  <a:schemeClr val="bg1"/>
                </a:solidFill>
                <a:latin typeface="+mn-lt"/>
              </a:rPr>
              <a:t>13</a:t>
            </a:r>
            <a:r>
              <a:rPr lang="en-US" sz="3200" baseline="30000" dirty="0">
                <a:solidFill>
                  <a:schemeClr val="bg1"/>
                </a:solidFill>
                <a:latin typeface="+mn-lt"/>
              </a:rPr>
              <a:t> </a:t>
            </a:r>
            <a:r>
              <a:rPr lang="en-US" sz="3200" dirty="0">
                <a:solidFill>
                  <a:schemeClr val="bg1"/>
                </a:solidFill>
                <a:latin typeface="+mn-lt"/>
              </a:rPr>
              <a:t>For He rescued us from the domain of darkness, and transferred us to the kingdom of His beloved Son. </a:t>
            </a:r>
          </a:p>
        </p:txBody>
      </p:sp>
      <p:sp>
        <p:nvSpPr>
          <p:cNvPr id="14" name="Rounded Rectangle 9">
            <a:extLst>
              <a:ext uri="{FF2B5EF4-FFF2-40B4-BE49-F238E27FC236}">
                <a16:creationId xmlns:a16="http://schemas.microsoft.com/office/drawing/2014/main" xmlns="" id="{90B7FB02-D670-4309-97C9-E8EFD37EF148}"/>
              </a:ext>
            </a:extLst>
          </p:cNvPr>
          <p:cNvSpPr/>
          <p:nvPr/>
        </p:nvSpPr>
        <p:spPr>
          <a:xfrm>
            <a:off x="6368941" y="3681830"/>
            <a:ext cx="5358583" cy="869310"/>
          </a:xfrm>
          <a:prstGeom prst="roundRect">
            <a:avLst/>
          </a:prstGeom>
          <a:solidFill>
            <a:schemeClr val="accent1">
              <a:lumMod val="50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bg1"/>
                </a:solidFill>
              </a:rPr>
              <a:t>And the offer stands </a:t>
            </a:r>
            <a:endParaRPr lang="en-US" sz="4400" b="1" i="1" dirty="0"/>
          </a:p>
        </p:txBody>
      </p:sp>
      <p:sp>
        <p:nvSpPr>
          <p:cNvPr id="15" name="TextBox 14">
            <a:extLst>
              <a:ext uri="{FF2B5EF4-FFF2-40B4-BE49-F238E27FC236}">
                <a16:creationId xmlns:a16="http://schemas.microsoft.com/office/drawing/2014/main" xmlns="" id="{104DB47A-34AB-4E06-9252-EF74EC3DE2E0}"/>
              </a:ext>
            </a:extLst>
          </p:cNvPr>
          <p:cNvSpPr txBox="1"/>
          <p:nvPr/>
        </p:nvSpPr>
        <p:spPr>
          <a:xfrm>
            <a:off x="627092" y="1351486"/>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Created, Fallen</a:t>
            </a:r>
            <a:endParaRPr lang="en-US" sz="3200" dirty="0">
              <a:solidFill>
                <a:schemeClr val="bg1"/>
              </a:solidFill>
              <a:latin typeface="+mn-lt"/>
            </a:endParaRPr>
          </a:p>
        </p:txBody>
      </p:sp>
      <p:sp>
        <p:nvSpPr>
          <p:cNvPr id="16" name="TextBox 15">
            <a:extLst>
              <a:ext uri="{FF2B5EF4-FFF2-40B4-BE49-F238E27FC236}">
                <a16:creationId xmlns:a16="http://schemas.microsoft.com/office/drawing/2014/main" xmlns="" id="{F92DF507-3C68-4AF2-9839-29E6D07C9424}"/>
              </a:ext>
            </a:extLst>
          </p:cNvPr>
          <p:cNvSpPr txBox="1"/>
          <p:nvPr/>
        </p:nvSpPr>
        <p:spPr>
          <a:xfrm>
            <a:off x="627095" y="19812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War in Heaven</a:t>
            </a:r>
            <a:endParaRPr lang="en-US" sz="3200" dirty="0">
              <a:solidFill>
                <a:schemeClr val="bg1"/>
              </a:solidFill>
              <a:latin typeface="+mn-lt"/>
            </a:endParaRPr>
          </a:p>
        </p:txBody>
      </p:sp>
      <p:sp>
        <p:nvSpPr>
          <p:cNvPr id="17" name="TextBox 16">
            <a:extLst>
              <a:ext uri="{FF2B5EF4-FFF2-40B4-BE49-F238E27FC236}">
                <a16:creationId xmlns:a16="http://schemas.microsoft.com/office/drawing/2014/main" xmlns="" id="{701BCDC3-63B1-463A-B283-F090899BC11B}"/>
              </a:ext>
            </a:extLst>
          </p:cNvPr>
          <p:cNvSpPr txBox="1"/>
          <p:nvPr/>
        </p:nvSpPr>
        <p:spPr>
          <a:xfrm>
            <a:off x="627094" y="25908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The War Comes to Earth</a:t>
            </a:r>
            <a:endParaRPr lang="en-US" sz="3200" dirty="0">
              <a:solidFill>
                <a:schemeClr val="bg1"/>
              </a:solidFill>
              <a:latin typeface="+mn-lt"/>
            </a:endParaRPr>
          </a:p>
        </p:txBody>
      </p:sp>
      <p:sp>
        <p:nvSpPr>
          <p:cNvPr id="18" name="TextBox 17">
            <a:extLst>
              <a:ext uri="{FF2B5EF4-FFF2-40B4-BE49-F238E27FC236}">
                <a16:creationId xmlns:a16="http://schemas.microsoft.com/office/drawing/2014/main" xmlns="" id="{8C52E640-3779-4247-86F7-227D5AE40F2A}"/>
              </a:ext>
            </a:extLst>
          </p:cNvPr>
          <p:cNvSpPr txBox="1"/>
          <p:nvPr/>
        </p:nvSpPr>
        <p:spPr>
          <a:xfrm>
            <a:off x="627093" y="32004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Jesus to the rescue </a:t>
            </a:r>
            <a:endParaRPr lang="en-US" sz="3200" dirty="0">
              <a:solidFill>
                <a:schemeClr val="bg1"/>
              </a:solidFill>
              <a:latin typeface="+mn-lt"/>
            </a:endParaRPr>
          </a:p>
        </p:txBody>
      </p:sp>
    </p:spTree>
    <p:extLst>
      <p:ext uri="{BB962C8B-B14F-4D97-AF65-F5344CB8AC3E}">
        <p14:creationId xmlns:p14="http://schemas.microsoft.com/office/powerpoint/2010/main" val="38916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953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5105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5 </a:t>
            </a:r>
          </a:p>
        </p:txBody>
      </p:sp>
      <p:sp>
        <p:nvSpPr>
          <p:cNvPr id="6" name="Rounded Rectangular Callout 12">
            <a:extLst>
              <a:ext uri="{FF2B5EF4-FFF2-40B4-BE49-F238E27FC236}">
                <a16:creationId xmlns:a16="http://schemas.microsoft.com/office/drawing/2014/main" xmlns="" id="{1ED874F3-B5B8-4986-B520-3A6F98416F7B}"/>
              </a:ext>
            </a:extLst>
          </p:cNvPr>
          <p:cNvSpPr/>
          <p:nvPr/>
        </p:nvSpPr>
        <p:spPr>
          <a:xfrm>
            <a:off x="0" y="44195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000" b="1" baseline="30000" dirty="0"/>
              <a:t>1 Peter 5:8 </a:t>
            </a:r>
            <a:r>
              <a:rPr lang="en-US" sz="3000" dirty="0"/>
              <a:t>Be of sober spirit, be on the alert. Your adversary, </a:t>
            </a:r>
            <a:r>
              <a:rPr lang="en-US" sz="3000" b="1" u="sng" dirty="0"/>
              <a:t>the devil</a:t>
            </a:r>
            <a:r>
              <a:rPr lang="en-US" sz="3000" dirty="0"/>
              <a:t>, prowls around like a roaring lion, seeking someone to devour. </a:t>
            </a:r>
            <a:r>
              <a:rPr lang="en-US" sz="3000" b="1" baseline="30000" dirty="0"/>
              <a:t>9 </a:t>
            </a:r>
            <a:r>
              <a:rPr lang="en-US" sz="3000" dirty="0"/>
              <a:t>So resist him, firm in your faith, knowing that the same experiences of suffering are being accomplished by your brothers and sisters who are in the world. </a:t>
            </a:r>
            <a:r>
              <a:rPr lang="en-US" sz="3000" b="1" baseline="30000" dirty="0"/>
              <a:t>10 </a:t>
            </a:r>
            <a:r>
              <a:rPr lang="en-US" sz="3000" dirty="0"/>
              <a:t>After you have suffered for a little while, the God of all grace, who called you to His eternal glory in Christ, will Himself perfect,  confirm, strengthen, and  establish you. </a:t>
            </a:r>
            <a:r>
              <a:rPr lang="en-US" sz="3000" b="1" baseline="30000" dirty="0"/>
              <a:t>11 </a:t>
            </a:r>
            <a:r>
              <a:rPr lang="en-US" sz="3000" dirty="0"/>
              <a:t>To Him be dominion forever and ever. Amen.</a:t>
            </a:r>
          </a:p>
        </p:txBody>
      </p:sp>
      <p:sp>
        <p:nvSpPr>
          <p:cNvPr id="7" name="Rectangle 6">
            <a:extLst>
              <a:ext uri="{FF2B5EF4-FFF2-40B4-BE49-F238E27FC236}">
                <a16:creationId xmlns:a16="http://schemas.microsoft.com/office/drawing/2014/main" xmlns="" id="{27AE8E04-6920-4535-8B7B-14A082ABFD7B}"/>
              </a:ext>
            </a:extLst>
          </p:cNvPr>
          <p:cNvSpPr/>
          <p:nvPr/>
        </p:nvSpPr>
        <p:spPr>
          <a:xfrm>
            <a:off x="1066800" y="1752600"/>
            <a:ext cx="10439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Essential attitudes for the “fiery ordeal”</a:t>
            </a:r>
          </a:p>
        </p:txBody>
      </p:sp>
    </p:spTree>
    <p:extLst>
      <p:ext uri="{BB962C8B-B14F-4D97-AF65-F5344CB8AC3E}">
        <p14:creationId xmlns:p14="http://schemas.microsoft.com/office/powerpoint/2010/main" val="3802327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7B8F3C2E-D499-46AC-9DF7-DDC4EB891B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5067300" y="1336675"/>
            <a:ext cx="72390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What does he want?</a:t>
            </a:r>
          </a:p>
        </p:txBody>
      </p:sp>
    </p:spTree>
    <p:extLst>
      <p:ext uri="{BB962C8B-B14F-4D97-AF65-F5344CB8AC3E}">
        <p14:creationId xmlns:p14="http://schemas.microsoft.com/office/powerpoint/2010/main" val="10287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7B8F3C2E-D499-46AC-9DF7-DDC4EB891B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6" name="Rounded Rectangular Callout 12">
            <a:extLst>
              <a:ext uri="{FF2B5EF4-FFF2-40B4-BE49-F238E27FC236}">
                <a16:creationId xmlns:a16="http://schemas.microsoft.com/office/drawing/2014/main" xmlns="" id="{1ED874F3-B5B8-4986-B520-3A6F98416F7B}"/>
              </a:ext>
            </a:extLst>
          </p:cNvPr>
          <p:cNvSpPr/>
          <p:nvPr/>
        </p:nvSpPr>
        <p:spPr>
          <a:xfrm>
            <a:off x="0" y="527684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600" b="1" baseline="30000" dirty="0"/>
              <a:t>11 </a:t>
            </a:r>
            <a:r>
              <a:rPr lang="en-US" sz="3600" dirty="0"/>
              <a:t>To </a:t>
            </a:r>
            <a:r>
              <a:rPr lang="en-US" sz="3600" b="1" i="1" u="sng" dirty="0"/>
              <a:t>Him</a:t>
            </a:r>
            <a:r>
              <a:rPr lang="en-US" sz="3600" dirty="0"/>
              <a:t> be dominion forever and ever. Amen.</a:t>
            </a:r>
            <a:endParaRPr lang="en-US" sz="3400" dirty="0"/>
          </a:p>
        </p:txBody>
      </p:sp>
      <p:sp>
        <p:nvSpPr>
          <p:cNvPr id="7" name="Rectangle 6">
            <a:extLst>
              <a:ext uri="{FF2B5EF4-FFF2-40B4-BE49-F238E27FC236}">
                <a16:creationId xmlns:a16="http://schemas.microsoft.com/office/drawing/2014/main" xmlns="" id="{B73A396E-DD41-4C3B-9670-64530244E143}"/>
              </a:ext>
            </a:extLst>
          </p:cNvPr>
          <p:cNvSpPr/>
          <p:nvPr/>
        </p:nvSpPr>
        <p:spPr>
          <a:xfrm>
            <a:off x="5067300" y="1336675"/>
            <a:ext cx="72390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What does he want?</a:t>
            </a:r>
          </a:p>
        </p:txBody>
      </p:sp>
      <p:sp>
        <p:nvSpPr>
          <p:cNvPr id="8" name="TextBox 7">
            <a:extLst>
              <a:ext uri="{FF2B5EF4-FFF2-40B4-BE49-F238E27FC236}">
                <a16:creationId xmlns:a16="http://schemas.microsoft.com/office/drawing/2014/main" xmlns="" id="{D9D250CA-A37B-4991-9E19-81195A31394B}"/>
              </a:ext>
            </a:extLst>
          </p:cNvPr>
          <p:cNvSpPr txBox="1"/>
          <p:nvPr/>
        </p:nvSpPr>
        <p:spPr>
          <a:xfrm>
            <a:off x="200465" y="18288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wants dominion</a:t>
            </a:r>
            <a:endParaRPr lang="en-US" sz="3200" dirty="0">
              <a:solidFill>
                <a:schemeClr val="bg1"/>
              </a:solidFill>
              <a:latin typeface="+mn-lt"/>
            </a:endParaRPr>
          </a:p>
        </p:txBody>
      </p:sp>
      <p:sp>
        <p:nvSpPr>
          <p:cNvPr id="10" name="TextBox 9">
            <a:extLst>
              <a:ext uri="{FF2B5EF4-FFF2-40B4-BE49-F238E27FC236}">
                <a16:creationId xmlns:a16="http://schemas.microsoft.com/office/drawing/2014/main" xmlns="" id="{C6761CDC-E4C8-4A1D-B46D-A8C0B08BC9A7}"/>
              </a:ext>
            </a:extLst>
          </p:cNvPr>
          <p:cNvSpPr txBox="1"/>
          <p:nvPr/>
        </p:nvSpPr>
        <p:spPr>
          <a:xfrm>
            <a:off x="200464" y="2340114"/>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God</a:t>
            </a:r>
            <a:endParaRPr lang="en-US" sz="3200" dirty="0">
              <a:solidFill>
                <a:schemeClr val="bg1"/>
              </a:solidFill>
              <a:latin typeface="+mn-lt"/>
            </a:endParaRPr>
          </a:p>
        </p:txBody>
      </p:sp>
      <p:sp>
        <p:nvSpPr>
          <p:cNvPr id="11" name="TextBox 10">
            <a:extLst>
              <a:ext uri="{FF2B5EF4-FFF2-40B4-BE49-F238E27FC236}">
                <a16:creationId xmlns:a16="http://schemas.microsoft.com/office/drawing/2014/main" xmlns="" id="{3DFC3C21-D32B-4349-830C-89E16DB40526}"/>
              </a:ext>
            </a:extLst>
          </p:cNvPr>
          <p:cNvSpPr txBox="1"/>
          <p:nvPr/>
        </p:nvSpPr>
        <p:spPr>
          <a:xfrm>
            <a:off x="200463" y="2873514"/>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the Gospel</a:t>
            </a:r>
            <a:endParaRPr lang="en-US" sz="3200" dirty="0">
              <a:solidFill>
                <a:schemeClr val="bg1"/>
              </a:solidFill>
              <a:latin typeface="+mn-lt"/>
            </a:endParaRPr>
          </a:p>
        </p:txBody>
      </p:sp>
    </p:spTree>
    <p:extLst>
      <p:ext uri="{BB962C8B-B14F-4D97-AF65-F5344CB8AC3E}">
        <p14:creationId xmlns:p14="http://schemas.microsoft.com/office/powerpoint/2010/main" val="227037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7B8F3C2E-D499-46AC-9DF7-DDC4EB891B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5067300" y="1336675"/>
            <a:ext cx="72390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What does he want?</a:t>
            </a:r>
          </a:p>
        </p:txBody>
      </p:sp>
      <p:sp>
        <p:nvSpPr>
          <p:cNvPr id="8" name="TextBox 7">
            <a:extLst>
              <a:ext uri="{FF2B5EF4-FFF2-40B4-BE49-F238E27FC236}">
                <a16:creationId xmlns:a16="http://schemas.microsoft.com/office/drawing/2014/main" xmlns="" id="{D9D250CA-A37B-4991-9E19-81195A31394B}"/>
              </a:ext>
            </a:extLst>
          </p:cNvPr>
          <p:cNvSpPr txBox="1"/>
          <p:nvPr/>
        </p:nvSpPr>
        <p:spPr>
          <a:xfrm>
            <a:off x="200465" y="18288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wants dominion</a:t>
            </a:r>
            <a:endParaRPr lang="en-US" sz="3200" dirty="0">
              <a:solidFill>
                <a:schemeClr val="bg1"/>
              </a:solidFill>
              <a:latin typeface="+mn-lt"/>
            </a:endParaRPr>
          </a:p>
        </p:txBody>
      </p:sp>
      <p:sp>
        <p:nvSpPr>
          <p:cNvPr id="10" name="TextBox 9">
            <a:extLst>
              <a:ext uri="{FF2B5EF4-FFF2-40B4-BE49-F238E27FC236}">
                <a16:creationId xmlns:a16="http://schemas.microsoft.com/office/drawing/2014/main" xmlns="" id="{C6761CDC-E4C8-4A1D-B46D-A8C0B08BC9A7}"/>
              </a:ext>
            </a:extLst>
          </p:cNvPr>
          <p:cNvSpPr txBox="1"/>
          <p:nvPr/>
        </p:nvSpPr>
        <p:spPr>
          <a:xfrm>
            <a:off x="200464" y="2340114"/>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God</a:t>
            </a:r>
            <a:endParaRPr lang="en-US" sz="3200" dirty="0">
              <a:solidFill>
                <a:schemeClr val="bg1"/>
              </a:solidFill>
              <a:latin typeface="+mn-lt"/>
            </a:endParaRPr>
          </a:p>
        </p:txBody>
      </p:sp>
      <p:sp>
        <p:nvSpPr>
          <p:cNvPr id="11" name="TextBox 10">
            <a:extLst>
              <a:ext uri="{FF2B5EF4-FFF2-40B4-BE49-F238E27FC236}">
                <a16:creationId xmlns:a16="http://schemas.microsoft.com/office/drawing/2014/main" xmlns="" id="{3DFC3C21-D32B-4349-830C-89E16DB40526}"/>
              </a:ext>
            </a:extLst>
          </p:cNvPr>
          <p:cNvSpPr txBox="1"/>
          <p:nvPr/>
        </p:nvSpPr>
        <p:spPr>
          <a:xfrm>
            <a:off x="200463" y="2873514"/>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the Gospel</a:t>
            </a:r>
            <a:endParaRPr lang="en-US" sz="3200" dirty="0">
              <a:solidFill>
                <a:schemeClr val="bg1"/>
              </a:solidFill>
              <a:latin typeface="+mn-lt"/>
            </a:endParaRPr>
          </a:p>
        </p:txBody>
      </p:sp>
      <p:sp>
        <p:nvSpPr>
          <p:cNvPr id="12" name="TextBox 11">
            <a:extLst>
              <a:ext uri="{FF2B5EF4-FFF2-40B4-BE49-F238E27FC236}">
                <a16:creationId xmlns:a16="http://schemas.microsoft.com/office/drawing/2014/main" xmlns="" id="{030ABA32-D46D-49B6-BECF-8E2145ABB3AA}"/>
              </a:ext>
            </a:extLst>
          </p:cNvPr>
          <p:cNvSpPr txBox="1"/>
          <p:nvPr/>
        </p:nvSpPr>
        <p:spPr>
          <a:xfrm>
            <a:off x="44523" y="5071749"/>
            <a:ext cx="1214747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rPr>
              <a:t>2 Corinthians 4:4</a:t>
            </a:r>
            <a:r>
              <a:rPr lang="en-US" sz="3200" dirty="0">
                <a:solidFill>
                  <a:schemeClr val="bg1"/>
                </a:solidFill>
                <a:latin typeface="+mn-lt"/>
              </a:rPr>
              <a:t> Satan, who is the god of this world, has blinded the minds of those who don’t believe. They are unable to see the glorious light of the Good News.</a:t>
            </a:r>
          </a:p>
        </p:txBody>
      </p:sp>
    </p:spTree>
    <p:extLst>
      <p:ext uri="{BB962C8B-B14F-4D97-AF65-F5344CB8AC3E}">
        <p14:creationId xmlns:p14="http://schemas.microsoft.com/office/powerpoint/2010/main" val="407506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7B8F3C2E-D499-46AC-9DF7-DDC4EB891B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5067300" y="1336675"/>
            <a:ext cx="72390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What does he want?</a:t>
            </a:r>
          </a:p>
        </p:txBody>
      </p:sp>
      <p:sp>
        <p:nvSpPr>
          <p:cNvPr id="8" name="TextBox 7">
            <a:extLst>
              <a:ext uri="{FF2B5EF4-FFF2-40B4-BE49-F238E27FC236}">
                <a16:creationId xmlns:a16="http://schemas.microsoft.com/office/drawing/2014/main" xmlns="" id="{D9D250CA-A37B-4991-9E19-81195A31394B}"/>
              </a:ext>
            </a:extLst>
          </p:cNvPr>
          <p:cNvSpPr txBox="1"/>
          <p:nvPr/>
        </p:nvSpPr>
        <p:spPr>
          <a:xfrm>
            <a:off x="200465" y="18288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wants dominion</a:t>
            </a:r>
            <a:endParaRPr lang="en-US" sz="3200" dirty="0">
              <a:solidFill>
                <a:schemeClr val="bg1"/>
              </a:solidFill>
              <a:latin typeface="+mn-lt"/>
            </a:endParaRPr>
          </a:p>
        </p:txBody>
      </p:sp>
      <p:sp>
        <p:nvSpPr>
          <p:cNvPr id="10" name="TextBox 9">
            <a:extLst>
              <a:ext uri="{FF2B5EF4-FFF2-40B4-BE49-F238E27FC236}">
                <a16:creationId xmlns:a16="http://schemas.microsoft.com/office/drawing/2014/main" xmlns="" id="{C6761CDC-E4C8-4A1D-B46D-A8C0B08BC9A7}"/>
              </a:ext>
            </a:extLst>
          </p:cNvPr>
          <p:cNvSpPr txBox="1"/>
          <p:nvPr/>
        </p:nvSpPr>
        <p:spPr>
          <a:xfrm>
            <a:off x="200464" y="2340114"/>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God</a:t>
            </a:r>
            <a:endParaRPr lang="en-US" sz="3200" dirty="0">
              <a:solidFill>
                <a:schemeClr val="bg1"/>
              </a:solidFill>
              <a:latin typeface="+mn-lt"/>
            </a:endParaRPr>
          </a:p>
        </p:txBody>
      </p:sp>
      <p:sp>
        <p:nvSpPr>
          <p:cNvPr id="11" name="TextBox 10">
            <a:extLst>
              <a:ext uri="{FF2B5EF4-FFF2-40B4-BE49-F238E27FC236}">
                <a16:creationId xmlns:a16="http://schemas.microsoft.com/office/drawing/2014/main" xmlns="" id="{3DFC3C21-D32B-4349-830C-89E16DB40526}"/>
              </a:ext>
            </a:extLst>
          </p:cNvPr>
          <p:cNvSpPr txBox="1"/>
          <p:nvPr/>
        </p:nvSpPr>
        <p:spPr>
          <a:xfrm>
            <a:off x="200463" y="2873514"/>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the Gospel</a:t>
            </a:r>
            <a:endParaRPr lang="en-US" sz="3200" dirty="0">
              <a:solidFill>
                <a:schemeClr val="bg1"/>
              </a:solidFill>
              <a:latin typeface="+mn-lt"/>
            </a:endParaRPr>
          </a:p>
        </p:txBody>
      </p:sp>
      <p:sp>
        <p:nvSpPr>
          <p:cNvPr id="12" name="TextBox 11">
            <a:extLst>
              <a:ext uri="{FF2B5EF4-FFF2-40B4-BE49-F238E27FC236}">
                <a16:creationId xmlns:a16="http://schemas.microsoft.com/office/drawing/2014/main" xmlns="" id="{030ABA32-D46D-49B6-BECF-8E2145ABB3AA}"/>
              </a:ext>
            </a:extLst>
          </p:cNvPr>
          <p:cNvSpPr txBox="1"/>
          <p:nvPr/>
        </p:nvSpPr>
        <p:spPr>
          <a:xfrm>
            <a:off x="44523" y="5071749"/>
            <a:ext cx="1214747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rPr>
              <a:t>Luke 8:12</a:t>
            </a:r>
            <a:r>
              <a:rPr lang="en-US" sz="3200" b="1" dirty="0">
                <a:solidFill>
                  <a:schemeClr val="bg1"/>
                </a:solidFill>
                <a:latin typeface="+mn-lt"/>
              </a:rPr>
              <a:t> </a:t>
            </a:r>
            <a:r>
              <a:rPr lang="en-US" sz="3200" dirty="0">
                <a:solidFill>
                  <a:schemeClr val="bg1"/>
                </a:solidFill>
                <a:latin typeface="+mn-lt"/>
              </a:rPr>
              <a:t>Those beside the road are those who have heard; then the devil comes and takes away the word from their heart, so that they will not believe and be saved.  </a:t>
            </a:r>
          </a:p>
        </p:txBody>
      </p:sp>
    </p:spTree>
    <p:extLst>
      <p:ext uri="{BB962C8B-B14F-4D97-AF65-F5344CB8AC3E}">
        <p14:creationId xmlns:p14="http://schemas.microsoft.com/office/powerpoint/2010/main" val="162466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7B8F3C2E-D499-46AC-9DF7-DDC4EB891B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5067300" y="1336675"/>
            <a:ext cx="72390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What does he want?</a:t>
            </a:r>
          </a:p>
        </p:txBody>
      </p:sp>
      <p:sp>
        <p:nvSpPr>
          <p:cNvPr id="8" name="TextBox 7">
            <a:extLst>
              <a:ext uri="{FF2B5EF4-FFF2-40B4-BE49-F238E27FC236}">
                <a16:creationId xmlns:a16="http://schemas.microsoft.com/office/drawing/2014/main" xmlns="" id="{D9D250CA-A37B-4991-9E19-81195A31394B}"/>
              </a:ext>
            </a:extLst>
          </p:cNvPr>
          <p:cNvSpPr txBox="1"/>
          <p:nvPr/>
        </p:nvSpPr>
        <p:spPr>
          <a:xfrm>
            <a:off x="200465" y="18288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wants dominion</a:t>
            </a:r>
            <a:endParaRPr lang="en-US" sz="3200" dirty="0">
              <a:solidFill>
                <a:schemeClr val="bg1"/>
              </a:solidFill>
              <a:latin typeface="+mn-lt"/>
            </a:endParaRPr>
          </a:p>
        </p:txBody>
      </p:sp>
      <p:sp>
        <p:nvSpPr>
          <p:cNvPr id="10" name="TextBox 9">
            <a:extLst>
              <a:ext uri="{FF2B5EF4-FFF2-40B4-BE49-F238E27FC236}">
                <a16:creationId xmlns:a16="http://schemas.microsoft.com/office/drawing/2014/main" xmlns="" id="{C6761CDC-E4C8-4A1D-B46D-A8C0B08BC9A7}"/>
              </a:ext>
            </a:extLst>
          </p:cNvPr>
          <p:cNvSpPr txBox="1"/>
          <p:nvPr/>
        </p:nvSpPr>
        <p:spPr>
          <a:xfrm>
            <a:off x="200464" y="2340114"/>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God</a:t>
            </a:r>
            <a:endParaRPr lang="en-US" sz="3200" dirty="0">
              <a:solidFill>
                <a:schemeClr val="bg1"/>
              </a:solidFill>
              <a:latin typeface="+mn-lt"/>
            </a:endParaRPr>
          </a:p>
        </p:txBody>
      </p:sp>
      <p:sp>
        <p:nvSpPr>
          <p:cNvPr id="11" name="TextBox 10">
            <a:extLst>
              <a:ext uri="{FF2B5EF4-FFF2-40B4-BE49-F238E27FC236}">
                <a16:creationId xmlns:a16="http://schemas.microsoft.com/office/drawing/2014/main" xmlns="" id="{3DFC3C21-D32B-4349-830C-89E16DB40526}"/>
              </a:ext>
            </a:extLst>
          </p:cNvPr>
          <p:cNvSpPr txBox="1"/>
          <p:nvPr/>
        </p:nvSpPr>
        <p:spPr>
          <a:xfrm>
            <a:off x="200463" y="2873514"/>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the Gospel</a:t>
            </a:r>
            <a:endParaRPr lang="en-US" sz="3200" dirty="0">
              <a:solidFill>
                <a:schemeClr val="bg1"/>
              </a:solidFill>
              <a:latin typeface="+mn-lt"/>
            </a:endParaRPr>
          </a:p>
        </p:txBody>
      </p:sp>
      <p:sp>
        <p:nvSpPr>
          <p:cNvPr id="12" name="TextBox 11">
            <a:extLst>
              <a:ext uri="{FF2B5EF4-FFF2-40B4-BE49-F238E27FC236}">
                <a16:creationId xmlns:a16="http://schemas.microsoft.com/office/drawing/2014/main" xmlns="" id="{030ABA32-D46D-49B6-BECF-8E2145ABB3AA}"/>
              </a:ext>
            </a:extLst>
          </p:cNvPr>
          <p:cNvSpPr txBox="1"/>
          <p:nvPr/>
        </p:nvSpPr>
        <p:spPr>
          <a:xfrm>
            <a:off x="44523" y="5071749"/>
            <a:ext cx="1214747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latin typeface="+mn-lt"/>
              </a:rPr>
              <a:t>Luke 8:12</a:t>
            </a:r>
            <a:r>
              <a:rPr lang="en-US" sz="3200" b="1" dirty="0">
                <a:solidFill>
                  <a:schemeClr val="bg1"/>
                </a:solidFill>
                <a:latin typeface="+mn-lt"/>
              </a:rPr>
              <a:t> </a:t>
            </a:r>
            <a:r>
              <a:rPr lang="en-US" sz="3200" dirty="0">
                <a:solidFill>
                  <a:schemeClr val="bg1"/>
                </a:solidFill>
                <a:latin typeface="+mn-lt"/>
              </a:rPr>
              <a:t>Those beside the road are those who have heard; then the devil comes and takes away the word from their heart, so that they will not believe and be saved.  </a:t>
            </a:r>
          </a:p>
        </p:txBody>
      </p:sp>
      <p:sp>
        <p:nvSpPr>
          <p:cNvPr id="13" name="TextBox 12">
            <a:extLst>
              <a:ext uri="{FF2B5EF4-FFF2-40B4-BE49-F238E27FC236}">
                <a16:creationId xmlns:a16="http://schemas.microsoft.com/office/drawing/2014/main" xmlns="" id="{C5792179-5BDD-49E4-94B9-7F122A106374}"/>
              </a:ext>
            </a:extLst>
          </p:cNvPr>
          <p:cNvSpPr txBox="1"/>
          <p:nvPr/>
        </p:nvSpPr>
        <p:spPr>
          <a:xfrm>
            <a:off x="200463" y="3406914"/>
            <a:ext cx="94302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anyone who aligns with God</a:t>
            </a:r>
            <a:endParaRPr lang="en-US" sz="3200" dirty="0">
              <a:solidFill>
                <a:schemeClr val="bg1"/>
              </a:solidFill>
              <a:latin typeface="+mn-lt"/>
            </a:endParaRPr>
          </a:p>
        </p:txBody>
      </p:sp>
    </p:spTree>
    <p:extLst>
      <p:ext uri="{BB962C8B-B14F-4D97-AF65-F5344CB8AC3E}">
        <p14:creationId xmlns:p14="http://schemas.microsoft.com/office/powerpoint/2010/main" val="404519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7B8F3C2E-D499-46AC-9DF7-DDC4EB891B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5067300" y="1336675"/>
            <a:ext cx="72390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What does he want?</a:t>
            </a:r>
          </a:p>
        </p:txBody>
      </p:sp>
      <p:sp>
        <p:nvSpPr>
          <p:cNvPr id="8" name="TextBox 7">
            <a:extLst>
              <a:ext uri="{FF2B5EF4-FFF2-40B4-BE49-F238E27FC236}">
                <a16:creationId xmlns:a16="http://schemas.microsoft.com/office/drawing/2014/main" xmlns="" id="{D9D250CA-A37B-4991-9E19-81195A31394B}"/>
              </a:ext>
            </a:extLst>
          </p:cNvPr>
          <p:cNvSpPr txBox="1"/>
          <p:nvPr/>
        </p:nvSpPr>
        <p:spPr>
          <a:xfrm>
            <a:off x="200465" y="1828800"/>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wants dominion</a:t>
            </a:r>
            <a:endParaRPr lang="en-US" sz="3200" dirty="0">
              <a:solidFill>
                <a:schemeClr val="bg1"/>
              </a:solidFill>
              <a:latin typeface="+mn-lt"/>
            </a:endParaRPr>
          </a:p>
        </p:txBody>
      </p:sp>
      <p:sp>
        <p:nvSpPr>
          <p:cNvPr id="10" name="TextBox 9">
            <a:extLst>
              <a:ext uri="{FF2B5EF4-FFF2-40B4-BE49-F238E27FC236}">
                <a16:creationId xmlns:a16="http://schemas.microsoft.com/office/drawing/2014/main" xmlns="" id="{C6761CDC-E4C8-4A1D-B46D-A8C0B08BC9A7}"/>
              </a:ext>
            </a:extLst>
          </p:cNvPr>
          <p:cNvSpPr txBox="1"/>
          <p:nvPr/>
        </p:nvSpPr>
        <p:spPr>
          <a:xfrm>
            <a:off x="200464" y="2340114"/>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God</a:t>
            </a:r>
            <a:endParaRPr lang="en-US" sz="3200" dirty="0">
              <a:solidFill>
                <a:schemeClr val="bg1"/>
              </a:solidFill>
              <a:latin typeface="+mn-lt"/>
            </a:endParaRPr>
          </a:p>
        </p:txBody>
      </p:sp>
      <p:sp>
        <p:nvSpPr>
          <p:cNvPr id="11" name="TextBox 10">
            <a:extLst>
              <a:ext uri="{FF2B5EF4-FFF2-40B4-BE49-F238E27FC236}">
                <a16:creationId xmlns:a16="http://schemas.microsoft.com/office/drawing/2014/main" xmlns="" id="{3DFC3C21-D32B-4349-830C-89E16DB40526}"/>
              </a:ext>
            </a:extLst>
          </p:cNvPr>
          <p:cNvSpPr txBox="1"/>
          <p:nvPr/>
        </p:nvSpPr>
        <p:spPr>
          <a:xfrm>
            <a:off x="200463" y="2873514"/>
            <a:ext cx="84211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the Gospel</a:t>
            </a:r>
            <a:endParaRPr lang="en-US" sz="3200" dirty="0">
              <a:solidFill>
                <a:schemeClr val="bg1"/>
              </a:solidFill>
              <a:latin typeface="+mn-lt"/>
            </a:endParaRPr>
          </a:p>
        </p:txBody>
      </p:sp>
      <p:sp>
        <p:nvSpPr>
          <p:cNvPr id="13" name="TextBox 12">
            <a:extLst>
              <a:ext uri="{FF2B5EF4-FFF2-40B4-BE49-F238E27FC236}">
                <a16:creationId xmlns:a16="http://schemas.microsoft.com/office/drawing/2014/main" xmlns="" id="{C5792179-5BDD-49E4-94B9-7F122A106374}"/>
              </a:ext>
            </a:extLst>
          </p:cNvPr>
          <p:cNvSpPr txBox="1"/>
          <p:nvPr/>
        </p:nvSpPr>
        <p:spPr>
          <a:xfrm>
            <a:off x="200463" y="3406914"/>
            <a:ext cx="94302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mn-lt"/>
              </a:rPr>
              <a:t>He opposes anyone who aligns with God</a:t>
            </a:r>
            <a:endParaRPr lang="en-US" sz="3200" dirty="0">
              <a:solidFill>
                <a:schemeClr val="bg1"/>
              </a:solidFill>
              <a:latin typeface="+mn-lt"/>
            </a:endParaRPr>
          </a:p>
        </p:txBody>
      </p:sp>
      <p:sp>
        <p:nvSpPr>
          <p:cNvPr id="14" name="Rounded Rectangular Callout 12">
            <a:extLst>
              <a:ext uri="{FF2B5EF4-FFF2-40B4-BE49-F238E27FC236}">
                <a16:creationId xmlns:a16="http://schemas.microsoft.com/office/drawing/2014/main" xmlns="" id="{14F168B0-7F87-4CFA-9BE8-B97D9B1815C1}"/>
              </a:ext>
            </a:extLst>
          </p:cNvPr>
          <p:cNvSpPr/>
          <p:nvPr/>
        </p:nvSpPr>
        <p:spPr>
          <a:xfrm>
            <a:off x="0" y="54101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a:t>
            </a:r>
            <a:r>
              <a:rPr lang="en-US" sz="3400" b="1" u="sng" dirty="0"/>
              <a:t>Your adversary</a:t>
            </a:r>
            <a:r>
              <a:rPr lang="en-US" sz="3400" dirty="0"/>
              <a:t>, the devil, prowls around like a roaring lion, seeking someone to devour.</a:t>
            </a:r>
          </a:p>
        </p:txBody>
      </p:sp>
    </p:spTree>
    <p:extLst>
      <p:ext uri="{BB962C8B-B14F-4D97-AF65-F5344CB8AC3E}">
        <p14:creationId xmlns:p14="http://schemas.microsoft.com/office/powerpoint/2010/main" val="7363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7B8F3C2E-D499-46AC-9DF7-DDC4EB891B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1028700" y="2306638"/>
            <a:ext cx="10134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He is your true opponent</a:t>
            </a:r>
          </a:p>
        </p:txBody>
      </p:sp>
      <p:sp>
        <p:nvSpPr>
          <p:cNvPr id="14" name="Rounded Rectangular Callout 12">
            <a:extLst>
              <a:ext uri="{FF2B5EF4-FFF2-40B4-BE49-F238E27FC236}">
                <a16:creationId xmlns:a16="http://schemas.microsoft.com/office/drawing/2014/main" xmlns="" id="{14F168B0-7F87-4CFA-9BE8-B97D9B1815C1}"/>
              </a:ext>
            </a:extLst>
          </p:cNvPr>
          <p:cNvSpPr/>
          <p:nvPr/>
        </p:nvSpPr>
        <p:spPr>
          <a:xfrm>
            <a:off x="0" y="54101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a:t>
            </a:r>
            <a:r>
              <a:rPr lang="en-US" sz="3400" b="1" u="sng" dirty="0"/>
              <a:t>Your adversary</a:t>
            </a:r>
            <a:r>
              <a:rPr lang="en-US" sz="3400" dirty="0"/>
              <a:t>, the devil, prowls around like a roaring lion, seeking someone to devour.</a:t>
            </a:r>
          </a:p>
        </p:txBody>
      </p:sp>
      <p:sp>
        <p:nvSpPr>
          <p:cNvPr id="12" name="TextBox 11">
            <a:extLst>
              <a:ext uri="{FF2B5EF4-FFF2-40B4-BE49-F238E27FC236}">
                <a16:creationId xmlns:a16="http://schemas.microsoft.com/office/drawing/2014/main" xmlns="" id="{E57E84C5-0F9B-4441-8C01-09B7AAE503A8}"/>
              </a:ext>
            </a:extLst>
          </p:cNvPr>
          <p:cNvSpPr txBox="1"/>
          <p:nvPr/>
        </p:nvSpPr>
        <p:spPr>
          <a:xfrm>
            <a:off x="272716" y="3489885"/>
            <a:ext cx="11646568" cy="1569660"/>
          </a:xfrm>
          <a:prstGeom prst="rect">
            <a:avLst/>
          </a:prstGeom>
          <a:solidFill>
            <a:schemeClr val="accent6">
              <a:lumMod val="40000"/>
              <a:lumOff val="60000"/>
            </a:schemeClr>
          </a:solidFill>
          <a:ln>
            <a:solidFill>
              <a:schemeClr val="bg2"/>
            </a:solidFill>
          </a:ln>
        </p:spPr>
        <p:txBody>
          <a:bodyPr wrap="square">
            <a:spAutoFit/>
          </a:bodyPr>
          <a:lstStyle/>
          <a:p>
            <a:r>
              <a:rPr lang="en-US" sz="3200" b="1" baseline="30000" dirty="0">
                <a:latin typeface="+mn-lt"/>
              </a:rPr>
              <a:t>Eph 6:12 </a:t>
            </a:r>
            <a:r>
              <a:rPr lang="en-US" sz="3200" dirty="0">
                <a:latin typeface="+mn-lt"/>
              </a:rPr>
              <a:t>For our struggle is not against flesh and blood, but against the rulers, against the powers, against the world forces of this darkness, against the spiritual forces of wickedness in the heavenly places.</a:t>
            </a:r>
          </a:p>
        </p:txBody>
      </p:sp>
    </p:spTree>
    <p:extLst>
      <p:ext uri="{BB962C8B-B14F-4D97-AF65-F5344CB8AC3E}">
        <p14:creationId xmlns:p14="http://schemas.microsoft.com/office/powerpoint/2010/main" val="231549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7B8F3C2E-D499-46AC-9DF7-DDC4EB891B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1028700" y="2306638"/>
            <a:ext cx="101346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He is your true opponent</a:t>
            </a:r>
          </a:p>
        </p:txBody>
      </p:sp>
      <p:sp>
        <p:nvSpPr>
          <p:cNvPr id="14" name="Rounded Rectangular Callout 12">
            <a:extLst>
              <a:ext uri="{FF2B5EF4-FFF2-40B4-BE49-F238E27FC236}">
                <a16:creationId xmlns:a16="http://schemas.microsoft.com/office/drawing/2014/main" xmlns="" id="{14F168B0-7F87-4CFA-9BE8-B97D9B1815C1}"/>
              </a:ext>
            </a:extLst>
          </p:cNvPr>
          <p:cNvSpPr/>
          <p:nvPr/>
        </p:nvSpPr>
        <p:spPr>
          <a:xfrm>
            <a:off x="0" y="54101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a:t>
            </a:r>
            <a:r>
              <a:rPr lang="en-US" sz="3400" b="1" u="sng" dirty="0"/>
              <a:t>Your adversary</a:t>
            </a:r>
            <a:r>
              <a:rPr lang="en-US" sz="3400" dirty="0"/>
              <a:t>, the devil, prowls around like a roaring lion, seeking someone to devour.</a:t>
            </a:r>
          </a:p>
        </p:txBody>
      </p:sp>
      <p:sp>
        <p:nvSpPr>
          <p:cNvPr id="11" name="TextBox 10">
            <a:extLst>
              <a:ext uri="{FF2B5EF4-FFF2-40B4-BE49-F238E27FC236}">
                <a16:creationId xmlns:a16="http://schemas.microsoft.com/office/drawing/2014/main" xmlns="" id="{756D4445-F7A9-4F17-99AE-CAF5B33EC8AB}"/>
              </a:ext>
            </a:extLst>
          </p:cNvPr>
          <p:cNvSpPr txBox="1"/>
          <p:nvPr/>
        </p:nvSpPr>
        <p:spPr>
          <a:xfrm>
            <a:off x="228600" y="3621420"/>
            <a:ext cx="11658600" cy="1077218"/>
          </a:xfrm>
          <a:prstGeom prst="rect">
            <a:avLst/>
          </a:prstGeom>
          <a:solidFill>
            <a:schemeClr val="accent6">
              <a:lumMod val="40000"/>
              <a:lumOff val="60000"/>
            </a:schemeClr>
          </a:solidFill>
          <a:ln>
            <a:solidFill>
              <a:schemeClr val="bg2"/>
            </a:solidFill>
          </a:ln>
        </p:spPr>
        <p:txBody>
          <a:bodyPr wrap="square">
            <a:spAutoFit/>
          </a:bodyPr>
          <a:lstStyle/>
          <a:p>
            <a:r>
              <a:rPr lang="en-US" sz="3200" b="1" baseline="30000" dirty="0">
                <a:latin typeface="+mn-lt"/>
              </a:rPr>
              <a:t>Luke 22:31 </a:t>
            </a:r>
            <a:r>
              <a:rPr lang="en-US" sz="3200" dirty="0">
                <a:latin typeface="+mn-lt"/>
              </a:rPr>
              <a:t>“Simon, Simon, behold, Satan has demanded permission to sift you like wheat.” </a:t>
            </a:r>
          </a:p>
        </p:txBody>
      </p:sp>
    </p:spTree>
    <p:extLst>
      <p:ext uri="{BB962C8B-B14F-4D97-AF65-F5344CB8AC3E}">
        <p14:creationId xmlns:p14="http://schemas.microsoft.com/office/powerpoint/2010/main" val="144519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7B8F3C2E-D499-46AC-9DF7-DDC4EB891B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7" name="Rectangle 6">
            <a:extLst>
              <a:ext uri="{FF2B5EF4-FFF2-40B4-BE49-F238E27FC236}">
                <a16:creationId xmlns:a16="http://schemas.microsoft.com/office/drawing/2014/main" xmlns="" id="{B73A396E-DD41-4C3B-9670-64530244E143}"/>
              </a:ext>
            </a:extLst>
          </p:cNvPr>
          <p:cNvSpPr/>
          <p:nvPr/>
        </p:nvSpPr>
        <p:spPr>
          <a:xfrm>
            <a:off x="5334000" y="1336675"/>
            <a:ext cx="69723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What does he do?</a:t>
            </a:r>
          </a:p>
        </p:txBody>
      </p:sp>
      <p:sp>
        <p:nvSpPr>
          <p:cNvPr id="14" name="Rounded Rectangular Callout 12">
            <a:extLst>
              <a:ext uri="{FF2B5EF4-FFF2-40B4-BE49-F238E27FC236}">
                <a16:creationId xmlns:a16="http://schemas.microsoft.com/office/drawing/2014/main" xmlns="" id="{14F168B0-7F87-4CFA-9BE8-B97D9B1815C1}"/>
              </a:ext>
            </a:extLst>
          </p:cNvPr>
          <p:cNvSpPr/>
          <p:nvPr/>
        </p:nvSpPr>
        <p:spPr>
          <a:xfrm>
            <a:off x="0" y="54101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a:t>
            </a:r>
            <a:r>
              <a:rPr lang="en-US" sz="3400" b="1" u="sng" dirty="0"/>
              <a:t>Your adversary</a:t>
            </a:r>
            <a:r>
              <a:rPr lang="en-US" sz="3400" dirty="0"/>
              <a:t>, the devil, prowls around like a roaring lion, seeking someone to devour.</a:t>
            </a:r>
          </a:p>
        </p:txBody>
      </p:sp>
    </p:spTree>
    <p:extLst>
      <p:ext uri="{BB962C8B-B14F-4D97-AF65-F5344CB8AC3E}">
        <p14:creationId xmlns:p14="http://schemas.microsoft.com/office/powerpoint/2010/main" val="2068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fire horizon">
            <a:extLst>
              <a:ext uri="{FF2B5EF4-FFF2-40B4-BE49-F238E27FC236}">
                <a16:creationId xmlns:a16="http://schemas.microsoft.com/office/drawing/2014/main" xmlns="" id="{7B8F3C2E-D499-46AC-9DF7-DDC4EB891B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B73A396E-DD41-4C3B-9670-64530244E143}"/>
              </a:ext>
            </a:extLst>
          </p:cNvPr>
          <p:cNvSpPr/>
          <p:nvPr/>
        </p:nvSpPr>
        <p:spPr>
          <a:xfrm>
            <a:off x="5334000" y="1336675"/>
            <a:ext cx="69723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What does he do?</a:t>
            </a:r>
          </a:p>
        </p:txBody>
      </p:sp>
      <p:pic>
        <p:nvPicPr>
          <p:cNvPr id="1026" name="Picture 2" descr="Male lion on the prowl - Outdoor Photographer">
            <a:extLst>
              <a:ext uri="{FF2B5EF4-FFF2-40B4-BE49-F238E27FC236}">
                <a16:creationId xmlns:a16="http://schemas.microsoft.com/office/drawing/2014/main" xmlns="" id="{B8DEB7E0-1EC6-4EB6-A72C-978EABDD23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2">
            <a:extLst>
              <a:ext uri="{FF2B5EF4-FFF2-40B4-BE49-F238E27FC236}">
                <a16:creationId xmlns:a16="http://schemas.microsoft.com/office/drawing/2014/main" xmlns="" id="{14F168B0-7F87-4CFA-9BE8-B97D9B1815C1}"/>
              </a:ext>
            </a:extLst>
          </p:cNvPr>
          <p:cNvSpPr/>
          <p:nvPr/>
        </p:nvSpPr>
        <p:spPr>
          <a:xfrm>
            <a:off x="0" y="5410199"/>
            <a:ext cx="12192000" cy="1447801"/>
          </a:xfrm>
          <a:prstGeom prst="wedgeRoundRectCallout">
            <a:avLst>
              <a:gd name="adj1" fmla="val -21927"/>
              <a:gd name="adj2" fmla="val 49596"/>
              <a:gd name="adj3" fmla="val 16667"/>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Your adversary, the devil, </a:t>
            </a:r>
            <a:r>
              <a:rPr lang="en-US" sz="3400" b="1" u="sng" dirty="0"/>
              <a:t>prowls around like a roaring lion</a:t>
            </a:r>
            <a:r>
              <a:rPr lang="en-US" sz="3400" dirty="0"/>
              <a:t>, seeking someone to devour.</a:t>
            </a:r>
          </a:p>
        </p:txBody>
      </p:sp>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Tree>
    <p:extLst>
      <p:ext uri="{BB962C8B-B14F-4D97-AF65-F5344CB8AC3E}">
        <p14:creationId xmlns:p14="http://schemas.microsoft.com/office/powerpoint/2010/main" val="12257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953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5105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5 </a:t>
            </a:r>
          </a:p>
        </p:txBody>
      </p:sp>
      <p:sp>
        <p:nvSpPr>
          <p:cNvPr id="6" name="Rounded Rectangular Callout 12">
            <a:extLst>
              <a:ext uri="{FF2B5EF4-FFF2-40B4-BE49-F238E27FC236}">
                <a16:creationId xmlns:a16="http://schemas.microsoft.com/office/drawing/2014/main" xmlns="" id="{1ED874F3-B5B8-4986-B520-3A6F98416F7B}"/>
              </a:ext>
            </a:extLst>
          </p:cNvPr>
          <p:cNvSpPr/>
          <p:nvPr/>
        </p:nvSpPr>
        <p:spPr>
          <a:xfrm>
            <a:off x="0" y="44195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000" b="1" baseline="30000" dirty="0"/>
              <a:t>1 Peter 5:8 </a:t>
            </a:r>
            <a:r>
              <a:rPr lang="en-US" sz="3000" dirty="0"/>
              <a:t>Be of sober spirit, </a:t>
            </a:r>
            <a:r>
              <a:rPr lang="en-US" sz="3000" b="1" u="sng" dirty="0"/>
              <a:t>be on the alert</a:t>
            </a:r>
            <a:r>
              <a:rPr lang="en-US" sz="3000" dirty="0"/>
              <a:t>. Your adversary, </a:t>
            </a:r>
            <a:r>
              <a:rPr lang="en-US" sz="3000" b="1" u="sng" dirty="0"/>
              <a:t>the devil</a:t>
            </a:r>
            <a:r>
              <a:rPr lang="en-US" sz="3000" dirty="0"/>
              <a:t>, prowls around like a roaring lion, seeking someone to devour. </a:t>
            </a:r>
            <a:r>
              <a:rPr lang="en-US" sz="3000" b="1" baseline="30000" dirty="0"/>
              <a:t>9 </a:t>
            </a:r>
            <a:r>
              <a:rPr lang="en-US" sz="3000" dirty="0"/>
              <a:t>So resist him, firm in your faith, knowing that the same experiences of suffering are being accomplished by your brothers and sisters who are in the world. </a:t>
            </a:r>
            <a:r>
              <a:rPr lang="en-US" sz="3000" b="1" baseline="30000" dirty="0"/>
              <a:t>10 </a:t>
            </a:r>
            <a:r>
              <a:rPr lang="en-US" sz="3000" dirty="0"/>
              <a:t>After you have suffered for a little while, the God of all grace, who called you to His eternal glory in Christ, will Himself perfect,  confirm, strengthen, and  establish you. </a:t>
            </a:r>
            <a:r>
              <a:rPr lang="en-US" sz="3000" b="1" baseline="30000" dirty="0"/>
              <a:t>11 </a:t>
            </a:r>
            <a:r>
              <a:rPr lang="en-US" sz="3000" dirty="0"/>
              <a:t>To Him be dominion forever and ever. Amen.</a:t>
            </a:r>
          </a:p>
        </p:txBody>
      </p:sp>
      <p:sp>
        <p:nvSpPr>
          <p:cNvPr id="7" name="Rectangle 6">
            <a:extLst>
              <a:ext uri="{FF2B5EF4-FFF2-40B4-BE49-F238E27FC236}">
                <a16:creationId xmlns:a16="http://schemas.microsoft.com/office/drawing/2014/main" xmlns="" id="{27AE8E04-6920-4535-8B7B-14A082ABFD7B}"/>
              </a:ext>
            </a:extLst>
          </p:cNvPr>
          <p:cNvSpPr/>
          <p:nvPr/>
        </p:nvSpPr>
        <p:spPr>
          <a:xfrm>
            <a:off x="1066800" y="1752600"/>
            <a:ext cx="10439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Essential attitudes for the “fiery ordeal”</a:t>
            </a:r>
          </a:p>
        </p:txBody>
      </p:sp>
    </p:spTree>
    <p:extLst>
      <p:ext uri="{BB962C8B-B14F-4D97-AF65-F5344CB8AC3E}">
        <p14:creationId xmlns:p14="http://schemas.microsoft.com/office/powerpoint/2010/main" val="73184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ale lion on the prowl - Outdoor Photographer">
            <a:extLst>
              <a:ext uri="{FF2B5EF4-FFF2-40B4-BE49-F238E27FC236}">
                <a16:creationId xmlns:a16="http://schemas.microsoft.com/office/drawing/2014/main" xmlns="" id="{7C7762E9-460D-4000-9819-DB445803EA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14" name="Rounded Rectangular Callout 12">
            <a:extLst>
              <a:ext uri="{FF2B5EF4-FFF2-40B4-BE49-F238E27FC236}">
                <a16:creationId xmlns:a16="http://schemas.microsoft.com/office/drawing/2014/main" xmlns="" id="{14F168B0-7F87-4CFA-9BE8-B97D9B1815C1}"/>
              </a:ext>
            </a:extLst>
          </p:cNvPr>
          <p:cNvSpPr/>
          <p:nvPr/>
        </p:nvSpPr>
        <p:spPr>
          <a:xfrm>
            <a:off x="0" y="5410199"/>
            <a:ext cx="12192000" cy="1447801"/>
          </a:xfrm>
          <a:prstGeom prst="wedgeRoundRectCallout">
            <a:avLst>
              <a:gd name="adj1" fmla="val -21927"/>
              <a:gd name="adj2" fmla="val 49596"/>
              <a:gd name="adj3" fmla="val 16667"/>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Your adversary, the devil, prowls around like a roaring lion, </a:t>
            </a:r>
            <a:r>
              <a:rPr lang="en-US" sz="3400" b="1" u="sng" dirty="0"/>
              <a:t>seeking someone to devour.</a:t>
            </a:r>
          </a:p>
        </p:txBody>
      </p:sp>
    </p:spTree>
    <p:extLst>
      <p:ext uri="{BB962C8B-B14F-4D97-AF65-F5344CB8AC3E}">
        <p14:creationId xmlns:p14="http://schemas.microsoft.com/office/powerpoint/2010/main" val="2663041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Male lion on the prowl - Outdoor Photographer">
            <a:extLst>
              <a:ext uri="{FF2B5EF4-FFF2-40B4-BE49-F238E27FC236}">
                <a16:creationId xmlns:a16="http://schemas.microsoft.com/office/drawing/2014/main" xmlns="" id="{B4B1E617-2FB4-451A-805D-C0ED789738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8" name="Rounded Rectangular Callout 9">
            <a:extLst>
              <a:ext uri="{FF2B5EF4-FFF2-40B4-BE49-F238E27FC236}">
                <a16:creationId xmlns:a16="http://schemas.microsoft.com/office/drawing/2014/main" xmlns="" id="{92936661-F83B-4D8B-A7E4-5345D4AF0DE5}"/>
              </a:ext>
            </a:extLst>
          </p:cNvPr>
          <p:cNvSpPr/>
          <p:nvPr/>
        </p:nvSpPr>
        <p:spPr>
          <a:xfrm>
            <a:off x="381000" y="1938002"/>
            <a:ext cx="6096000" cy="12954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His goal is to render you ineffective any way he can</a:t>
            </a:r>
          </a:p>
        </p:txBody>
      </p:sp>
      <p:sp>
        <p:nvSpPr>
          <p:cNvPr id="10" name="Rounded Rectangular Callout 9">
            <a:extLst>
              <a:ext uri="{FF2B5EF4-FFF2-40B4-BE49-F238E27FC236}">
                <a16:creationId xmlns:a16="http://schemas.microsoft.com/office/drawing/2014/main" xmlns="" id="{A9B904DD-BD9F-40C5-8A1B-64AEE240A4BD}"/>
              </a:ext>
            </a:extLst>
          </p:cNvPr>
          <p:cNvSpPr/>
          <p:nvPr/>
        </p:nvSpPr>
        <p:spPr>
          <a:xfrm>
            <a:off x="192505" y="3624599"/>
            <a:ext cx="2999874" cy="765175"/>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overt tactics</a:t>
            </a:r>
          </a:p>
        </p:txBody>
      </p:sp>
      <p:sp>
        <p:nvSpPr>
          <p:cNvPr id="11" name="Rounded Rectangular Callout 9">
            <a:extLst>
              <a:ext uri="{FF2B5EF4-FFF2-40B4-BE49-F238E27FC236}">
                <a16:creationId xmlns:a16="http://schemas.microsoft.com/office/drawing/2014/main" xmlns="" id="{1EBAD753-D7F6-4217-BBC3-E606AE1D867F}"/>
              </a:ext>
            </a:extLst>
          </p:cNvPr>
          <p:cNvSpPr/>
          <p:nvPr/>
        </p:nvSpPr>
        <p:spPr>
          <a:xfrm>
            <a:off x="3429000" y="3624599"/>
            <a:ext cx="3200400" cy="7803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covert tactics</a:t>
            </a:r>
          </a:p>
        </p:txBody>
      </p:sp>
      <p:sp>
        <p:nvSpPr>
          <p:cNvPr id="12" name="Rounded Rectangular Callout 12">
            <a:extLst>
              <a:ext uri="{FF2B5EF4-FFF2-40B4-BE49-F238E27FC236}">
                <a16:creationId xmlns:a16="http://schemas.microsoft.com/office/drawing/2014/main" xmlns="" id="{148C8620-54F2-4359-8F97-32E5FC8D7C03}"/>
              </a:ext>
            </a:extLst>
          </p:cNvPr>
          <p:cNvSpPr/>
          <p:nvPr/>
        </p:nvSpPr>
        <p:spPr>
          <a:xfrm>
            <a:off x="0" y="5410199"/>
            <a:ext cx="12192000" cy="1447801"/>
          </a:xfrm>
          <a:prstGeom prst="wedgeRoundRectCallout">
            <a:avLst>
              <a:gd name="adj1" fmla="val -21927"/>
              <a:gd name="adj2" fmla="val 49596"/>
              <a:gd name="adj3" fmla="val 16667"/>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Your adversary, the devil, prowls around like a roaring lion, </a:t>
            </a:r>
            <a:r>
              <a:rPr lang="en-US" sz="3400" b="1" u="sng" dirty="0"/>
              <a:t>seeking someone to devour.</a:t>
            </a:r>
          </a:p>
        </p:txBody>
      </p:sp>
    </p:spTree>
    <p:extLst>
      <p:ext uri="{BB962C8B-B14F-4D97-AF65-F5344CB8AC3E}">
        <p14:creationId xmlns:p14="http://schemas.microsoft.com/office/powerpoint/2010/main" val="98607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ale lion on the prowl - Outdoor Photographer">
            <a:extLst>
              <a:ext uri="{FF2B5EF4-FFF2-40B4-BE49-F238E27FC236}">
                <a16:creationId xmlns:a16="http://schemas.microsoft.com/office/drawing/2014/main" xmlns="" id="{93D19B03-E4D1-4FB1-85B3-F596E394AB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10" name="Rounded Rectangular Callout 12">
            <a:extLst>
              <a:ext uri="{FF2B5EF4-FFF2-40B4-BE49-F238E27FC236}">
                <a16:creationId xmlns:a16="http://schemas.microsoft.com/office/drawing/2014/main" xmlns="" id="{2CD69F9F-D8B2-43F1-B10F-9C957D7A4232}"/>
              </a:ext>
            </a:extLst>
          </p:cNvPr>
          <p:cNvSpPr/>
          <p:nvPr/>
        </p:nvSpPr>
        <p:spPr>
          <a:xfrm>
            <a:off x="0" y="5410199"/>
            <a:ext cx="12192000" cy="1447801"/>
          </a:xfrm>
          <a:prstGeom prst="wedgeRoundRectCallout">
            <a:avLst>
              <a:gd name="adj1" fmla="val -21927"/>
              <a:gd name="adj2" fmla="val 49596"/>
              <a:gd name="adj3" fmla="val 16667"/>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Your adversary, </a:t>
            </a:r>
            <a:r>
              <a:rPr lang="en-US" sz="3400" b="1" u="sng" dirty="0"/>
              <a:t>the devil</a:t>
            </a:r>
            <a:r>
              <a:rPr lang="en-US" sz="3400" dirty="0"/>
              <a:t>, prowls around like a roaring lion, </a:t>
            </a:r>
            <a:r>
              <a:rPr lang="en-US" sz="3400" b="1" u="sng" dirty="0"/>
              <a:t>seeking someone to devour.</a:t>
            </a:r>
          </a:p>
        </p:txBody>
      </p:sp>
      <p:sp>
        <p:nvSpPr>
          <p:cNvPr id="12" name="Rounded Rectangular Callout 9">
            <a:extLst>
              <a:ext uri="{FF2B5EF4-FFF2-40B4-BE49-F238E27FC236}">
                <a16:creationId xmlns:a16="http://schemas.microsoft.com/office/drawing/2014/main" xmlns="" id="{CFAAEBB3-A7DF-40C1-B475-302170F5AB6C}"/>
              </a:ext>
            </a:extLst>
          </p:cNvPr>
          <p:cNvSpPr/>
          <p:nvPr/>
        </p:nvSpPr>
        <p:spPr>
          <a:xfrm>
            <a:off x="381000" y="1938002"/>
            <a:ext cx="6096000" cy="12954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His goal is to render you ineffective any way he can</a:t>
            </a:r>
          </a:p>
        </p:txBody>
      </p:sp>
      <p:sp>
        <p:nvSpPr>
          <p:cNvPr id="2" name="Speech Bubble: Rectangle 1">
            <a:extLst>
              <a:ext uri="{FF2B5EF4-FFF2-40B4-BE49-F238E27FC236}">
                <a16:creationId xmlns:a16="http://schemas.microsoft.com/office/drawing/2014/main" xmlns="" id="{1CAD9508-ED61-4482-B34D-3521E6374206}"/>
              </a:ext>
            </a:extLst>
          </p:cNvPr>
          <p:cNvSpPr/>
          <p:nvPr/>
        </p:nvSpPr>
        <p:spPr>
          <a:xfrm>
            <a:off x="3581400" y="4572000"/>
            <a:ext cx="8077200" cy="685800"/>
          </a:xfrm>
          <a:prstGeom prst="wedgeRectCallout">
            <a:avLst>
              <a:gd name="adj1" fmla="val 45448"/>
              <a:gd name="adj2" fmla="val 1141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“Devil” = </a:t>
            </a:r>
            <a:r>
              <a:rPr lang="en-US" sz="3200" i="1" dirty="0">
                <a:solidFill>
                  <a:schemeClr val="tx1"/>
                </a:solidFill>
              </a:rPr>
              <a:t>diabolos</a:t>
            </a:r>
            <a:r>
              <a:rPr lang="en-US" sz="3200" dirty="0">
                <a:solidFill>
                  <a:schemeClr val="tx1"/>
                </a:solidFill>
              </a:rPr>
              <a:t>: slanderous, accusing falsely</a:t>
            </a:r>
            <a:endParaRPr lang="en-US" dirty="0"/>
          </a:p>
        </p:txBody>
      </p:sp>
    </p:spTree>
    <p:extLst>
      <p:ext uri="{BB962C8B-B14F-4D97-AF65-F5344CB8AC3E}">
        <p14:creationId xmlns:p14="http://schemas.microsoft.com/office/powerpoint/2010/main" val="86043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ale lion on the prowl - Outdoor Photographer">
            <a:extLst>
              <a:ext uri="{FF2B5EF4-FFF2-40B4-BE49-F238E27FC236}">
                <a16:creationId xmlns:a16="http://schemas.microsoft.com/office/drawing/2014/main" xmlns="" id="{0D3DF366-3704-4CB8-947B-EB3F212558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
        <p:nvSpPr>
          <p:cNvPr id="11" name="TextBox 10">
            <a:extLst>
              <a:ext uri="{FF2B5EF4-FFF2-40B4-BE49-F238E27FC236}">
                <a16:creationId xmlns:a16="http://schemas.microsoft.com/office/drawing/2014/main" xmlns="" id="{98835B9F-2FDC-4C58-8D0F-39CA0E12AEC8}"/>
              </a:ext>
            </a:extLst>
          </p:cNvPr>
          <p:cNvSpPr txBox="1"/>
          <p:nvPr/>
        </p:nvSpPr>
        <p:spPr>
          <a:xfrm>
            <a:off x="270710" y="4038600"/>
            <a:ext cx="11650579" cy="1077218"/>
          </a:xfrm>
          <a:prstGeom prst="rect">
            <a:avLst/>
          </a:prstGeom>
          <a:solidFill>
            <a:schemeClr val="accent6">
              <a:lumMod val="40000"/>
              <a:lumOff val="60000"/>
            </a:schemeClr>
          </a:solidFill>
          <a:ln>
            <a:solidFill>
              <a:schemeClr val="bg2"/>
            </a:solidFill>
          </a:ln>
        </p:spPr>
        <p:txBody>
          <a:bodyPr wrap="square">
            <a:spAutoFit/>
          </a:bodyPr>
          <a:lstStyle/>
          <a:p>
            <a:r>
              <a:rPr lang="en-US" sz="3200" b="1" baseline="30000" dirty="0">
                <a:latin typeface="+mn-lt"/>
              </a:rPr>
              <a:t>John 8:44 </a:t>
            </a:r>
            <a:r>
              <a:rPr lang="en-US" sz="3200" b="1" dirty="0">
                <a:latin typeface="+mn-lt"/>
              </a:rPr>
              <a:t> </a:t>
            </a:r>
            <a:r>
              <a:rPr lang="en-US" sz="3200" dirty="0">
                <a:latin typeface="+mn-lt"/>
              </a:rPr>
              <a:t>there is no truth in him.  Whenever he speaks a lie, he speaks from his own nature, for he is a liar and the father of lies.  </a:t>
            </a:r>
          </a:p>
        </p:txBody>
      </p:sp>
      <p:sp>
        <p:nvSpPr>
          <p:cNvPr id="10" name="Rounded Rectangular Callout 12">
            <a:extLst>
              <a:ext uri="{FF2B5EF4-FFF2-40B4-BE49-F238E27FC236}">
                <a16:creationId xmlns:a16="http://schemas.microsoft.com/office/drawing/2014/main" xmlns="" id="{279F7074-E0C2-4618-8E80-6B8EFDA3C0C4}"/>
              </a:ext>
            </a:extLst>
          </p:cNvPr>
          <p:cNvSpPr/>
          <p:nvPr/>
        </p:nvSpPr>
        <p:spPr>
          <a:xfrm>
            <a:off x="0" y="5410199"/>
            <a:ext cx="12192000" cy="1447801"/>
          </a:xfrm>
          <a:prstGeom prst="wedgeRoundRectCallout">
            <a:avLst>
              <a:gd name="adj1" fmla="val -21927"/>
              <a:gd name="adj2" fmla="val 49596"/>
              <a:gd name="adj3" fmla="val 16667"/>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Your adversary, </a:t>
            </a:r>
            <a:r>
              <a:rPr lang="en-US" sz="3400" b="1" u="sng" dirty="0"/>
              <a:t>the devil</a:t>
            </a:r>
            <a:r>
              <a:rPr lang="en-US" sz="3400" dirty="0"/>
              <a:t>, prowls around like a roaring lion, </a:t>
            </a:r>
            <a:r>
              <a:rPr lang="en-US" sz="3400" b="1" u="sng" dirty="0"/>
              <a:t>seeking someone to devour.</a:t>
            </a:r>
          </a:p>
        </p:txBody>
      </p:sp>
      <p:sp>
        <p:nvSpPr>
          <p:cNvPr id="15" name="Rounded Rectangular Callout 9">
            <a:extLst>
              <a:ext uri="{FF2B5EF4-FFF2-40B4-BE49-F238E27FC236}">
                <a16:creationId xmlns:a16="http://schemas.microsoft.com/office/drawing/2014/main" xmlns="" id="{3C3B47B2-CECC-41BE-AB5E-7236CAB93FF5}"/>
              </a:ext>
            </a:extLst>
          </p:cNvPr>
          <p:cNvSpPr/>
          <p:nvPr/>
        </p:nvSpPr>
        <p:spPr>
          <a:xfrm>
            <a:off x="381000" y="1938002"/>
            <a:ext cx="6096000" cy="12954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His goal is to render you ineffective any way he can</a:t>
            </a:r>
          </a:p>
        </p:txBody>
      </p:sp>
    </p:spTree>
    <p:extLst>
      <p:ext uri="{BB962C8B-B14F-4D97-AF65-F5344CB8AC3E}">
        <p14:creationId xmlns:p14="http://schemas.microsoft.com/office/powerpoint/2010/main" val="1256440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esson 1-3 Interactions in the community">
            <a:extLst>
              <a:ext uri="{FF2B5EF4-FFF2-40B4-BE49-F238E27FC236}">
                <a16:creationId xmlns:a16="http://schemas.microsoft.com/office/drawing/2014/main" xmlns="" id="{4E86AB95-7852-4052-A74F-D074B84D34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914402" y="152400"/>
            <a:ext cx="7162800" cy="1295400"/>
          </a:xfrm>
          <a:prstGeom prst="wedgeRoundRectCallout">
            <a:avLst>
              <a:gd name="adj1" fmla="val -67907"/>
              <a:gd name="adj2" fmla="val 67299"/>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LIE: If you follow God , You are going to look stupid…  </a:t>
            </a:r>
          </a:p>
        </p:txBody>
      </p:sp>
      <p:sp>
        <p:nvSpPr>
          <p:cNvPr id="7" name="Rounded Rectangular Callout 6"/>
          <p:cNvSpPr/>
          <p:nvPr/>
        </p:nvSpPr>
        <p:spPr>
          <a:xfrm>
            <a:off x="8305800" y="5562600"/>
            <a:ext cx="3581400" cy="930442"/>
          </a:xfrm>
          <a:prstGeom prst="wedgeRoundRectCallout">
            <a:avLst>
              <a:gd name="adj1" fmla="val -21927"/>
              <a:gd name="adj2" fmla="val 49596"/>
              <a:gd name="adj3" fmla="val 16667"/>
            </a:avLst>
          </a:prstGeom>
          <a:solidFill>
            <a:schemeClr val="tx1">
              <a:alpha val="5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Intimidation</a:t>
            </a:r>
            <a:endParaRPr lang="en-US" sz="4000" b="1" dirty="0"/>
          </a:p>
        </p:txBody>
      </p:sp>
      <p:sp>
        <p:nvSpPr>
          <p:cNvPr id="15" name="Rounded Rectangular Callout 14"/>
          <p:cNvSpPr/>
          <p:nvPr/>
        </p:nvSpPr>
        <p:spPr>
          <a:xfrm>
            <a:off x="1600200" y="3429000"/>
            <a:ext cx="3962400" cy="685800"/>
          </a:xfrm>
          <a:prstGeom prst="wedgeRoundRectCallout">
            <a:avLst>
              <a:gd name="adj1" fmla="val -110658"/>
              <a:gd name="adj2" fmla="val -103289"/>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 be exposed … </a:t>
            </a:r>
          </a:p>
        </p:txBody>
      </p:sp>
      <p:sp>
        <p:nvSpPr>
          <p:cNvPr id="11" name="Rounded Rectangular Callout 10"/>
          <p:cNvSpPr/>
          <p:nvPr/>
        </p:nvSpPr>
        <p:spPr>
          <a:xfrm>
            <a:off x="1371600" y="2438400"/>
            <a:ext cx="2743200" cy="685800"/>
          </a:xfrm>
          <a:prstGeom prst="wedgeRoundRectCallout">
            <a:avLst>
              <a:gd name="adj1" fmla="val -121823"/>
              <a:gd name="adj2" fmla="val 16155"/>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 Suffer … </a:t>
            </a:r>
          </a:p>
        </p:txBody>
      </p:sp>
      <p:sp>
        <p:nvSpPr>
          <p:cNvPr id="10" name="Rounded Rectangular Callout 9"/>
          <p:cNvSpPr/>
          <p:nvPr/>
        </p:nvSpPr>
        <p:spPr>
          <a:xfrm>
            <a:off x="1143000" y="1524000"/>
            <a:ext cx="2286000" cy="685800"/>
          </a:xfrm>
          <a:prstGeom prst="wedgeRoundRectCallout">
            <a:avLst>
              <a:gd name="adj1" fmla="val -129184"/>
              <a:gd name="adj2" fmla="val 74489"/>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 Fail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1"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Lesson 1-3 Interactions in the community">
            <a:extLst>
              <a:ext uri="{FF2B5EF4-FFF2-40B4-BE49-F238E27FC236}">
                <a16:creationId xmlns:a16="http://schemas.microsoft.com/office/drawing/2014/main" xmlns="" id="{DC385BB2-628B-42CB-93C6-39A849AD48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762000" y="285750"/>
            <a:ext cx="7162800" cy="838200"/>
          </a:xfrm>
          <a:prstGeom prst="wedgeRoundRectCallout">
            <a:avLst>
              <a:gd name="adj1" fmla="val -74291"/>
              <a:gd name="adj2" fmla="val 50878"/>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LIE: Your work for God is futile</a:t>
            </a:r>
          </a:p>
        </p:txBody>
      </p:sp>
      <p:sp>
        <p:nvSpPr>
          <p:cNvPr id="7" name="Rounded Rectangular Callout 6"/>
          <p:cNvSpPr/>
          <p:nvPr/>
        </p:nvSpPr>
        <p:spPr>
          <a:xfrm>
            <a:off x="7391400" y="5562600"/>
            <a:ext cx="4495800" cy="950495"/>
          </a:xfrm>
          <a:prstGeom prst="wedgeRoundRectCallout">
            <a:avLst>
              <a:gd name="adj1" fmla="val -21927"/>
              <a:gd name="adj2" fmla="val 49596"/>
              <a:gd name="adj3" fmla="val 16667"/>
            </a:avLst>
          </a:prstGeom>
          <a:solidFill>
            <a:schemeClr val="tx1">
              <a:alpha val="5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Discouragement</a:t>
            </a:r>
          </a:p>
        </p:txBody>
      </p:sp>
      <p:sp>
        <p:nvSpPr>
          <p:cNvPr id="15" name="Rounded Rectangular Callout 14"/>
          <p:cNvSpPr/>
          <p:nvPr/>
        </p:nvSpPr>
        <p:spPr>
          <a:xfrm>
            <a:off x="381000" y="2447926"/>
            <a:ext cx="4572000" cy="685800"/>
          </a:xfrm>
          <a:prstGeom prst="wedgeRoundRectCallout">
            <a:avLst>
              <a:gd name="adj1" fmla="val -84953"/>
              <a:gd name="adj2" fmla="val 21711"/>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 a waste of time… </a:t>
            </a:r>
          </a:p>
        </p:txBody>
      </p:sp>
      <p:sp>
        <p:nvSpPr>
          <p:cNvPr id="11" name="Rounded Rectangular Callout 10"/>
          <p:cNvSpPr/>
          <p:nvPr/>
        </p:nvSpPr>
        <p:spPr>
          <a:xfrm>
            <a:off x="1295400" y="1678407"/>
            <a:ext cx="2743200" cy="685800"/>
          </a:xfrm>
          <a:prstGeom prst="wedgeRoundRectCallout">
            <a:avLst>
              <a:gd name="adj1" fmla="val -121128"/>
              <a:gd name="adj2" fmla="val 21710"/>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 a joke… </a:t>
            </a:r>
          </a:p>
        </p:txBody>
      </p:sp>
      <p:sp>
        <p:nvSpPr>
          <p:cNvPr id="10" name="Rounded Rectangular Callout 9"/>
          <p:cNvSpPr/>
          <p:nvPr/>
        </p:nvSpPr>
        <p:spPr>
          <a:xfrm>
            <a:off x="609600" y="1085850"/>
            <a:ext cx="3048000" cy="685800"/>
          </a:xfrm>
          <a:prstGeom prst="wedgeRoundRectCallout">
            <a:avLst>
              <a:gd name="adj1" fmla="val -90642"/>
              <a:gd name="adj2" fmla="val 27266"/>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 doomed … </a:t>
            </a:r>
          </a:p>
        </p:txBody>
      </p:sp>
      <p:sp>
        <p:nvSpPr>
          <p:cNvPr id="16" name="Rounded Rectangular Callout 15"/>
          <p:cNvSpPr/>
          <p:nvPr/>
        </p:nvSpPr>
        <p:spPr>
          <a:xfrm>
            <a:off x="1593850" y="3152776"/>
            <a:ext cx="4419600" cy="609600"/>
          </a:xfrm>
          <a:prstGeom prst="wedgeRoundRectCallout">
            <a:avLst>
              <a:gd name="adj1" fmla="val -112029"/>
              <a:gd name="adj2" fmla="val 18586"/>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What’s the point?</a:t>
            </a:r>
          </a:p>
        </p:txBody>
      </p:sp>
      <p:sp>
        <p:nvSpPr>
          <p:cNvPr id="17" name="Rounded Rectangular Callout 16"/>
          <p:cNvSpPr/>
          <p:nvPr/>
        </p:nvSpPr>
        <p:spPr>
          <a:xfrm>
            <a:off x="5029200" y="3659607"/>
            <a:ext cx="6400800" cy="762000"/>
          </a:xfrm>
          <a:prstGeom prst="wedgeRoundRectCallout">
            <a:avLst>
              <a:gd name="adj1" fmla="val -142535"/>
              <a:gd name="adj2" fmla="val 5483"/>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You don’t matter in this fight</a:t>
            </a:r>
          </a:p>
        </p:txBody>
      </p:sp>
      <p:sp>
        <p:nvSpPr>
          <p:cNvPr id="12" name="Rounded Rectangular Callout 16">
            <a:extLst>
              <a:ext uri="{FF2B5EF4-FFF2-40B4-BE49-F238E27FC236}">
                <a16:creationId xmlns:a16="http://schemas.microsoft.com/office/drawing/2014/main" xmlns="" id="{6E309A70-DE1C-4D43-90EA-A056D3348638}"/>
              </a:ext>
            </a:extLst>
          </p:cNvPr>
          <p:cNvSpPr/>
          <p:nvPr/>
        </p:nvSpPr>
        <p:spPr>
          <a:xfrm>
            <a:off x="346075" y="4429126"/>
            <a:ext cx="11499850" cy="1314450"/>
          </a:xfrm>
          <a:prstGeom prst="wedgeRoundRectCallout">
            <a:avLst>
              <a:gd name="adj1" fmla="val -57963"/>
              <a:gd name="adj2" fmla="val 19686"/>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There’s something wrong with you or something wrong with God… either way… you should give up.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1" grpId="0" animBg="1"/>
      <p:bldP spid="10" grpId="0" animBg="1"/>
      <p:bldP spid="16" grpId="0" animBg="1"/>
      <p:bldP spid="17"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esson 1-3 Interactions in the community">
            <a:extLst>
              <a:ext uri="{FF2B5EF4-FFF2-40B4-BE49-F238E27FC236}">
                <a16:creationId xmlns:a16="http://schemas.microsoft.com/office/drawing/2014/main" xmlns="" id="{6B942DC0-9ACA-414C-8B7A-858ECF6D795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647700" y="188495"/>
            <a:ext cx="8420100" cy="914400"/>
          </a:xfrm>
          <a:prstGeom prst="wedgeRoundRectCallout">
            <a:avLst>
              <a:gd name="adj1" fmla="val -68622"/>
              <a:gd name="adj2" fmla="val 32128"/>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LIE: you would be happier if you just …</a:t>
            </a:r>
          </a:p>
        </p:txBody>
      </p:sp>
      <p:sp>
        <p:nvSpPr>
          <p:cNvPr id="10" name="Rounded Rectangular Callout 9"/>
          <p:cNvSpPr/>
          <p:nvPr/>
        </p:nvSpPr>
        <p:spPr>
          <a:xfrm>
            <a:off x="228600" y="3855620"/>
            <a:ext cx="10718800" cy="649705"/>
          </a:xfrm>
          <a:prstGeom prst="wedgeRoundRectCallout">
            <a:avLst>
              <a:gd name="adj1" fmla="val -64627"/>
              <a:gd name="adj2" fmla="val -38706"/>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It’s not so unreasonable to give in here or there… </a:t>
            </a:r>
          </a:p>
        </p:txBody>
      </p:sp>
      <p:sp>
        <p:nvSpPr>
          <p:cNvPr id="17" name="Rounded Rectangular Callout 16"/>
          <p:cNvSpPr/>
          <p:nvPr/>
        </p:nvSpPr>
        <p:spPr>
          <a:xfrm>
            <a:off x="228600" y="2950745"/>
            <a:ext cx="5029200" cy="649705"/>
          </a:xfrm>
          <a:prstGeom prst="wedgeRoundRectCallout">
            <a:avLst>
              <a:gd name="adj1" fmla="val -80085"/>
              <a:gd name="adj2" fmla="val 19628"/>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What’s the big deal?</a:t>
            </a:r>
          </a:p>
        </p:txBody>
      </p:sp>
      <p:sp>
        <p:nvSpPr>
          <p:cNvPr id="9" name="Rounded Rectangular Callout 6">
            <a:extLst>
              <a:ext uri="{FF2B5EF4-FFF2-40B4-BE49-F238E27FC236}">
                <a16:creationId xmlns:a16="http://schemas.microsoft.com/office/drawing/2014/main" xmlns="" id="{B59C2E9D-A2FB-46B2-BADC-2E9CE1477984}"/>
              </a:ext>
            </a:extLst>
          </p:cNvPr>
          <p:cNvSpPr/>
          <p:nvPr/>
        </p:nvSpPr>
        <p:spPr>
          <a:xfrm>
            <a:off x="685800" y="5562600"/>
            <a:ext cx="3352800" cy="950495"/>
          </a:xfrm>
          <a:prstGeom prst="wedgeRoundRectCallout">
            <a:avLst>
              <a:gd name="adj1" fmla="val -21927"/>
              <a:gd name="adj2" fmla="val 49596"/>
              <a:gd name="adj3" fmla="val 16667"/>
            </a:avLst>
          </a:prstGeom>
          <a:solidFill>
            <a:schemeClr val="tx1">
              <a:alpha val="5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Temptation</a:t>
            </a:r>
          </a:p>
        </p:txBody>
      </p:sp>
      <p:sp>
        <p:nvSpPr>
          <p:cNvPr id="11" name="Rounded Rectangular Callout 9">
            <a:extLst>
              <a:ext uri="{FF2B5EF4-FFF2-40B4-BE49-F238E27FC236}">
                <a16:creationId xmlns:a16="http://schemas.microsoft.com/office/drawing/2014/main" xmlns="" id="{7375D141-75E3-4FFB-8EAC-9DFF796071E7}"/>
              </a:ext>
            </a:extLst>
          </p:cNvPr>
          <p:cNvSpPr/>
          <p:nvPr/>
        </p:nvSpPr>
        <p:spPr>
          <a:xfrm>
            <a:off x="838200" y="4760495"/>
            <a:ext cx="5791200" cy="649705"/>
          </a:xfrm>
          <a:prstGeom prst="wedgeRoundRectCallout">
            <a:avLst>
              <a:gd name="adj1" fmla="val -79430"/>
              <a:gd name="adj2" fmla="val -41638"/>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This is just who you are</a:t>
            </a:r>
          </a:p>
        </p:txBody>
      </p:sp>
    </p:spTree>
    <p:extLst>
      <p:ext uri="{BB962C8B-B14F-4D97-AF65-F5344CB8AC3E}">
        <p14:creationId xmlns:p14="http://schemas.microsoft.com/office/powerpoint/2010/main" val="224310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7" grpId="0" animBg="1"/>
      <p:bldP spid="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esson 1-3 Interactions in the community">
            <a:extLst>
              <a:ext uri="{FF2B5EF4-FFF2-40B4-BE49-F238E27FC236}">
                <a16:creationId xmlns:a16="http://schemas.microsoft.com/office/drawing/2014/main" xmlns="" id="{F151F255-6F5A-47D0-B0AE-7DD05E75360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266700" y="304800"/>
            <a:ext cx="4381500" cy="1524000"/>
          </a:xfrm>
          <a:prstGeom prst="wedgeRoundRectCallout">
            <a:avLst>
              <a:gd name="adj1" fmla="val 255231"/>
              <a:gd name="adj2" fmla="val -40326"/>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EW! I can’t believe you did that!</a:t>
            </a:r>
          </a:p>
        </p:txBody>
      </p:sp>
      <p:sp>
        <p:nvSpPr>
          <p:cNvPr id="11" name="Rounded Rectangular Callout 10"/>
          <p:cNvSpPr/>
          <p:nvPr/>
        </p:nvSpPr>
        <p:spPr>
          <a:xfrm>
            <a:off x="4597400" y="2308056"/>
            <a:ext cx="3886200" cy="721896"/>
          </a:xfrm>
          <a:prstGeom prst="wedgeRoundRectCallout">
            <a:avLst>
              <a:gd name="adj1" fmla="val 165525"/>
              <a:gd name="adj2" fmla="val 7692"/>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You’re a Fraud!</a:t>
            </a:r>
          </a:p>
        </p:txBody>
      </p:sp>
      <p:sp>
        <p:nvSpPr>
          <p:cNvPr id="16" name="Rounded Rectangular Callout 15"/>
          <p:cNvSpPr/>
          <p:nvPr/>
        </p:nvSpPr>
        <p:spPr>
          <a:xfrm>
            <a:off x="6540500" y="3162300"/>
            <a:ext cx="4876800" cy="721895"/>
          </a:xfrm>
          <a:prstGeom prst="wedgeRoundRectCallout">
            <a:avLst>
              <a:gd name="adj1" fmla="val 82812"/>
              <a:gd name="adj2" fmla="val -34093"/>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You suck.  So give up. </a:t>
            </a:r>
          </a:p>
        </p:txBody>
      </p:sp>
      <p:sp>
        <p:nvSpPr>
          <p:cNvPr id="13" name="Rounded Rectangular Callout 14">
            <a:extLst>
              <a:ext uri="{FF2B5EF4-FFF2-40B4-BE49-F238E27FC236}">
                <a16:creationId xmlns:a16="http://schemas.microsoft.com/office/drawing/2014/main" xmlns="" id="{DBCBE173-0C63-423C-9CF8-59E524E26C19}"/>
              </a:ext>
            </a:extLst>
          </p:cNvPr>
          <p:cNvSpPr/>
          <p:nvPr/>
        </p:nvSpPr>
        <p:spPr>
          <a:xfrm>
            <a:off x="266700" y="4016543"/>
            <a:ext cx="9100457" cy="1447800"/>
          </a:xfrm>
          <a:prstGeom prst="wedgeRoundRectCallout">
            <a:avLst>
              <a:gd name="adj1" fmla="val 100454"/>
              <a:gd name="adj2" fmla="val -40326"/>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You should stay away from God for a while… he’s probably disgusted with you </a:t>
            </a:r>
          </a:p>
        </p:txBody>
      </p:sp>
      <p:sp>
        <p:nvSpPr>
          <p:cNvPr id="10" name="Rounded Rectangular Callout 6">
            <a:extLst>
              <a:ext uri="{FF2B5EF4-FFF2-40B4-BE49-F238E27FC236}">
                <a16:creationId xmlns:a16="http://schemas.microsoft.com/office/drawing/2014/main" xmlns="" id="{8BAD8902-C152-4552-AE98-45B001887CBA}"/>
              </a:ext>
            </a:extLst>
          </p:cNvPr>
          <p:cNvSpPr/>
          <p:nvPr/>
        </p:nvSpPr>
        <p:spPr>
          <a:xfrm>
            <a:off x="8534400" y="5562600"/>
            <a:ext cx="3352800" cy="950495"/>
          </a:xfrm>
          <a:prstGeom prst="wedgeRoundRectCallout">
            <a:avLst>
              <a:gd name="adj1" fmla="val -21927"/>
              <a:gd name="adj2" fmla="val 49596"/>
              <a:gd name="adj3" fmla="val 16667"/>
            </a:avLst>
          </a:prstGeom>
          <a:solidFill>
            <a:schemeClr val="tx1">
              <a:alpha val="5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Accusation</a:t>
            </a:r>
          </a:p>
        </p:txBody>
      </p:sp>
      <p:sp>
        <p:nvSpPr>
          <p:cNvPr id="12" name="Rounded Rectangular Callout 6">
            <a:extLst>
              <a:ext uri="{FF2B5EF4-FFF2-40B4-BE49-F238E27FC236}">
                <a16:creationId xmlns:a16="http://schemas.microsoft.com/office/drawing/2014/main" xmlns="" id="{BDC6656A-E625-4A49-AE04-DEEB71EB53AB}"/>
              </a:ext>
            </a:extLst>
          </p:cNvPr>
          <p:cNvSpPr/>
          <p:nvPr/>
        </p:nvSpPr>
        <p:spPr>
          <a:xfrm>
            <a:off x="685800" y="5562600"/>
            <a:ext cx="3352800" cy="950495"/>
          </a:xfrm>
          <a:prstGeom prst="wedgeRoundRectCallout">
            <a:avLst>
              <a:gd name="adj1" fmla="val -21927"/>
              <a:gd name="adj2" fmla="val 49596"/>
              <a:gd name="adj3" fmla="val 16667"/>
            </a:avLst>
          </a:prstGeom>
          <a:solidFill>
            <a:schemeClr val="tx1">
              <a:alpha val="5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Temptation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6" grpId="0" animBg="1"/>
      <p:bldP spid="16" grpId="1" animBg="1"/>
      <p:bldP spid="13"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Lesson 1-3 Interactions in the community">
            <a:extLst>
              <a:ext uri="{FF2B5EF4-FFF2-40B4-BE49-F238E27FC236}">
                <a16:creationId xmlns:a16="http://schemas.microsoft.com/office/drawing/2014/main" xmlns="" id="{23E060B2-25E7-4461-BC72-D12682A8FA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752475" y="269045"/>
            <a:ext cx="7162800" cy="1219200"/>
          </a:xfrm>
          <a:prstGeom prst="wedgeRoundRectCallout">
            <a:avLst>
              <a:gd name="adj1" fmla="val -81738"/>
              <a:gd name="adj2" fmla="val 26324"/>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LIE: you don’t belong in to the Community of Christ</a:t>
            </a:r>
          </a:p>
        </p:txBody>
      </p:sp>
      <p:sp>
        <p:nvSpPr>
          <p:cNvPr id="16" name="Rounded Rectangular Callout 15"/>
          <p:cNvSpPr/>
          <p:nvPr/>
        </p:nvSpPr>
        <p:spPr>
          <a:xfrm>
            <a:off x="304800" y="1564445"/>
            <a:ext cx="4043361" cy="756534"/>
          </a:xfrm>
          <a:prstGeom prst="wedgeRoundRectCallout">
            <a:avLst>
              <a:gd name="adj1" fmla="val -95209"/>
              <a:gd name="adj2" fmla="val 17094"/>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No one gets you</a:t>
            </a:r>
          </a:p>
        </p:txBody>
      </p:sp>
      <p:sp>
        <p:nvSpPr>
          <p:cNvPr id="9" name="Rounded Rectangular Callout 17">
            <a:extLst>
              <a:ext uri="{FF2B5EF4-FFF2-40B4-BE49-F238E27FC236}">
                <a16:creationId xmlns:a16="http://schemas.microsoft.com/office/drawing/2014/main" xmlns="" id="{9FCB10FB-F7FB-429A-B528-74503687ED78}"/>
              </a:ext>
            </a:extLst>
          </p:cNvPr>
          <p:cNvSpPr/>
          <p:nvPr/>
        </p:nvSpPr>
        <p:spPr>
          <a:xfrm>
            <a:off x="304800" y="2461720"/>
            <a:ext cx="7924800" cy="1352969"/>
          </a:xfrm>
          <a:prstGeom prst="wedgeRoundRectCallout">
            <a:avLst>
              <a:gd name="adj1" fmla="val -73579"/>
              <a:gd name="adj2" fmla="val 23069"/>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You’d be safer and happier if you just kept things on your own</a:t>
            </a:r>
          </a:p>
        </p:txBody>
      </p:sp>
      <p:sp>
        <p:nvSpPr>
          <p:cNvPr id="10" name="Rounded Rectangular Callout 17">
            <a:extLst>
              <a:ext uri="{FF2B5EF4-FFF2-40B4-BE49-F238E27FC236}">
                <a16:creationId xmlns:a16="http://schemas.microsoft.com/office/drawing/2014/main" xmlns="" id="{51A8B0F8-C1DE-4E97-A915-55D87DCC5223}"/>
              </a:ext>
            </a:extLst>
          </p:cNvPr>
          <p:cNvSpPr/>
          <p:nvPr/>
        </p:nvSpPr>
        <p:spPr>
          <a:xfrm>
            <a:off x="1143000" y="4149003"/>
            <a:ext cx="7924800" cy="1267391"/>
          </a:xfrm>
          <a:prstGeom prst="wedgeRoundRectCallout">
            <a:avLst>
              <a:gd name="adj1" fmla="val -78459"/>
              <a:gd name="adj2" fmla="val 19933"/>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Look how others let you down.... Maybe </a:t>
            </a:r>
            <a:r>
              <a:rPr lang="en-US" sz="4000" b="1" i="1" dirty="0">
                <a:solidFill>
                  <a:schemeClr val="tx1"/>
                </a:solidFill>
              </a:rPr>
              <a:t>they’re</a:t>
            </a:r>
            <a:r>
              <a:rPr lang="en-US" sz="4000" b="1" dirty="0">
                <a:solidFill>
                  <a:schemeClr val="tx1"/>
                </a:solidFill>
              </a:rPr>
              <a:t> the real enemy?</a:t>
            </a:r>
          </a:p>
        </p:txBody>
      </p:sp>
      <p:sp>
        <p:nvSpPr>
          <p:cNvPr id="17" name="Rounded Rectangular Callout 6">
            <a:extLst>
              <a:ext uri="{FF2B5EF4-FFF2-40B4-BE49-F238E27FC236}">
                <a16:creationId xmlns:a16="http://schemas.microsoft.com/office/drawing/2014/main" xmlns="" id="{B9A85B08-5604-45AF-B1B2-2FB021FEBEE6}"/>
              </a:ext>
            </a:extLst>
          </p:cNvPr>
          <p:cNvSpPr/>
          <p:nvPr/>
        </p:nvSpPr>
        <p:spPr>
          <a:xfrm>
            <a:off x="8534400" y="5562600"/>
            <a:ext cx="3352800" cy="950495"/>
          </a:xfrm>
          <a:prstGeom prst="wedgeRoundRectCallout">
            <a:avLst>
              <a:gd name="adj1" fmla="val -21927"/>
              <a:gd name="adj2" fmla="val 49596"/>
              <a:gd name="adj3" fmla="val 16667"/>
            </a:avLst>
          </a:prstGeom>
          <a:solidFill>
            <a:schemeClr val="tx1">
              <a:alpha val="5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Isolation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9" grpId="0" animBg="1"/>
      <p:bldP spid="10"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esson 1-3 Interactions in the community">
            <a:extLst>
              <a:ext uri="{FF2B5EF4-FFF2-40B4-BE49-F238E27FC236}">
                <a16:creationId xmlns:a16="http://schemas.microsoft.com/office/drawing/2014/main" xmlns="" id="{3CFEFD49-7119-4804-81C2-C15DEDC96D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6">
            <a:extLst>
              <a:ext uri="{FF2B5EF4-FFF2-40B4-BE49-F238E27FC236}">
                <a16:creationId xmlns:a16="http://schemas.microsoft.com/office/drawing/2014/main" xmlns="" id="{68AD869C-2438-451A-B4E3-1A481A7C2EF8}"/>
              </a:ext>
            </a:extLst>
          </p:cNvPr>
          <p:cNvSpPr/>
          <p:nvPr/>
        </p:nvSpPr>
        <p:spPr>
          <a:xfrm>
            <a:off x="7924800" y="5562600"/>
            <a:ext cx="3962400" cy="950495"/>
          </a:xfrm>
          <a:prstGeom prst="wedgeRoundRectCallout">
            <a:avLst>
              <a:gd name="adj1" fmla="val -21927"/>
              <a:gd name="adj2" fmla="val 49596"/>
              <a:gd name="adj3" fmla="val 16667"/>
            </a:avLst>
          </a:prstGeom>
          <a:solidFill>
            <a:schemeClr val="tx1">
              <a:alpha val="5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b="1" dirty="0"/>
              <a:t>#1:</a:t>
            </a:r>
          </a:p>
        </p:txBody>
      </p:sp>
      <p:sp>
        <p:nvSpPr>
          <p:cNvPr id="5" name="Rounded Rectangular Callout 11">
            <a:extLst>
              <a:ext uri="{FF2B5EF4-FFF2-40B4-BE49-F238E27FC236}">
                <a16:creationId xmlns:a16="http://schemas.microsoft.com/office/drawing/2014/main" xmlns="" id="{F523EA02-3B7B-4C66-81F5-1E1358273372}"/>
              </a:ext>
            </a:extLst>
          </p:cNvPr>
          <p:cNvSpPr/>
          <p:nvPr/>
        </p:nvSpPr>
        <p:spPr>
          <a:xfrm>
            <a:off x="762000" y="380999"/>
            <a:ext cx="5715000" cy="914400"/>
          </a:xfrm>
          <a:prstGeom prst="wedgeRoundRectCallout">
            <a:avLst>
              <a:gd name="adj1" fmla="val -82018"/>
              <a:gd name="adj2" fmla="val 18289"/>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What’s on TV tonight?</a:t>
            </a:r>
          </a:p>
        </p:txBody>
      </p:sp>
    </p:spTree>
    <p:extLst>
      <p:ext uri="{BB962C8B-B14F-4D97-AF65-F5344CB8AC3E}">
        <p14:creationId xmlns:p14="http://schemas.microsoft.com/office/powerpoint/2010/main" val="165775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953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8153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Lion Awareness</a:t>
            </a:r>
          </a:p>
        </p:txBody>
      </p:sp>
      <p:sp>
        <p:nvSpPr>
          <p:cNvPr id="6" name="Rounded Rectangular Callout 12">
            <a:extLst>
              <a:ext uri="{FF2B5EF4-FFF2-40B4-BE49-F238E27FC236}">
                <a16:creationId xmlns:a16="http://schemas.microsoft.com/office/drawing/2014/main" xmlns="" id="{1ED874F3-B5B8-4986-B520-3A6F98416F7B}"/>
              </a:ext>
            </a:extLst>
          </p:cNvPr>
          <p:cNvSpPr/>
          <p:nvPr/>
        </p:nvSpPr>
        <p:spPr>
          <a:xfrm>
            <a:off x="0" y="44195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000" b="1" baseline="30000" dirty="0"/>
              <a:t>1 Peter 5:8 </a:t>
            </a:r>
            <a:r>
              <a:rPr lang="en-US" sz="3000" dirty="0"/>
              <a:t>Be of sober spirit, </a:t>
            </a:r>
            <a:r>
              <a:rPr lang="en-US" sz="3000" b="1" u="sng" dirty="0"/>
              <a:t>be on the alert</a:t>
            </a:r>
            <a:r>
              <a:rPr lang="en-US" sz="3000" dirty="0"/>
              <a:t>. Your adversary, </a:t>
            </a:r>
            <a:r>
              <a:rPr lang="en-US" sz="3000" b="1" u="sng" dirty="0"/>
              <a:t>the devil</a:t>
            </a:r>
            <a:r>
              <a:rPr lang="en-US" sz="3000" dirty="0"/>
              <a:t>, prowls around like a roaring lion, seeking someone to devour. </a:t>
            </a:r>
            <a:r>
              <a:rPr lang="en-US" sz="3000" b="1" baseline="30000" dirty="0"/>
              <a:t>9 </a:t>
            </a:r>
            <a:r>
              <a:rPr lang="en-US" sz="3000" dirty="0"/>
              <a:t>So resist him, firm in your faith, knowing that the same experiences of suffering are being accomplished by your brothers and sisters who are in the world. </a:t>
            </a:r>
            <a:r>
              <a:rPr lang="en-US" sz="3000" b="1" baseline="30000" dirty="0"/>
              <a:t>10 </a:t>
            </a:r>
            <a:r>
              <a:rPr lang="en-US" sz="3000" dirty="0"/>
              <a:t>After you have suffered for a little while, the God of all grace, who called you to His eternal glory in Christ, will Himself perfect,  confirm, strengthen, and  establish you. </a:t>
            </a:r>
            <a:r>
              <a:rPr lang="en-US" sz="3000" b="1" baseline="30000" dirty="0"/>
              <a:t>11 </a:t>
            </a:r>
            <a:r>
              <a:rPr lang="en-US" sz="3000" dirty="0"/>
              <a:t>To Him be dominion forever and ever. Amen.</a:t>
            </a:r>
          </a:p>
        </p:txBody>
      </p:sp>
    </p:spTree>
    <p:extLst>
      <p:ext uri="{BB962C8B-B14F-4D97-AF65-F5344CB8AC3E}">
        <p14:creationId xmlns:p14="http://schemas.microsoft.com/office/powerpoint/2010/main" val="276715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Lesson 1-3 Interactions in the community">
            <a:extLst>
              <a:ext uri="{FF2B5EF4-FFF2-40B4-BE49-F238E27FC236}">
                <a16:creationId xmlns:a16="http://schemas.microsoft.com/office/drawing/2014/main" xmlns="" id="{3CFEFD49-7119-4804-81C2-C15DEDC96D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762000" y="380999"/>
            <a:ext cx="5715000" cy="914400"/>
          </a:xfrm>
          <a:prstGeom prst="wedgeRoundRectCallout">
            <a:avLst>
              <a:gd name="adj1" fmla="val -82018"/>
              <a:gd name="adj2" fmla="val 18289"/>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What’s on TV tonight?</a:t>
            </a:r>
          </a:p>
        </p:txBody>
      </p:sp>
      <p:sp>
        <p:nvSpPr>
          <p:cNvPr id="16" name="Rounded Rectangular Callout 15"/>
          <p:cNvSpPr/>
          <p:nvPr/>
        </p:nvSpPr>
        <p:spPr>
          <a:xfrm>
            <a:off x="5992586" y="1142998"/>
            <a:ext cx="3352800" cy="685800"/>
          </a:xfrm>
          <a:prstGeom prst="wedgeRoundRectCallout">
            <a:avLst>
              <a:gd name="adj1" fmla="val -252110"/>
              <a:gd name="adj2" fmla="val -29605"/>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What war?</a:t>
            </a:r>
          </a:p>
        </p:txBody>
      </p:sp>
      <p:sp>
        <p:nvSpPr>
          <p:cNvPr id="14" name="Rounded Rectangular Callout 13"/>
          <p:cNvSpPr/>
          <p:nvPr/>
        </p:nvSpPr>
        <p:spPr>
          <a:xfrm>
            <a:off x="495300" y="3037114"/>
            <a:ext cx="6248400" cy="1219200"/>
          </a:xfrm>
          <a:prstGeom prst="wedgeRoundRectCallout">
            <a:avLst>
              <a:gd name="adj1" fmla="val -76725"/>
              <a:gd name="adj2" fmla="val 25483"/>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You’re too busy with the “important” things in life</a:t>
            </a:r>
          </a:p>
        </p:txBody>
      </p:sp>
      <p:sp>
        <p:nvSpPr>
          <p:cNvPr id="20" name="Rounded Rectangular Callout 18">
            <a:extLst>
              <a:ext uri="{FF2B5EF4-FFF2-40B4-BE49-F238E27FC236}">
                <a16:creationId xmlns:a16="http://schemas.microsoft.com/office/drawing/2014/main" xmlns="" id="{1D1D0810-EB6F-4D30-99CE-8071AB6E9887}"/>
              </a:ext>
            </a:extLst>
          </p:cNvPr>
          <p:cNvSpPr/>
          <p:nvPr/>
        </p:nvSpPr>
        <p:spPr>
          <a:xfrm>
            <a:off x="1268186" y="4332513"/>
            <a:ext cx="6400800" cy="914399"/>
          </a:xfrm>
          <a:prstGeom prst="wedgeRoundRectCallout">
            <a:avLst>
              <a:gd name="adj1" fmla="val -94831"/>
              <a:gd name="adj2" fmla="val 14941"/>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The </a:t>
            </a:r>
            <a:r>
              <a:rPr lang="en-US" sz="4000" b="1" i="1" dirty="0">
                <a:solidFill>
                  <a:schemeClr val="tx1"/>
                </a:solidFill>
              </a:rPr>
              <a:t>real</a:t>
            </a:r>
            <a:r>
              <a:rPr lang="en-US" sz="4000" b="1" dirty="0">
                <a:solidFill>
                  <a:schemeClr val="tx1"/>
                </a:solidFill>
              </a:rPr>
              <a:t> fight is over there</a:t>
            </a:r>
          </a:p>
        </p:txBody>
      </p:sp>
      <p:sp>
        <p:nvSpPr>
          <p:cNvPr id="18" name="Rounded Rectangular Callout 6">
            <a:extLst>
              <a:ext uri="{FF2B5EF4-FFF2-40B4-BE49-F238E27FC236}">
                <a16:creationId xmlns:a16="http://schemas.microsoft.com/office/drawing/2014/main" xmlns="" id="{68AD869C-2438-451A-B4E3-1A481A7C2EF8}"/>
              </a:ext>
            </a:extLst>
          </p:cNvPr>
          <p:cNvSpPr/>
          <p:nvPr/>
        </p:nvSpPr>
        <p:spPr>
          <a:xfrm>
            <a:off x="7924800" y="5562600"/>
            <a:ext cx="3962400" cy="950495"/>
          </a:xfrm>
          <a:prstGeom prst="wedgeRoundRectCallout">
            <a:avLst>
              <a:gd name="adj1" fmla="val -21927"/>
              <a:gd name="adj2" fmla="val 49596"/>
              <a:gd name="adj3" fmla="val 16667"/>
            </a:avLst>
          </a:prstGeom>
          <a:solidFill>
            <a:schemeClr val="tx1">
              <a:alpha val="5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b="1" dirty="0"/>
              <a:t>#1: Distraction</a:t>
            </a:r>
          </a:p>
        </p:txBody>
      </p:sp>
      <p:sp>
        <p:nvSpPr>
          <p:cNvPr id="10" name="Rounded Rectangular Callout 9"/>
          <p:cNvSpPr/>
          <p:nvPr/>
        </p:nvSpPr>
        <p:spPr>
          <a:xfrm>
            <a:off x="163286" y="5323113"/>
            <a:ext cx="8610600" cy="12954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The point is that you’re lulled into  forgetting that you’re even in a fight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20"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esson 1-3 Interactions in the community">
            <a:extLst>
              <a:ext uri="{FF2B5EF4-FFF2-40B4-BE49-F238E27FC236}">
                <a16:creationId xmlns:a16="http://schemas.microsoft.com/office/drawing/2014/main" xmlns="" id="{E0C0F69A-884B-45AE-8804-B138BE647D1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24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6858000" y="5791200"/>
            <a:ext cx="3657600" cy="838200"/>
          </a:xfrm>
          <a:prstGeom prst="wedgeRoundRectCallout">
            <a:avLst>
              <a:gd name="adj1" fmla="val -21927"/>
              <a:gd name="adj2" fmla="val 49596"/>
              <a:gd name="adj3" fmla="val 16667"/>
            </a:avLst>
          </a:prstGeom>
          <a:solidFill>
            <a:schemeClr val="tx1">
              <a:alpha val="5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 #1: Distraction   </a:t>
            </a:r>
          </a:p>
        </p:txBody>
      </p:sp>
      <p:sp>
        <p:nvSpPr>
          <p:cNvPr id="12" name="Rounded Rectangular Callout 11"/>
          <p:cNvSpPr/>
          <p:nvPr/>
        </p:nvSpPr>
        <p:spPr>
          <a:xfrm>
            <a:off x="1905000" y="304800"/>
            <a:ext cx="5715000" cy="914400"/>
          </a:xfrm>
          <a:prstGeom prst="wedgeRoundRectCallout">
            <a:avLst>
              <a:gd name="adj1" fmla="val -62589"/>
              <a:gd name="adj2" fmla="val 29003"/>
              <a:gd name="adj3" fmla="val 16667"/>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What’s on TV tonight?</a:t>
            </a:r>
          </a:p>
        </p:txBody>
      </p:sp>
      <p:sp>
        <p:nvSpPr>
          <p:cNvPr id="16" name="Rounded Rectangular Callout 15"/>
          <p:cNvSpPr/>
          <p:nvPr/>
        </p:nvSpPr>
        <p:spPr>
          <a:xfrm>
            <a:off x="7239000" y="76200"/>
            <a:ext cx="3352800" cy="685800"/>
          </a:xfrm>
          <a:prstGeom prst="wedgeRoundRectCallout">
            <a:avLst>
              <a:gd name="adj1" fmla="val -252110"/>
              <a:gd name="adj2" fmla="val -29605"/>
              <a:gd name="adj3" fmla="val 16667"/>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What war?</a:t>
            </a:r>
          </a:p>
        </p:txBody>
      </p:sp>
      <p:sp>
        <p:nvSpPr>
          <p:cNvPr id="13" name="Rounded Rectangular Callout 12"/>
          <p:cNvSpPr/>
          <p:nvPr/>
        </p:nvSpPr>
        <p:spPr>
          <a:xfrm>
            <a:off x="4724400" y="1066800"/>
            <a:ext cx="5943600" cy="762000"/>
          </a:xfrm>
          <a:prstGeom prst="wedgeRoundRectCallout">
            <a:avLst>
              <a:gd name="adj1" fmla="val -120405"/>
              <a:gd name="adj2" fmla="val 220"/>
              <a:gd name="adj3" fmla="val 16667"/>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 doubt all that stuff’s real</a:t>
            </a:r>
          </a:p>
        </p:txBody>
      </p:sp>
      <p:pic>
        <p:nvPicPr>
          <p:cNvPr id="1026" name="Picture 2" descr="C:\Users\foustb\Desktop\African-lion-CG93.jpg"/>
          <p:cNvPicPr>
            <a:picLocks noChangeAspect="1" noChangeArrowheads="1"/>
          </p:cNvPicPr>
          <p:nvPr/>
        </p:nvPicPr>
        <p:blipFill rotWithShape="1">
          <a:blip r:embed="rId3" cstate="print"/>
          <a:srcRect b="15609"/>
          <a:stretch/>
        </p:blipFill>
        <p:spPr bwMode="auto">
          <a:xfrm>
            <a:off x="0" y="-8021"/>
            <a:ext cx="12192000" cy="6866021"/>
          </a:xfrm>
          <a:prstGeom prst="rect">
            <a:avLst/>
          </a:prstGeom>
          <a:noFill/>
        </p:spPr>
      </p:pic>
      <p:sp>
        <p:nvSpPr>
          <p:cNvPr id="8" name="Rounded Rectangular Callout 7"/>
          <p:cNvSpPr/>
          <p:nvPr/>
        </p:nvSpPr>
        <p:spPr>
          <a:xfrm>
            <a:off x="1828800" y="5271837"/>
            <a:ext cx="8991600" cy="1447800"/>
          </a:xfrm>
          <a:prstGeom prst="wedgeRoundRectCallout">
            <a:avLst>
              <a:gd name="adj1" fmla="val -21927"/>
              <a:gd name="adj2" fmla="val 49596"/>
              <a:gd name="adj3" fmla="val 16667"/>
            </a:avLst>
          </a:prstGeom>
          <a:solidFill>
            <a:schemeClr val="tx1">
              <a:alpha val="7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Often, the easiest way to neutralize us is to let us neutralize ourselves!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foustb\Desktop\African-lion-CG93.jpg">
            <a:extLst>
              <a:ext uri="{FF2B5EF4-FFF2-40B4-BE49-F238E27FC236}">
                <a16:creationId xmlns:a16="http://schemas.microsoft.com/office/drawing/2014/main" xmlns="" id="{E5684E9B-EAB6-4757-8FFB-25F992B983A8}"/>
              </a:ext>
            </a:extLst>
          </p:cNvPr>
          <p:cNvPicPr>
            <a:picLocks noChangeAspect="1" noChangeArrowheads="1"/>
          </p:cNvPicPr>
          <p:nvPr/>
        </p:nvPicPr>
        <p:blipFill>
          <a:blip r:embed="rId2" cstate="print"/>
          <a:srcRect b="5093"/>
          <a:stretch>
            <a:fillRect/>
          </a:stretch>
        </p:blipFill>
        <p:spPr bwMode="auto">
          <a:xfrm>
            <a:off x="0" y="-8021"/>
            <a:ext cx="12192000" cy="7721600"/>
          </a:xfrm>
          <a:prstGeom prst="rect">
            <a:avLst/>
          </a:prstGeom>
          <a:noFill/>
        </p:spPr>
      </p:pic>
      <p:sp>
        <p:nvSpPr>
          <p:cNvPr id="11" name="Rounded Rectangular Callout 10"/>
          <p:cNvSpPr/>
          <p:nvPr/>
        </p:nvSpPr>
        <p:spPr>
          <a:xfrm>
            <a:off x="6858000" y="5791200"/>
            <a:ext cx="3657600" cy="838200"/>
          </a:xfrm>
          <a:prstGeom prst="wedgeRoundRectCallout">
            <a:avLst>
              <a:gd name="adj1" fmla="val -21927"/>
              <a:gd name="adj2" fmla="val 49596"/>
              <a:gd name="adj3" fmla="val 16667"/>
            </a:avLst>
          </a:prstGeom>
          <a:solidFill>
            <a:schemeClr val="tx1">
              <a:alpha val="5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 #1: Distraction   </a:t>
            </a:r>
          </a:p>
        </p:txBody>
      </p:sp>
      <p:sp>
        <p:nvSpPr>
          <p:cNvPr id="2" name="Rectangle 1">
            <a:extLst>
              <a:ext uri="{FF2B5EF4-FFF2-40B4-BE49-F238E27FC236}">
                <a16:creationId xmlns:a16="http://schemas.microsoft.com/office/drawing/2014/main" xmlns="" id="{0B80A984-2C50-491C-8F72-76DDF21C9974}"/>
              </a:ext>
            </a:extLst>
          </p:cNvPr>
          <p:cNvSpPr/>
          <p:nvPr/>
        </p:nvSpPr>
        <p:spPr>
          <a:xfrm>
            <a:off x="0" y="5410199"/>
            <a:ext cx="12192000" cy="1447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ular Callout 12">
            <a:extLst>
              <a:ext uri="{FF2B5EF4-FFF2-40B4-BE49-F238E27FC236}">
                <a16:creationId xmlns:a16="http://schemas.microsoft.com/office/drawing/2014/main" xmlns="" id="{8EE246C9-6C4A-4596-A30F-862CA8F82CB2}"/>
              </a:ext>
            </a:extLst>
          </p:cNvPr>
          <p:cNvSpPr/>
          <p:nvPr/>
        </p:nvSpPr>
        <p:spPr>
          <a:xfrm>
            <a:off x="0" y="5410199"/>
            <a:ext cx="12192000" cy="1447801"/>
          </a:xfrm>
          <a:prstGeom prst="wedgeRoundRectCallout">
            <a:avLst>
              <a:gd name="adj1" fmla="val -43638"/>
              <a:gd name="adj2" fmla="val 46272"/>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b="1" u="sng" dirty="0"/>
              <a:t>Be of sober spirit, be on the alert</a:t>
            </a:r>
            <a:r>
              <a:rPr lang="en-US" sz="3400" dirty="0"/>
              <a:t>. Your adversary, the devil, prowls around like a roaring lion, seeking someone to devour.</a:t>
            </a:r>
          </a:p>
        </p:txBody>
      </p:sp>
    </p:spTree>
    <p:extLst>
      <p:ext uri="{BB962C8B-B14F-4D97-AF65-F5344CB8AC3E}">
        <p14:creationId xmlns:p14="http://schemas.microsoft.com/office/powerpoint/2010/main" val="14389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foustb\Desktop\African-lion-CG93.jpg">
            <a:extLst>
              <a:ext uri="{FF2B5EF4-FFF2-40B4-BE49-F238E27FC236}">
                <a16:creationId xmlns:a16="http://schemas.microsoft.com/office/drawing/2014/main" xmlns="" id="{D0F42437-995F-438C-8224-9B1515922289}"/>
              </a:ext>
            </a:extLst>
          </p:cNvPr>
          <p:cNvPicPr>
            <a:picLocks noChangeAspect="1" noChangeArrowheads="1"/>
          </p:cNvPicPr>
          <p:nvPr/>
        </p:nvPicPr>
        <p:blipFill rotWithShape="1">
          <a:blip r:embed="rId2" cstate="print"/>
          <a:srcRect b="15609"/>
          <a:stretch/>
        </p:blipFill>
        <p:spPr bwMode="auto">
          <a:xfrm>
            <a:off x="0" y="-8021"/>
            <a:ext cx="12192000" cy="6866021"/>
          </a:xfrm>
          <a:prstGeom prst="rect">
            <a:avLst/>
          </a:prstGeom>
          <a:noFill/>
        </p:spPr>
      </p:pic>
      <p:sp>
        <p:nvSpPr>
          <p:cNvPr id="2" name="Rectangle 1">
            <a:extLst>
              <a:ext uri="{FF2B5EF4-FFF2-40B4-BE49-F238E27FC236}">
                <a16:creationId xmlns:a16="http://schemas.microsoft.com/office/drawing/2014/main" xmlns="" id="{49DCA6A6-A366-4FD5-B5CF-84AF4D58E128}"/>
              </a:ext>
            </a:extLst>
          </p:cNvPr>
          <p:cNvSpPr/>
          <p:nvPr/>
        </p:nvSpPr>
        <p:spPr>
          <a:xfrm>
            <a:off x="0" y="5410200"/>
            <a:ext cx="12192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Be on the Alert</a:t>
            </a:r>
          </a:p>
        </p:txBody>
      </p:sp>
      <p:sp>
        <p:nvSpPr>
          <p:cNvPr id="14" name="Rounded Rectangular Callout 12">
            <a:extLst>
              <a:ext uri="{FF2B5EF4-FFF2-40B4-BE49-F238E27FC236}">
                <a16:creationId xmlns:a16="http://schemas.microsoft.com/office/drawing/2014/main" xmlns="" id="{14F168B0-7F87-4CFA-9BE8-B97D9B1815C1}"/>
              </a:ext>
            </a:extLst>
          </p:cNvPr>
          <p:cNvSpPr/>
          <p:nvPr/>
        </p:nvSpPr>
        <p:spPr>
          <a:xfrm>
            <a:off x="0" y="5410199"/>
            <a:ext cx="12192000" cy="1447801"/>
          </a:xfrm>
          <a:prstGeom prst="wedgeRoundRectCallout">
            <a:avLst>
              <a:gd name="adj1" fmla="val -21927"/>
              <a:gd name="adj2" fmla="val 49596"/>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b="1" u="sng" dirty="0"/>
              <a:t>Be of sober spirit, be on the alert</a:t>
            </a:r>
            <a:r>
              <a:rPr lang="en-US" sz="3400" dirty="0"/>
              <a:t>. Your adversary, the devil, prowls around like a roaring lion, seeking someone to devour.</a:t>
            </a:r>
          </a:p>
        </p:txBody>
      </p:sp>
      <p:sp>
        <p:nvSpPr>
          <p:cNvPr id="6" name="Speech Bubble: Rectangle 5">
            <a:extLst>
              <a:ext uri="{FF2B5EF4-FFF2-40B4-BE49-F238E27FC236}">
                <a16:creationId xmlns:a16="http://schemas.microsoft.com/office/drawing/2014/main" xmlns="" id="{04C8B4AD-0D09-4829-AAAF-B91C49475718}"/>
              </a:ext>
            </a:extLst>
          </p:cNvPr>
          <p:cNvSpPr/>
          <p:nvPr/>
        </p:nvSpPr>
        <p:spPr>
          <a:xfrm>
            <a:off x="178191" y="4376561"/>
            <a:ext cx="3090203" cy="675748"/>
          </a:xfrm>
          <a:prstGeom prst="wedgeRectCallout">
            <a:avLst>
              <a:gd name="adj1" fmla="val 40694"/>
              <a:gd name="adj2" fmla="val 1444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nēphō</a:t>
            </a:r>
            <a:r>
              <a:rPr lang="en-US" sz="3200" b="1" i="1" dirty="0">
                <a:solidFill>
                  <a:schemeClr val="tx1"/>
                </a:solidFill>
              </a:rPr>
              <a:t>: </a:t>
            </a:r>
            <a:r>
              <a:rPr lang="en-US" sz="3200" i="1" dirty="0">
                <a:solidFill>
                  <a:schemeClr val="tx1"/>
                </a:solidFill>
              </a:rPr>
              <a:t>“</a:t>
            </a:r>
            <a:r>
              <a:rPr lang="en-US" sz="3200" dirty="0">
                <a:solidFill>
                  <a:schemeClr val="tx1"/>
                </a:solidFill>
              </a:rPr>
              <a:t>sober”</a:t>
            </a:r>
            <a:endParaRPr lang="en-US" sz="3200" b="1" dirty="0">
              <a:solidFill>
                <a:schemeClr val="tx1"/>
              </a:solidFill>
            </a:endParaRPr>
          </a:p>
        </p:txBody>
      </p:sp>
      <p:sp>
        <p:nvSpPr>
          <p:cNvPr id="8" name="Speech Bubble: Rectangle 7">
            <a:extLst>
              <a:ext uri="{FF2B5EF4-FFF2-40B4-BE49-F238E27FC236}">
                <a16:creationId xmlns:a16="http://schemas.microsoft.com/office/drawing/2014/main" xmlns="" id="{61648033-1C38-443E-9B33-B01A57EF91B6}"/>
              </a:ext>
            </a:extLst>
          </p:cNvPr>
          <p:cNvSpPr/>
          <p:nvPr/>
        </p:nvSpPr>
        <p:spPr>
          <a:xfrm>
            <a:off x="3581400" y="4396577"/>
            <a:ext cx="8229600" cy="675748"/>
          </a:xfrm>
          <a:prstGeom prst="wedgeRectCallout">
            <a:avLst>
              <a:gd name="adj1" fmla="val -8882"/>
              <a:gd name="adj2" fmla="val 1286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grēgoreō</a:t>
            </a:r>
            <a:r>
              <a:rPr lang="en-US" sz="3200" dirty="0">
                <a:solidFill>
                  <a:schemeClr val="tx1"/>
                </a:solidFill>
              </a:rPr>
              <a:t> </a:t>
            </a:r>
            <a:r>
              <a:rPr lang="en-US" sz="3200" b="1" i="1" dirty="0">
                <a:solidFill>
                  <a:schemeClr val="tx1"/>
                </a:solidFill>
              </a:rPr>
              <a:t>: </a:t>
            </a:r>
            <a:r>
              <a:rPr lang="en-US" sz="3200" i="1" dirty="0">
                <a:solidFill>
                  <a:schemeClr val="tx1"/>
                </a:solidFill>
              </a:rPr>
              <a:t>“</a:t>
            </a:r>
            <a:r>
              <a:rPr lang="en-US" sz="3200" dirty="0">
                <a:solidFill>
                  <a:schemeClr val="tx1"/>
                </a:solidFill>
              </a:rPr>
              <a:t>stay awake, be vigilant, keep watch”</a:t>
            </a:r>
            <a:endParaRPr lang="en-US" sz="3200" b="1" dirty="0">
              <a:solidFill>
                <a:schemeClr val="tx1"/>
              </a:solidFill>
            </a:endParaRPr>
          </a:p>
        </p:txBody>
      </p:sp>
      <p:sp>
        <p:nvSpPr>
          <p:cNvPr id="10" name="Rectangle 9">
            <a:extLst>
              <a:ext uri="{FF2B5EF4-FFF2-40B4-BE49-F238E27FC236}">
                <a16:creationId xmlns:a16="http://schemas.microsoft.com/office/drawing/2014/main" xmlns="" id="{3F5A3679-46F8-463F-8731-C7DC39E9C1B4}"/>
              </a:ext>
            </a:extLst>
          </p:cNvPr>
          <p:cNvSpPr/>
          <p:nvPr/>
        </p:nvSpPr>
        <p:spPr>
          <a:xfrm>
            <a:off x="0" y="2158736"/>
            <a:ext cx="121920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The most dangerous place to be is on the battlefield</a:t>
            </a:r>
          </a:p>
          <a:p>
            <a:pPr algn="ctr"/>
            <a:r>
              <a:rPr lang="en-US" sz="4200" b="1" dirty="0"/>
              <a:t>… and not know it</a:t>
            </a:r>
          </a:p>
        </p:txBody>
      </p:sp>
    </p:spTree>
    <p:extLst>
      <p:ext uri="{BB962C8B-B14F-4D97-AF65-F5344CB8AC3E}">
        <p14:creationId xmlns:p14="http://schemas.microsoft.com/office/powerpoint/2010/main" val="2539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8" grpId="1"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foustb\Desktop\Thomsons_Gazelle_Billy_Dodson_1400x415.jpg">
            <a:extLst>
              <a:ext uri="{FF2B5EF4-FFF2-40B4-BE49-F238E27FC236}">
                <a16:creationId xmlns:a16="http://schemas.microsoft.com/office/drawing/2014/main" xmlns="" id="{FBE5BA55-30DA-465C-8EBB-68C5A1FB6915}"/>
              </a:ext>
            </a:extLst>
          </p:cNvPr>
          <p:cNvPicPr>
            <a:picLocks noChangeAspect="1" noChangeArrowheads="1"/>
          </p:cNvPicPr>
          <p:nvPr/>
        </p:nvPicPr>
        <p:blipFill rotWithShape="1">
          <a:blip r:embed="rId2" cstate="print"/>
          <a:srcRect l="11681" r="16458"/>
          <a:stretch/>
        </p:blipFill>
        <p:spPr bwMode="auto">
          <a:xfrm flipH="1">
            <a:off x="-923637" y="-1"/>
            <a:ext cx="13115633" cy="5410199"/>
          </a:xfrm>
          <a:prstGeom prst="rect">
            <a:avLst/>
          </a:prstGeom>
          <a:noFill/>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Be on the Alert</a:t>
            </a:r>
          </a:p>
        </p:txBody>
      </p:sp>
      <p:sp>
        <p:nvSpPr>
          <p:cNvPr id="14" name="Rounded Rectangular Callout 12">
            <a:extLst>
              <a:ext uri="{FF2B5EF4-FFF2-40B4-BE49-F238E27FC236}">
                <a16:creationId xmlns:a16="http://schemas.microsoft.com/office/drawing/2014/main" xmlns="" id="{14F168B0-7F87-4CFA-9BE8-B97D9B1815C1}"/>
              </a:ext>
            </a:extLst>
          </p:cNvPr>
          <p:cNvSpPr/>
          <p:nvPr/>
        </p:nvSpPr>
        <p:spPr>
          <a:xfrm>
            <a:off x="0" y="54101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b="1" u="sng" dirty="0"/>
              <a:t>Be of sober spirit, be on the alert</a:t>
            </a:r>
            <a:r>
              <a:rPr lang="en-US" sz="3400" dirty="0"/>
              <a:t>. Your adversary, the devil, prowls around like a roaring lion, seeking someone to devour.</a:t>
            </a:r>
          </a:p>
        </p:txBody>
      </p:sp>
      <p:sp>
        <p:nvSpPr>
          <p:cNvPr id="12" name="Rectangle: Rounded Corners 11">
            <a:extLst>
              <a:ext uri="{FF2B5EF4-FFF2-40B4-BE49-F238E27FC236}">
                <a16:creationId xmlns:a16="http://schemas.microsoft.com/office/drawing/2014/main" xmlns="" id="{83A561B8-E43B-48C0-B02B-916A28359857}"/>
              </a:ext>
            </a:extLst>
          </p:cNvPr>
          <p:cNvSpPr/>
          <p:nvPr/>
        </p:nvSpPr>
        <p:spPr>
          <a:xfrm>
            <a:off x="533400" y="2514600"/>
            <a:ext cx="6555310" cy="1548702"/>
          </a:xfrm>
          <a:prstGeom prst="round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Are you “awake” to the schemes of the lion? </a:t>
            </a:r>
          </a:p>
        </p:txBody>
      </p:sp>
    </p:spTree>
    <p:extLst>
      <p:ext uri="{BB962C8B-B14F-4D97-AF65-F5344CB8AC3E}">
        <p14:creationId xmlns:p14="http://schemas.microsoft.com/office/powerpoint/2010/main" val="245266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foustb\Desktop\Thomsons_Gazelle_Billy_Dodson_1400x415.jpg">
            <a:extLst>
              <a:ext uri="{FF2B5EF4-FFF2-40B4-BE49-F238E27FC236}">
                <a16:creationId xmlns:a16="http://schemas.microsoft.com/office/drawing/2014/main" xmlns="" id="{FBE5BA55-30DA-465C-8EBB-68C5A1FB6915}"/>
              </a:ext>
            </a:extLst>
          </p:cNvPr>
          <p:cNvPicPr>
            <a:picLocks noChangeAspect="1" noChangeArrowheads="1"/>
          </p:cNvPicPr>
          <p:nvPr/>
        </p:nvPicPr>
        <p:blipFill rotWithShape="1">
          <a:blip r:embed="rId2" cstate="print"/>
          <a:srcRect l="11681" r="16458"/>
          <a:stretch/>
        </p:blipFill>
        <p:spPr bwMode="auto">
          <a:xfrm flipH="1">
            <a:off x="-923637" y="-1"/>
            <a:ext cx="13115633" cy="5410199"/>
          </a:xfrm>
          <a:prstGeom prst="rect">
            <a:avLst/>
          </a:prstGeom>
          <a:noFill/>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Be on the Alert</a:t>
            </a:r>
          </a:p>
        </p:txBody>
      </p:sp>
      <p:sp>
        <p:nvSpPr>
          <p:cNvPr id="14" name="Rounded Rectangular Callout 12">
            <a:extLst>
              <a:ext uri="{FF2B5EF4-FFF2-40B4-BE49-F238E27FC236}">
                <a16:creationId xmlns:a16="http://schemas.microsoft.com/office/drawing/2014/main" xmlns="" id="{14F168B0-7F87-4CFA-9BE8-B97D9B1815C1}"/>
              </a:ext>
            </a:extLst>
          </p:cNvPr>
          <p:cNvSpPr/>
          <p:nvPr/>
        </p:nvSpPr>
        <p:spPr>
          <a:xfrm>
            <a:off x="0" y="54101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b="1" u="sng" dirty="0"/>
              <a:t>Be of sober spirit, be on the alert</a:t>
            </a:r>
            <a:r>
              <a:rPr lang="en-US" sz="3400" dirty="0"/>
              <a:t>. Your adversary, the devil, prowls around like a roaring lion, seeking someone to devour.</a:t>
            </a:r>
          </a:p>
        </p:txBody>
      </p:sp>
      <p:sp>
        <p:nvSpPr>
          <p:cNvPr id="12" name="Rectangle: Rounded Corners 11">
            <a:extLst>
              <a:ext uri="{FF2B5EF4-FFF2-40B4-BE49-F238E27FC236}">
                <a16:creationId xmlns:a16="http://schemas.microsoft.com/office/drawing/2014/main" xmlns="" id="{83A561B8-E43B-48C0-B02B-916A28359857}"/>
              </a:ext>
            </a:extLst>
          </p:cNvPr>
          <p:cNvSpPr/>
          <p:nvPr/>
        </p:nvSpPr>
        <p:spPr>
          <a:xfrm>
            <a:off x="533400" y="2514600"/>
            <a:ext cx="6555310" cy="1548702"/>
          </a:xfrm>
          <a:prstGeom prst="round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Have you learned to recognize his roar?</a:t>
            </a:r>
          </a:p>
        </p:txBody>
      </p:sp>
    </p:spTree>
    <p:extLst>
      <p:ext uri="{BB962C8B-B14F-4D97-AF65-F5344CB8AC3E}">
        <p14:creationId xmlns:p14="http://schemas.microsoft.com/office/powerpoint/2010/main" val="15775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oustb\Desktop\Thomsons_Gazelle_Billy_Dodson_1400x415.jpg">
            <a:extLst>
              <a:ext uri="{FF2B5EF4-FFF2-40B4-BE49-F238E27FC236}">
                <a16:creationId xmlns:a16="http://schemas.microsoft.com/office/drawing/2014/main" xmlns="" id="{9CB1BCF6-AE39-45C7-ABF5-362EEEAE3E02}"/>
              </a:ext>
            </a:extLst>
          </p:cNvPr>
          <p:cNvPicPr>
            <a:picLocks noChangeAspect="1" noChangeArrowheads="1"/>
          </p:cNvPicPr>
          <p:nvPr/>
        </p:nvPicPr>
        <p:blipFill rotWithShape="1">
          <a:blip r:embed="rId2" cstate="print"/>
          <a:srcRect l="11681" r="16458"/>
          <a:stretch/>
        </p:blipFill>
        <p:spPr bwMode="auto">
          <a:xfrm flipH="1">
            <a:off x="-923637" y="-1"/>
            <a:ext cx="13115633" cy="5410199"/>
          </a:xfrm>
          <a:prstGeom prst="rect">
            <a:avLst/>
          </a:prstGeom>
          <a:noFill/>
        </p:spPr>
      </p:pic>
      <p:pic>
        <p:nvPicPr>
          <p:cNvPr id="6" name="Picture 2" descr="C:\Users\foustb\Desktop\animal-gazelle-wallpaper.jpg">
            <a:extLst>
              <a:ext uri="{FF2B5EF4-FFF2-40B4-BE49-F238E27FC236}">
                <a16:creationId xmlns:a16="http://schemas.microsoft.com/office/drawing/2014/main" xmlns="" id="{6E297A4B-604E-4A5B-A33B-7988C64E4A87}"/>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5" name="Rectangle 4"/>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Be on the Alert</a:t>
            </a:r>
          </a:p>
        </p:txBody>
      </p:sp>
      <p:sp>
        <p:nvSpPr>
          <p:cNvPr id="2" name="Rectangle 1">
            <a:extLst>
              <a:ext uri="{FF2B5EF4-FFF2-40B4-BE49-F238E27FC236}">
                <a16:creationId xmlns:a16="http://schemas.microsoft.com/office/drawing/2014/main" xmlns="" id="{C1A3823C-1A00-49EC-89B8-F3C351936581}"/>
              </a:ext>
            </a:extLst>
          </p:cNvPr>
          <p:cNvSpPr/>
          <p:nvPr/>
        </p:nvSpPr>
        <p:spPr>
          <a:xfrm>
            <a:off x="0" y="5410198"/>
            <a:ext cx="12192000" cy="144780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ular Callout 12">
            <a:extLst>
              <a:ext uri="{FF2B5EF4-FFF2-40B4-BE49-F238E27FC236}">
                <a16:creationId xmlns:a16="http://schemas.microsoft.com/office/drawing/2014/main" xmlns="" id="{14F168B0-7F87-4CFA-9BE8-B97D9B1815C1}"/>
              </a:ext>
            </a:extLst>
          </p:cNvPr>
          <p:cNvSpPr/>
          <p:nvPr/>
        </p:nvSpPr>
        <p:spPr>
          <a:xfrm>
            <a:off x="0" y="54101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b="1" u="sng" dirty="0"/>
              <a:t>Be of sober spirit, be on the alert</a:t>
            </a:r>
            <a:r>
              <a:rPr lang="en-US" sz="3400" dirty="0"/>
              <a:t>. Your adversary, the devil, prowls around like a roaring lion, seeking someone to devour.</a:t>
            </a:r>
          </a:p>
        </p:txBody>
      </p:sp>
      <p:sp>
        <p:nvSpPr>
          <p:cNvPr id="12" name="Rectangle: Rounded Corners 11">
            <a:extLst>
              <a:ext uri="{FF2B5EF4-FFF2-40B4-BE49-F238E27FC236}">
                <a16:creationId xmlns:a16="http://schemas.microsoft.com/office/drawing/2014/main" xmlns="" id="{83A561B8-E43B-48C0-B02B-916A28359857}"/>
              </a:ext>
            </a:extLst>
          </p:cNvPr>
          <p:cNvSpPr/>
          <p:nvPr/>
        </p:nvSpPr>
        <p:spPr>
          <a:xfrm>
            <a:off x="609600" y="4152900"/>
            <a:ext cx="6019800" cy="1066800"/>
          </a:xfrm>
          <a:prstGeom prst="round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Do you have a herd?</a:t>
            </a:r>
          </a:p>
        </p:txBody>
      </p:sp>
    </p:spTree>
    <p:extLst>
      <p:ext uri="{BB962C8B-B14F-4D97-AF65-F5344CB8AC3E}">
        <p14:creationId xmlns:p14="http://schemas.microsoft.com/office/powerpoint/2010/main" val="3500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fire horizon">
            <a:extLst>
              <a:ext uri="{FF2B5EF4-FFF2-40B4-BE49-F238E27FC236}">
                <a16:creationId xmlns:a16="http://schemas.microsoft.com/office/drawing/2014/main" xmlns="" id="{4024BB41-44BD-4C69-9131-F6235B8CF5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b="1" u="sng" dirty="0"/>
              <a:t>So resist him</a:t>
            </a:r>
            <a:r>
              <a:rPr lang="en-US" sz="3200" dirty="0"/>
              <a:t>, firm in your faith,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will Himself perfect, confirm, strengthen, and establish you.   </a:t>
            </a:r>
          </a:p>
          <a:p>
            <a:pPr algn="ctr"/>
            <a:endParaRPr lang="en-US" dirty="0"/>
          </a:p>
        </p:txBody>
      </p:sp>
      <p:sp>
        <p:nvSpPr>
          <p:cNvPr id="8" name="Speech Bubble: Rectangle 7">
            <a:extLst>
              <a:ext uri="{FF2B5EF4-FFF2-40B4-BE49-F238E27FC236}">
                <a16:creationId xmlns:a16="http://schemas.microsoft.com/office/drawing/2014/main" xmlns="" id="{6DD63E39-88DE-4BB4-ABCF-C7957B5144B4}"/>
              </a:ext>
            </a:extLst>
          </p:cNvPr>
          <p:cNvSpPr/>
          <p:nvPr/>
        </p:nvSpPr>
        <p:spPr>
          <a:xfrm>
            <a:off x="2895600" y="3387012"/>
            <a:ext cx="8077200" cy="675748"/>
          </a:xfrm>
          <a:prstGeom prst="wedgeRectCallout">
            <a:avLst>
              <a:gd name="adj1" fmla="val -56803"/>
              <a:gd name="adj2" fmla="val 1030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anthistēmi</a:t>
            </a:r>
            <a:r>
              <a:rPr lang="en-US" sz="3200" dirty="0"/>
              <a:t> </a:t>
            </a:r>
            <a:r>
              <a:rPr lang="en-US" sz="3200" b="1" i="1" dirty="0">
                <a:solidFill>
                  <a:schemeClr val="tx1"/>
                </a:solidFill>
              </a:rPr>
              <a:t>: </a:t>
            </a:r>
            <a:r>
              <a:rPr lang="en-US" sz="3200" i="1" dirty="0">
                <a:solidFill>
                  <a:schemeClr val="tx1"/>
                </a:solidFill>
              </a:rPr>
              <a:t>“</a:t>
            </a:r>
            <a:r>
              <a:rPr lang="en-US" sz="3200" dirty="0">
                <a:solidFill>
                  <a:schemeClr val="tx1"/>
                </a:solidFill>
              </a:rPr>
              <a:t>to stand against,” “to withstand”</a:t>
            </a:r>
            <a:endParaRPr lang="en-US" sz="3200" b="1" dirty="0">
              <a:solidFill>
                <a:schemeClr val="tx1"/>
              </a:solidFill>
            </a:endParaRPr>
          </a:p>
        </p:txBody>
      </p:sp>
      <p:sp>
        <p:nvSpPr>
          <p:cNvPr id="16" name="Rectangle 15">
            <a:extLst>
              <a:ext uri="{FF2B5EF4-FFF2-40B4-BE49-F238E27FC236}">
                <a16:creationId xmlns:a16="http://schemas.microsoft.com/office/drawing/2014/main" xmlns="" id="{53B01DC2-23F3-430F-8DD8-CEAE5A02A578}"/>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a:t>
            </a:r>
          </a:p>
        </p:txBody>
      </p:sp>
    </p:spTree>
    <p:extLst>
      <p:ext uri="{BB962C8B-B14F-4D97-AF65-F5344CB8AC3E}">
        <p14:creationId xmlns:p14="http://schemas.microsoft.com/office/powerpoint/2010/main" val="68635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fire horizon">
            <a:extLst>
              <a:ext uri="{FF2B5EF4-FFF2-40B4-BE49-F238E27FC236}">
                <a16:creationId xmlns:a16="http://schemas.microsoft.com/office/drawing/2014/main" xmlns="" id="{4024BB41-44BD-4C69-9131-F6235B8CF5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8th Legion | Gabaniki Wiki | Fandom">
            <a:extLst>
              <a:ext uri="{FF2B5EF4-FFF2-40B4-BE49-F238E27FC236}">
                <a16:creationId xmlns:a16="http://schemas.microsoft.com/office/drawing/2014/main" xmlns="" id="{B5BEA08B-8C24-4F48-BD1E-7263919C40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b="1" u="sng" dirty="0"/>
              <a:t>So resist him</a:t>
            </a:r>
            <a:r>
              <a:rPr lang="en-US" sz="3200" dirty="0"/>
              <a:t>, firm in your faith,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will Himself perfect, confirm, strengthen, and establish you.   </a:t>
            </a:r>
          </a:p>
          <a:p>
            <a:pPr algn="ctr"/>
            <a:endParaRPr lang="en-US" dirty="0"/>
          </a:p>
        </p:txBody>
      </p:sp>
      <p:sp>
        <p:nvSpPr>
          <p:cNvPr id="8" name="Speech Bubble: Rectangle 7">
            <a:extLst>
              <a:ext uri="{FF2B5EF4-FFF2-40B4-BE49-F238E27FC236}">
                <a16:creationId xmlns:a16="http://schemas.microsoft.com/office/drawing/2014/main" xmlns="" id="{6DD63E39-88DE-4BB4-ABCF-C7957B5144B4}"/>
              </a:ext>
            </a:extLst>
          </p:cNvPr>
          <p:cNvSpPr/>
          <p:nvPr/>
        </p:nvSpPr>
        <p:spPr>
          <a:xfrm>
            <a:off x="838200" y="3581400"/>
            <a:ext cx="8077200" cy="578532"/>
          </a:xfrm>
          <a:prstGeom prst="wedgeRectCallout">
            <a:avLst>
              <a:gd name="adj1" fmla="val -30586"/>
              <a:gd name="adj2" fmla="val 923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anthistēmi</a:t>
            </a:r>
            <a:r>
              <a:rPr lang="en-US" sz="3200" dirty="0"/>
              <a:t> </a:t>
            </a:r>
            <a:r>
              <a:rPr lang="en-US" sz="3200" b="1" i="1" dirty="0">
                <a:solidFill>
                  <a:schemeClr val="tx1"/>
                </a:solidFill>
              </a:rPr>
              <a:t>: </a:t>
            </a:r>
            <a:r>
              <a:rPr lang="en-US" sz="3200" i="1" dirty="0">
                <a:solidFill>
                  <a:schemeClr val="tx1"/>
                </a:solidFill>
              </a:rPr>
              <a:t>“</a:t>
            </a:r>
            <a:r>
              <a:rPr lang="en-US" sz="3200" dirty="0">
                <a:solidFill>
                  <a:schemeClr val="tx1"/>
                </a:solidFill>
              </a:rPr>
              <a:t>to stand against,” “to withstand”</a:t>
            </a:r>
            <a:endParaRPr lang="en-US" sz="3200" b="1" dirty="0">
              <a:solidFill>
                <a:schemeClr val="tx1"/>
              </a:solidFill>
            </a:endParaRPr>
          </a:p>
        </p:txBody>
      </p:sp>
      <p:sp>
        <p:nvSpPr>
          <p:cNvPr id="11" name="Rectangle 10">
            <a:extLst>
              <a:ext uri="{FF2B5EF4-FFF2-40B4-BE49-F238E27FC236}">
                <a16:creationId xmlns:a16="http://schemas.microsoft.com/office/drawing/2014/main" xmlns="" id="{006C9B4D-8922-4F59-BB2E-E37A8F4DDAEC}"/>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Tree>
    <p:extLst>
      <p:ext uri="{BB962C8B-B14F-4D97-AF65-F5344CB8AC3E}">
        <p14:creationId xmlns:p14="http://schemas.microsoft.com/office/powerpoint/2010/main" val="212619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a:t>
            </a:r>
            <a:r>
              <a:rPr lang="en-US" sz="3200" b="1" u="sng" dirty="0"/>
              <a:t>firm in your faith</a:t>
            </a:r>
            <a:r>
              <a:rPr lang="en-US" sz="3200" dirty="0"/>
              <a:t>,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will Himself perfect, confirm, strengthen, and establish you.   </a:t>
            </a:r>
          </a:p>
          <a:p>
            <a:pPr algn="ctr"/>
            <a:endParaRPr lang="en-US" dirty="0"/>
          </a:p>
        </p:txBody>
      </p:sp>
      <p:sp>
        <p:nvSpPr>
          <p:cNvPr id="11" name="Rectangle: Rounded Corners 10">
            <a:extLst>
              <a:ext uri="{FF2B5EF4-FFF2-40B4-BE49-F238E27FC236}">
                <a16:creationId xmlns:a16="http://schemas.microsoft.com/office/drawing/2014/main" xmlns="" id="{4969BF31-9AD8-4C8C-8EED-BFFFA098D919}"/>
              </a:ext>
            </a:extLst>
          </p:cNvPr>
          <p:cNvSpPr/>
          <p:nvPr/>
        </p:nvSpPr>
        <p:spPr>
          <a:xfrm>
            <a:off x="3810000" y="3062288"/>
            <a:ext cx="8153400" cy="930275"/>
          </a:xfrm>
          <a:prstGeom prst="round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Faith: </a:t>
            </a:r>
            <a:r>
              <a:rPr lang="en-US" sz="4400" b="1" i="1" dirty="0"/>
              <a:t>Active trust in biblical truth</a:t>
            </a:r>
          </a:p>
        </p:txBody>
      </p:sp>
      <p:sp>
        <p:nvSpPr>
          <p:cNvPr id="12" name="Rectangle: Rounded Corners 11">
            <a:extLst>
              <a:ext uri="{FF2B5EF4-FFF2-40B4-BE49-F238E27FC236}">
                <a16:creationId xmlns:a16="http://schemas.microsoft.com/office/drawing/2014/main" xmlns="" id="{E54EF2AE-6368-41C1-B5A9-A8AC2182AF6B}"/>
              </a:ext>
            </a:extLst>
          </p:cNvPr>
          <p:cNvSpPr/>
          <p:nvPr/>
        </p:nvSpPr>
        <p:spPr>
          <a:xfrm>
            <a:off x="228600" y="1518839"/>
            <a:ext cx="6019800" cy="995761"/>
          </a:xfrm>
          <a:prstGeom prst="roundRect">
            <a:avLst/>
          </a:prstGeom>
          <a:solidFill>
            <a:schemeClr val="tx2">
              <a:lumMod val="50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Confident alertness</a:t>
            </a:r>
          </a:p>
        </p:txBody>
      </p:sp>
      <p:sp>
        <p:nvSpPr>
          <p:cNvPr id="14" name="Rectangle 13">
            <a:extLst>
              <a:ext uri="{FF2B5EF4-FFF2-40B4-BE49-F238E27FC236}">
                <a16:creationId xmlns:a16="http://schemas.microsoft.com/office/drawing/2014/main" xmlns="" id="{059EE30D-F8CE-4D89-9E87-A18E085578ED}"/>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15" name="Rectangle 14">
            <a:extLst>
              <a:ext uri="{FF2B5EF4-FFF2-40B4-BE49-F238E27FC236}">
                <a16:creationId xmlns:a16="http://schemas.microsoft.com/office/drawing/2014/main" xmlns="" id="{7C5A646B-E5BF-4A6A-B0E1-46BABDD74C9E}"/>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Tree>
    <p:extLst>
      <p:ext uri="{BB962C8B-B14F-4D97-AF65-F5344CB8AC3E}">
        <p14:creationId xmlns:p14="http://schemas.microsoft.com/office/powerpoint/2010/main" val="69301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953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8153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Lion Awareness</a:t>
            </a:r>
          </a:p>
        </p:txBody>
      </p:sp>
      <p:sp>
        <p:nvSpPr>
          <p:cNvPr id="6" name="Rounded Rectangular Callout 12">
            <a:extLst>
              <a:ext uri="{FF2B5EF4-FFF2-40B4-BE49-F238E27FC236}">
                <a16:creationId xmlns:a16="http://schemas.microsoft.com/office/drawing/2014/main" xmlns="" id="{1ED874F3-B5B8-4986-B520-3A6F98416F7B}"/>
              </a:ext>
            </a:extLst>
          </p:cNvPr>
          <p:cNvSpPr/>
          <p:nvPr/>
        </p:nvSpPr>
        <p:spPr>
          <a:xfrm>
            <a:off x="0" y="441959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000" b="1" baseline="30000" dirty="0"/>
              <a:t>1 Peter 5:8 </a:t>
            </a:r>
            <a:r>
              <a:rPr lang="en-US" sz="3000" dirty="0"/>
              <a:t>Be of sober spirit, </a:t>
            </a:r>
            <a:r>
              <a:rPr lang="en-US" sz="3000" b="1" u="sng" dirty="0"/>
              <a:t>be on the alert</a:t>
            </a:r>
            <a:r>
              <a:rPr lang="en-US" sz="3000" dirty="0"/>
              <a:t>. Your adversary, </a:t>
            </a:r>
            <a:r>
              <a:rPr lang="en-US" sz="3000" b="1" u="sng" dirty="0"/>
              <a:t>the devil</a:t>
            </a:r>
            <a:r>
              <a:rPr lang="en-US" sz="3000" dirty="0"/>
              <a:t>, prowls around like a roaring lion, seeking someone to devour. </a:t>
            </a:r>
            <a:r>
              <a:rPr lang="en-US" sz="3000" b="1" baseline="30000" dirty="0"/>
              <a:t>9 </a:t>
            </a:r>
            <a:r>
              <a:rPr lang="en-US" sz="3000" b="1" u="sng" dirty="0"/>
              <a:t>So resist him</a:t>
            </a:r>
            <a:r>
              <a:rPr lang="en-US" sz="3000" dirty="0"/>
              <a:t>, firm in your faith, knowing that the same experiences of suffering are being accomplished by your brothers and sisters who are in the world. </a:t>
            </a:r>
            <a:r>
              <a:rPr lang="en-US" sz="3000" b="1" baseline="30000" dirty="0"/>
              <a:t>10 </a:t>
            </a:r>
            <a:r>
              <a:rPr lang="en-US" sz="3000" dirty="0"/>
              <a:t>After you have suffered for a little while, the God of all grace, who called you to His eternal glory in Christ, will Himself perfect,  confirm, strengthen, and  establish you. </a:t>
            </a:r>
            <a:r>
              <a:rPr lang="en-US" sz="3000" b="1" baseline="30000" dirty="0"/>
              <a:t>11 </a:t>
            </a:r>
            <a:r>
              <a:rPr lang="en-US" sz="3000" dirty="0"/>
              <a:t>To Him be dominion forever and ever. Amen.</a:t>
            </a:r>
          </a:p>
        </p:txBody>
      </p:sp>
      <p:sp>
        <p:nvSpPr>
          <p:cNvPr id="9" name="Rounded Rectangle 3">
            <a:extLst>
              <a:ext uri="{FF2B5EF4-FFF2-40B4-BE49-F238E27FC236}">
                <a16:creationId xmlns:a16="http://schemas.microsoft.com/office/drawing/2014/main" xmlns="" id="{AFBC2B9C-E728-417A-BF3D-EF31AA21F944}"/>
              </a:ext>
            </a:extLst>
          </p:cNvPr>
          <p:cNvSpPr/>
          <p:nvPr/>
        </p:nvSpPr>
        <p:spPr>
          <a:xfrm>
            <a:off x="114300" y="1679920"/>
            <a:ext cx="11963400" cy="990599"/>
          </a:xfrm>
          <a:prstGeom prst="roundRect">
            <a:avLst/>
          </a:prstGeom>
          <a:solidFill>
            <a:schemeClr val="tx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1) Know your enemy, 2) Be on the alert, 3) Resist him</a:t>
            </a:r>
          </a:p>
        </p:txBody>
      </p:sp>
    </p:spTree>
    <p:extLst>
      <p:ext uri="{BB962C8B-B14F-4D97-AF65-F5344CB8AC3E}">
        <p14:creationId xmlns:p14="http://schemas.microsoft.com/office/powerpoint/2010/main" val="191948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a:t>
            </a:r>
            <a:r>
              <a:rPr lang="en-US" sz="3200" b="1" u="sng" dirty="0"/>
              <a:t>firm in your faith</a:t>
            </a:r>
            <a:r>
              <a:rPr lang="en-US" sz="3200" dirty="0"/>
              <a:t>,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will Himself perfect, confirm, strengthen, and establish you.   </a:t>
            </a:r>
          </a:p>
          <a:p>
            <a:pPr algn="ctr"/>
            <a:endParaRPr lang="en-US" dirty="0"/>
          </a:p>
        </p:txBody>
      </p:sp>
      <p:sp>
        <p:nvSpPr>
          <p:cNvPr id="11" name="Rectangle: Rounded Corners 10">
            <a:extLst>
              <a:ext uri="{FF2B5EF4-FFF2-40B4-BE49-F238E27FC236}">
                <a16:creationId xmlns:a16="http://schemas.microsoft.com/office/drawing/2014/main" xmlns="" id="{4969BF31-9AD8-4C8C-8EED-BFFFA098D919}"/>
              </a:ext>
            </a:extLst>
          </p:cNvPr>
          <p:cNvSpPr/>
          <p:nvPr/>
        </p:nvSpPr>
        <p:spPr>
          <a:xfrm>
            <a:off x="5219700" y="2399506"/>
            <a:ext cx="6819900" cy="2058987"/>
          </a:xfrm>
          <a:prstGeom prst="round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571500" indent="-571500">
              <a:buFont typeface="Arial" panose="020B0604020202020204" pitchFamily="34" charset="0"/>
              <a:buChar char="•"/>
            </a:pPr>
            <a:r>
              <a:rPr lang="en-US" sz="4400" b="1" dirty="0"/>
              <a:t>Jesus Christ’s superiority</a:t>
            </a:r>
          </a:p>
          <a:p>
            <a:pPr marL="571500" indent="-571500">
              <a:buFont typeface="Arial" panose="020B0604020202020204" pitchFamily="34" charset="0"/>
              <a:buChar char="•"/>
            </a:pPr>
            <a:r>
              <a:rPr lang="en-US" sz="4400" b="1" dirty="0">
                <a:solidFill>
                  <a:schemeClr val="tx2">
                    <a:lumMod val="50000"/>
                  </a:schemeClr>
                </a:solidFill>
              </a:rPr>
              <a:t>Jesus Christ’s victory</a:t>
            </a:r>
          </a:p>
          <a:p>
            <a:pPr marL="571500" indent="-571500">
              <a:buFont typeface="Arial" panose="020B0604020202020204" pitchFamily="34" charset="0"/>
              <a:buChar char="•"/>
            </a:pPr>
            <a:r>
              <a:rPr lang="en-US" sz="4400" b="1" dirty="0">
                <a:solidFill>
                  <a:schemeClr val="tx2">
                    <a:lumMod val="50000"/>
                  </a:schemeClr>
                </a:solidFill>
              </a:rPr>
              <a:t>Jesus Christ’s authority</a:t>
            </a:r>
          </a:p>
        </p:txBody>
      </p:sp>
      <p:sp>
        <p:nvSpPr>
          <p:cNvPr id="9" name="Rectangle: Rounded Corners 8">
            <a:extLst>
              <a:ext uri="{FF2B5EF4-FFF2-40B4-BE49-F238E27FC236}">
                <a16:creationId xmlns:a16="http://schemas.microsoft.com/office/drawing/2014/main" xmlns="" id="{CF49C323-1487-4CA3-A4FB-BF78B590C5B2}"/>
              </a:ext>
            </a:extLst>
          </p:cNvPr>
          <p:cNvSpPr/>
          <p:nvPr/>
        </p:nvSpPr>
        <p:spPr>
          <a:xfrm>
            <a:off x="228600" y="1518839"/>
            <a:ext cx="6019800" cy="995761"/>
          </a:xfrm>
          <a:prstGeom prst="roundRect">
            <a:avLst/>
          </a:prstGeom>
          <a:solidFill>
            <a:schemeClr val="tx2">
              <a:lumMod val="50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Confident alertness</a:t>
            </a:r>
          </a:p>
        </p:txBody>
      </p:sp>
      <p:sp>
        <p:nvSpPr>
          <p:cNvPr id="8" name="Rectangle 7">
            <a:extLst>
              <a:ext uri="{FF2B5EF4-FFF2-40B4-BE49-F238E27FC236}">
                <a16:creationId xmlns:a16="http://schemas.microsoft.com/office/drawing/2014/main" xmlns="" id="{0FA5EB64-E994-4F41-AFCF-3FB244CF5AB1}"/>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10" name="Rectangle 9">
            <a:extLst>
              <a:ext uri="{FF2B5EF4-FFF2-40B4-BE49-F238E27FC236}">
                <a16:creationId xmlns:a16="http://schemas.microsoft.com/office/drawing/2014/main" xmlns="" id="{D4CDE4DC-0DF2-474C-9198-4FAB0DCDD5B7}"/>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Tree>
    <p:extLst>
      <p:ext uri="{BB962C8B-B14F-4D97-AF65-F5344CB8AC3E}">
        <p14:creationId xmlns:p14="http://schemas.microsoft.com/office/powerpoint/2010/main" val="720703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a:t>
            </a:r>
            <a:r>
              <a:rPr lang="en-US" sz="3200" b="1" u="sng" dirty="0"/>
              <a:t>firm in your faith</a:t>
            </a:r>
            <a:r>
              <a:rPr lang="en-US" sz="3200" dirty="0"/>
              <a:t>,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will Himself perfect, confirm, strengthen, and establish you.   </a:t>
            </a:r>
          </a:p>
          <a:p>
            <a:pPr algn="ctr"/>
            <a:endParaRPr lang="en-US" dirty="0"/>
          </a:p>
        </p:txBody>
      </p:sp>
      <p:sp>
        <p:nvSpPr>
          <p:cNvPr id="11" name="Rectangle: Rounded Corners 10">
            <a:extLst>
              <a:ext uri="{FF2B5EF4-FFF2-40B4-BE49-F238E27FC236}">
                <a16:creationId xmlns:a16="http://schemas.microsoft.com/office/drawing/2014/main" xmlns="" id="{4969BF31-9AD8-4C8C-8EED-BFFFA098D919}"/>
              </a:ext>
            </a:extLst>
          </p:cNvPr>
          <p:cNvSpPr/>
          <p:nvPr/>
        </p:nvSpPr>
        <p:spPr>
          <a:xfrm>
            <a:off x="5219700" y="2399506"/>
            <a:ext cx="6819900" cy="2058987"/>
          </a:xfrm>
          <a:prstGeom prst="round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571500" indent="-571500">
              <a:buFont typeface="Arial" panose="020B0604020202020204" pitchFamily="34" charset="0"/>
              <a:buChar char="•"/>
            </a:pPr>
            <a:r>
              <a:rPr lang="en-US" sz="4400" b="1" dirty="0"/>
              <a:t>Jesus Christ’s superiority</a:t>
            </a:r>
          </a:p>
          <a:p>
            <a:pPr marL="571500" indent="-571500">
              <a:buFont typeface="Arial" panose="020B0604020202020204" pitchFamily="34" charset="0"/>
              <a:buChar char="•"/>
            </a:pPr>
            <a:r>
              <a:rPr lang="en-US" sz="4400" b="1" dirty="0">
                <a:solidFill>
                  <a:schemeClr val="bg1"/>
                </a:solidFill>
              </a:rPr>
              <a:t>Jesus Christ’s victory</a:t>
            </a:r>
          </a:p>
          <a:p>
            <a:pPr marL="571500" indent="-571500">
              <a:buFont typeface="Arial" panose="020B0604020202020204" pitchFamily="34" charset="0"/>
              <a:buChar char="•"/>
            </a:pPr>
            <a:r>
              <a:rPr lang="en-US" sz="4400" b="1" dirty="0">
                <a:solidFill>
                  <a:schemeClr val="tx2">
                    <a:lumMod val="50000"/>
                  </a:schemeClr>
                </a:solidFill>
              </a:rPr>
              <a:t>Jesus Christ’s authority</a:t>
            </a:r>
          </a:p>
        </p:txBody>
      </p:sp>
      <p:sp>
        <p:nvSpPr>
          <p:cNvPr id="9" name="Rectangle: Rounded Corners 8">
            <a:extLst>
              <a:ext uri="{FF2B5EF4-FFF2-40B4-BE49-F238E27FC236}">
                <a16:creationId xmlns:a16="http://schemas.microsoft.com/office/drawing/2014/main" xmlns="" id="{CF49C323-1487-4CA3-A4FB-BF78B590C5B2}"/>
              </a:ext>
            </a:extLst>
          </p:cNvPr>
          <p:cNvSpPr/>
          <p:nvPr/>
        </p:nvSpPr>
        <p:spPr>
          <a:xfrm>
            <a:off x="228600" y="1518839"/>
            <a:ext cx="6019800" cy="995761"/>
          </a:xfrm>
          <a:prstGeom prst="roundRect">
            <a:avLst/>
          </a:prstGeom>
          <a:solidFill>
            <a:schemeClr val="tx2">
              <a:lumMod val="50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Confident alertness</a:t>
            </a:r>
          </a:p>
        </p:txBody>
      </p:sp>
      <p:sp>
        <p:nvSpPr>
          <p:cNvPr id="7" name="Rectangle 6">
            <a:extLst>
              <a:ext uri="{FF2B5EF4-FFF2-40B4-BE49-F238E27FC236}">
                <a16:creationId xmlns:a16="http://schemas.microsoft.com/office/drawing/2014/main" xmlns="" id="{8D3D5C6D-9607-4389-B355-CFC8BDAA58CC}"/>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8" name="Rectangle 7">
            <a:extLst>
              <a:ext uri="{FF2B5EF4-FFF2-40B4-BE49-F238E27FC236}">
                <a16:creationId xmlns:a16="http://schemas.microsoft.com/office/drawing/2014/main" xmlns="" id="{527B6E9F-E6D8-49C9-A012-132C2AAAF81C}"/>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Tree>
    <p:extLst>
      <p:ext uri="{BB962C8B-B14F-4D97-AF65-F5344CB8AC3E}">
        <p14:creationId xmlns:p14="http://schemas.microsoft.com/office/powerpoint/2010/main" val="2287250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a:t>
            </a:r>
            <a:r>
              <a:rPr lang="en-US" sz="3200" b="1" u="sng" dirty="0"/>
              <a:t>firm in your faith</a:t>
            </a:r>
            <a:r>
              <a:rPr lang="en-US" sz="3200" dirty="0"/>
              <a:t>,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will Himself perfect, confirm, strengthen, and establish you.   </a:t>
            </a:r>
          </a:p>
          <a:p>
            <a:pPr algn="ctr"/>
            <a:endParaRPr lang="en-US" dirty="0"/>
          </a:p>
        </p:txBody>
      </p:sp>
      <p:sp>
        <p:nvSpPr>
          <p:cNvPr id="11" name="Rectangle: Rounded Corners 10">
            <a:extLst>
              <a:ext uri="{FF2B5EF4-FFF2-40B4-BE49-F238E27FC236}">
                <a16:creationId xmlns:a16="http://schemas.microsoft.com/office/drawing/2014/main" xmlns="" id="{4969BF31-9AD8-4C8C-8EED-BFFFA098D919}"/>
              </a:ext>
            </a:extLst>
          </p:cNvPr>
          <p:cNvSpPr/>
          <p:nvPr/>
        </p:nvSpPr>
        <p:spPr>
          <a:xfrm>
            <a:off x="5219700" y="2399506"/>
            <a:ext cx="6819900" cy="2058987"/>
          </a:xfrm>
          <a:prstGeom prst="round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571500" indent="-571500">
              <a:buFont typeface="Arial" panose="020B0604020202020204" pitchFamily="34" charset="0"/>
              <a:buChar char="•"/>
            </a:pPr>
            <a:r>
              <a:rPr lang="en-US" sz="4400" b="1" dirty="0"/>
              <a:t>Jesus </a:t>
            </a:r>
            <a:r>
              <a:rPr lang="en-US" sz="4400" b="1" dirty="0">
                <a:solidFill>
                  <a:schemeClr val="bg1"/>
                </a:solidFill>
              </a:rPr>
              <a:t>Christ’s superiority</a:t>
            </a:r>
          </a:p>
          <a:p>
            <a:pPr marL="571500" indent="-571500">
              <a:buFont typeface="Arial" panose="020B0604020202020204" pitchFamily="34" charset="0"/>
              <a:buChar char="•"/>
            </a:pPr>
            <a:r>
              <a:rPr lang="en-US" sz="4400" b="1" dirty="0">
                <a:solidFill>
                  <a:schemeClr val="bg1"/>
                </a:solidFill>
              </a:rPr>
              <a:t>Jesus Christ’s victory</a:t>
            </a:r>
          </a:p>
          <a:p>
            <a:pPr marL="571500" indent="-571500">
              <a:buFont typeface="Arial" panose="020B0604020202020204" pitchFamily="34" charset="0"/>
              <a:buChar char="•"/>
            </a:pPr>
            <a:r>
              <a:rPr lang="en-US" sz="4400" b="1" dirty="0">
                <a:solidFill>
                  <a:schemeClr val="bg1"/>
                </a:solidFill>
              </a:rPr>
              <a:t>Jesus Christ’s authority</a:t>
            </a:r>
          </a:p>
        </p:txBody>
      </p:sp>
      <p:sp>
        <p:nvSpPr>
          <p:cNvPr id="9" name="Rectangle: Rounded Corners 8">
            <a:extLst>
              <a:ext uri="{FF2B5EF4-FFF2-40B4-BE49-F238E27FC236}">
                <a16:creationId xmlns:a16="http://schemas.microsoft.com/office/drawing/2014/main" xmlns="" id="{CF49C323-1487-4CA3-A4FB-BF78B590C5B2}"/>
              </a:ext>
            </a:extLst>
          </p:cNvPr>
          <p:cNvSpPr/>
          <p:nvPr/>
        </p:nvSpPr>
        <p:spPr>
          <a:xfrm>
            <a:off x="228600" y="1518839"/>
            <a:ext cx="6019800" cy="995761"/>
          </a:xfrm>
          <a:prstGeom prst="roundRect">
            <a:avLst/>
          </a:prstGeom>
          <a:solidFill>
            <a:schemeClr val="tx2">
              <a:lumMod val="50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Confident alertness</a:t>
            </a:r>
          </a:p>
        </p:txBody>
      </p:sp>
      <p:sp>
        <p:nvSpPr>
          <p:cNvPr id="7" name="Rectangle 6">
            <a:extLst>
              <a:ext uri="{FF2B5EF4-FFF2-40B4-BE49-F238E27FC236}">
                <a16:creationId xmlns:a16="http://schemas.microsoft.com/office/drawing/2014/main" xmlns="" id="{13C8A538-F69A-42D6-8733-9715B96F9E3F}"/>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8" name="Rectangle 7">
            <a:extLst>
              <a:ext uri="{FF2B5EF4-FFF2-40B4-BE49-F238E27FC236}">
                <a16:creationId xmlns:a16="http://schemas.microsoft.com/office/drawing/2014/main" xmlns="" id="{4782E5C7-9242-471B-A883-23A9ABA20447}"/>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Tree>
    <p:extLst>
      <p:ext uri="{BB962C8B-B14F-4D97-AF65-F5344CB8AC3E}">
        <p14:creationId xmlns:p14="http://schemas.microsoft.com/office/powerpoint/2010/main" val="1479306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a:t>
            </a:r>
            <a:r>
              <a:rPr lang="en-US" sz="3200" b="1" u="sng" dirty="0"/>
              <a:t>firm in your faith</a:t>
            </a:r>
            <a:r>
              <a:rPr lang="en-US" sz="3200" dirty="0"/>
              <a:t>,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will Himself perfect, confirm, strengthen, and establish you.   </a:t>
            </a:r>
          </a:p>
          <a:p>
            <a:pPr algn="ctr"/>
            <a:endParaRPr lang="en-US" dirty="0"/>
          </a:p>
        </p:txBody>
      </p:sp>
      <p:sp>
        <p:nvSpPr>
          <p:cNvPr id="7" name="Rectangle: Rounded Corners 6">
            <a:extLst>
              <a:ext uri="{FF2B5EF4-FFF2-40B4-BE49-F238E27FC236}">
                <a16:creationId xmlns:a16="http://schemas.microsoft.com/office/drawing/2014/main" xmlns="" id="{344E1B6C-D5DF-4C28-9763-1F51C14B7C98}"/>
              </a:ext>
            </a:extLst>
          </p:cNvPr>
          <p:cNvSpPr/>
          <p:nvPr/>
        </p:nvSpPr>
        <p:spPr>
          <a:xfrm>
            <a:off x="1333500" y="2590800"/>
            <a:ext cx="9944100" cy="990600"/>
          </a:xfrm>
          <a:prstGeom prst="roundRect">
            <a:avLst/>
          </a:prstGeom>
          <a:solidFill>
            <a:schemeClr val="tx2">
              <a:lumMod val="50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trusting God’s word over Satan’s lies</a:t>
            </a:r>
          </a:p>
        </p:txBody>
      </p:sp>
      <p:sp>
        <p:nvSpPr>
          <p:cNvPr id="8" name="Rectangle 7">
            <a:extLst>
              <a:ext uri="{FF2B5EF4-FFF2-40B4-BE49-F238E27FC236}">
                <a16:creationId xmlns:a16="http://schemas.microsoft.com/office/drawing/2014/main" xmlns="" id="{35E803AC-7921-4D22-818D-AAB82D2F8484}"/>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10" name="Rectangle 9">
            <a:extLst>
              <a:ext uri="{FF2B5EF4-FFF2-40B4-BE49-F238E27FC236}">
                <a16:creationId xmlns:a16="http://schemas.microsoft.com/office/drawing/2014/main" xmlns="" id="{DD0C5E3D-7FB3-4C99-A3DB-DA6C82F871F8}"/>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Tree>
    <p:extLst>
      <p:ext uri="{BB962C8B-B14F-4D97-AF65-F5344CB8AC3E}">
        <p14:creationId xmlns:p14="http://schemas.microsoft.com/office/powerpoint/2010/main" val="12586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35E803AC-7921-4D22-818D-AAB82D2F8484}"/>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10" name="Rectangle 9">
            <a:extLst>
              <a:ext uri="{FF2B5EF4-FFF2-40B4-BE49-F238E27FC236}">
                <a16:creationId xmlns:a16="http://schemas.microsoft.com/office/drawing/2014/main" xmlns="" id="{DD0C5E3D-7FB3-4C99-A3DB-DA6C82F871F8}"/>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
        <p:nvSpPr>
          <p:cNvPr id="9" name="Rounded Rectangular Callout 5">
            <a:extLst>
              <a:ext uri="{FF2B5EF4-FFF2-40B4-BE49-F238E27FC236}">
                <a16:creationId xmlns:a16="http://schemas.microsoft.com/office/drawing/2014/main" xmlns="" id="{7EBB9364-7287-4A37-88B8-3008BFDDD535}"/>
              </a:ext>
            </a:extLst>
          </p:cNvPr>
          <p:cNvSpPr/>
          <p:nvPr/>
        </p:nvSpPr>
        <p:spPr>
          <a:xfrm>
            <a:off x="990600" y="1592262"/>
            <a:ext cx="7162800" cy="1295400"/>
          </a:xfrm>
          <a:prstGeom prst="wedgeRoundRectCallout">
            <a:avLst>
              <a:gd name="adj1" fmla="val -68515"/>
              <a:gd name="adj2" fmla="val 25842"/>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LIE: If you follow God , You are going to look stupid…  </a:t>
            </a:r>
          </a:p>
        </p:txBody>
      </p:sp>
      <p:sp>
        <p:nvSpPr>
          <p:cNvPr id="11" name="TextBox 10">
            <a:extLst>
              <a:ext uri="{FF2B5EF4-FFF2-40B4-BE49-F238E27FC236}">
                <a16:creationId xmlns:a16="http://schemas.microsoft.com/office/drawing/2014/main" xmlns="" id="{FDFCFA4A-7049-48F8-9CC9-3D18F0CB8E4C}"/>
              </a:ext>
            </a:extLst>
          </p:cNvPr>
          <p:cNvSpPr txBox="1"/>
          <p:nvPr/>
        </p:nvSpPr>
        <p:spPr>
          <a:xfrm>
            <a:off x="228600" y="5501133"/>
            <a:ext cx="11727543" cy="1200329"/>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Nehemiah</a:t>
            </a:r>
            <a:r>
              <a:rPr lang="en-US" sz="3600" b="1" dirty="0">
                <a:latin typeface="+mn-lt"/>
              </a:rPr>
              <a:t> </a:t>
            </a:r>
            <a:r>
              <a:rPr lang="en-US" sz="3600" b="1" baseline="30000" dirty="0">
                <a:latin typeface="+mn-lt"/>
              </a:rPr>
              <a:t>4:14 </a:t>
            </a:r>
            <a:r>
              <a:rPr lang="en-US" sz="3600" dirty="0">
                <a:latin typeface="+mn-lt"/>
              </a:rPr>
              <a:t> Do not be afraid of them; remember the Lord who is great and awesome, and fight!</a:t>
            </a:r>
            <a:endParaRPr lang="en-US" sz="3600" b="1" u="sng" dirty="0">
              <a:solidFill>
                <a:srgbClr val="002060"/>
              </a:solidFill>
              <a:latin typeface="+mn-lt"/>
            </a:endParaRPr>
          </a:p>
        </p:txBody>
      </p:sp>
      <p:sp>
        <p:nvSpPr>
          <p:cNvPr id="12" name="TextBox 11">
            <a:extLst>
              <a:ext uri="{FF2B5EF4-FFF2-40B4-BE49-F238E27FC236}">
                <a16:creationId xmlns:a16="http://schemas.microsoft.com/office/drawing/2014/main" xmlns="" id="{21C182CB-A482-486A-A9DB-EBC55C9C3FA8}"/>
              </a:ext>
            </a:extLst>
          </p:cNvPr>
          <p:cNvSpPr txBox="1"/>
          <p:nvPr/>
        </p:nvSpPr>
        <p:spPr>
          <a:xfrm>
            <a:off x="685800" y="4558056"/>
            <a:ext cx="103632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Romans 8:31 </a:t>
            </a:r>
            <a:r>
              <a:rPr lang="en-US" sz="3600" dirty="0">
                <a:latin typeface="+mn-lt"/>
              </a:rPr>
              <a:t> If God is for us, who can ever be against us?</a:t>
            </a:r>
            <a:endParaRPr lang="en-US" sz="3600" b="1" u="sng" dirty="0">
              <a:solidFill>
                <a:srgbClr val="002060"/>
              </a:solidFill>
              <a:latin typeface="+mn-lt"/>
            </a:endParaRPr>
          </a:p>
        </p:txBody>
      </p:sp>
      <p:sp>
        <p:nvSpPr>
          <p:cNvPr id="13" name="Rounded Rectangular Callout 12">
            <a:extLst>
              <a:ext uri="{FF2B5EF4-FFF2-40B4-BE49-F238E27FC236}">
                <a16:creationId xmlns:a16="http://schemas.microsoft.com/office/drawing/2014/main" xmlns="" id="{916656AC-FEBB-4C6E-907D-3FD0C9899F66}"/>
              </a:ext>
            </a:extLst>
          </p:cNvPr>
          <p:cNvSpPr/>
          <p:nvPr/>
        </p:nvSpPr>
        <p:spPr>
          <a:xfrm>
            <a:off x="4114800" y="2270124"/>
            <a:ext cx="8077200" cy="7620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 have the backing of the Almighty!</a:t>
            </a:r>
          </a:p>
        </p:txBody>
      </p:sp>
    </p:spTree>
    <p:extLst>
      <p:ext uri="{BB962C8B-B14F-4D97-AF65-F5344CB8AC3E}">
        <p14:creationId xmlns:p14="http://schemas.microsoft.com/office/powerpoint/2010/main" val="214249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35E803AC-7921-4D22-818D-AAB82D2F8484}"/>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10" name="Rectangle 9">
            <a:extLst>
              <a:ext uri="{FF2B5EF4-FFF2-40B4-BE49-F238E27FC236}">
                <a16:creationId xmlns:a16="http://schemas.microsoft.com/office/drawing/2014/main" xmlns="" id="{DD0C5E3D-7FB3-4C99-A3DB-DA6C82F871F8}"/>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
        <p:nvSpPr>
          <p:cNvPr id="13" name="Rounded Rectangular Callout 5">
            <a:extLst>
              <a:ext uri="{FF2B5EF4-FFF2-40B4-BE49-F238E27FC236}">
                <a16:creationId xmlns:a16="http://schemas.microsoft.com/office/drawing/2014/main" xmlns="" id="{8C5C1538-7E83-4F6B-9EFF-EB847C13B087}"/>
              </a:ext>
            </a:extLst>
          </p:cNvPr>
          <p:cNvSpPr/>
          <p:nvPr/>
        </p:nvSpPr>
        <p:spPr>
          <a:xfrm>
            <a:off x="1219200" y="1905000"/>
            <a:ext cx="8926286" cy="838200"/>
          </a:xfrm>
          <a:prstGeom prst="wedgeRoundRectCallout">
            <a:avLst>
              <a:gd name="adj1" fmla="val -74291"/>
              <a:gd name="adj2" fmla="val 50878"/>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LIE: Your work for God is a waste of time</a:t>
            </a:r>
          </a:p>
        </p:txBody>
      </p:sp>
      <p:sp>
        <p:nvSpPr>
          <p:cNvPr id="14" name="TextBox 13">
            <a:extLst>
              <a:ext uri="{FF2B5EF4-FFF2-40B4-BE49-F238E27FC236}">
                <a16:creationId xmlns:a16="http://schemas.microsoft.com/office/drawing/2014/main" xmlns="" id="{9279118E-61B0-4D90-BD78-751576B346D0}"/>
              </a:ext>
            </a:extLst>
          </p:cNvPr>
          <p:cNvSpPr txBox="1"/>
          <p:nvPr/>
        </p:nvSpPr>
        <p:spPr>
          <a:xfrm>
            <a:off x="190500" y="5029200"/>
            <a:ext cx="11811000" cy="1200329"/>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2 Corinthians 2:14  </a:t>
            </a:r>
            <a:r>
              <a:rPr lang="en-US" sz="3600" dirty="0">
                <a:latin typeface="+mn-lt"/>
              </a:rPr>
              <a:t>But thanks be to God, who always leads us in triumph in Christ</a:t>
            </a:r>
            <a:endParaRPr lang="en-US" sz="3600" b="1" u="sng" dirty="0">
              <a:solidFill>
                <a:srgbClr val="002060"/>
              </a:solidFill>
              <a:latin typeface="+mn-lt"/>
            </a:endParaRPr>
          </a:p>
        </p:txBody>
      </p:sp>
      <p:sp>
        <p:nvSpPr>
          <p:cNvPr id="16" name="Rounded Rectangular Callout 5">
            <a:extLst>
              <a:ext uri="{FF2B5EF4-FFF2-40B4-BE49-F238E27FC236}">
                <a16:creationId xmlns:a16="http://schemas.microsoft.com/office/drawing/2014/main" xmlns="" id="{18B9D830-2919-4032-9FE2-1B4F71C5CB10}"/>
              </a:ext>
            </a:extLst>
          </p:cNvPr>
          <p:cNvSpPr/>
          <p:nvPr/>
        </p:nvSpPr>
        <p:spPr>
          <a:xfrm>
            <a:off x="6172200" y="1676400"/>
            <a:ext cx="5192486" cy="1431925"/>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Is an act of eternal significance and glory!</a:t>
            </a:r>
          </a:p>
        </p:txBody>
      </p:sp>
    </p:spTree>
    <p:extLst>
      <p:ext uri="{BB962C8B-B14F-4D97-AF65-F5344CB8AC3E}">
        <p14:creationId xmlns:p14="http://schemas.microsoft.com/office/powerpoint/2010/main" val="300324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35E803AC-7921-4D22-818D-AAB82D2F8484}"/>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10" name="Rectangle 9">
            <a:extLst>
              <a:ext uri="{FF2B5EF4-FFF2-40B4-BE49-F238E27FC236}">
                <a16:creationId xmlns:a16="http://schemas.microsoft.com/office/drawing/2014/main" xmlns="" id="{DD0C5E3D-7FB3-4C99-A3DB-DA6C82F871F8}"/>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
        <p:nvSpPr>
          <p:cNvPr id="13" name="Rounded Rectangular Callout 5">
            <a:extLst>
              <a:ext uri="{FF2B5EF4-FFF2-40B4-BE49-F238E27FC236}">
                <a16:creationId xmlns:a16="http://schemas.microsoft.com/office/drawing/2014/main" xmlns="" id="{8C5C1538-7E83-4F6B-9EFF-EB847C13B087}"/>
              </a:ext>
            </a:extLst>
          </p:cNvPr>
          <p:cNvSpPr/>
          <p:nvPr/>
        </p:nvSpPr>
        <p:spPr>
          <a:xfrm>
            <a:off x="1219200" y="1905000"/>
            <a:ext cx="6934200" cy="838200"/>
          </a:xfrm>
          <a:prstGeom prst="wedgeRoundRectCallout">
            <a:avLst>
              <a:gd name="adj1" fmla="val -74291"/>
              <a:gd name="adj2" fmla="val 50878"/>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LIE: God is disgusted with you </a:t>
            </a:r>
          </a:p>
        </p:txBody>
      </p:sp>
      <p:sp>
        <p:nvSpPr>
          <p:cNvPr id="16" name="Rounded Rectangular Callout 5">
            <a:extLst>
              <a:ext uri="{FF2B5EF4-FFF2-40B4-BE49-F238E27FC236}">
                <a16:creationId xmlns:a16="http://schemas.microsoft.com/office/drawing/2014/main" xmlns="" id="{18B9D830-2919-4032-9FE2-1B4F71C5CB10}"/>
              </a:ext>
            </a:extLst>
          </p:cNvPr>
          <p:cNvSpPr/>
          <p:nvPr/>
        </p:nvSpPr>
        <p:spPr>
          <a:xfrm>
            <a:off x="3276600" y="1803400"/>
            <a:ext cx="5029201" cy="10160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t>delights in you</a:t>
            </a:r>
            <a:endParaRPr lang="en-US" sz="4000" b="1" dirty="0"/>
          </a:p>
        </p:txBody>
      </p:sp>
      <p:sp>
        <p:nvSpPr>
          <p:cNvPr id="9" name="TextBox 8">
            <a:extLst>
              <a:ext uri="{FF2B5EF4-FFF2-40B4-BE49-F238E27FC236}">
                <a16:creationId xmlns:a16="http://schemas.microsoft.com/office/drawing/2014/main" xmlns="" id="{22D7B966-6326-4768-8C82-487DB2D2BD14}"/>
              </a:ext>
            </a:extLst>
          </p:cNvPr>
          <p:cNvSpPr txBox="1"/>
          <p:nvPr/>
        </p:nvSpPr>
        <p:spPr>
          <a:xfrm>
            <a:off x="54429" y="4191001"/>
            <a:ext cx="12039600" cy="1138773"/>
          </a:xfrm>
          <a:prstGeom prst="rect">
            <a:avLst/>
          </a:prstGeom>
          <a:solidFill>
            <a:schemeClr val="accent6">
              <a:lumMod val="40000"/>
              <a:lumOff val="60000"/>
            </a:schemeClr>
          </a:solidFill>
          <a:ln>
            <a:solidFill>
              <a:schemeClr val="bg2"/>
            </a:solidFill>
          </a:ln>
        </p:spPr>
        <p:txBody>
          <a:bodyPr wrap="square">
            <a:spAutoFit/>
          </a:bodyPr>
          <a:lstStyle/>
          <a:p>
            <a:r>
              <a:rPr lang="en-US" sz="3400" b="1" baseline="30000" dirty="0">
                <a:latin typeface="+mn-lt"/>
              </a:rPr>
              <a:t>Psalm 103:12 </a:t>
            </a:r>
            <a:r>
              <a:rPr lang="en-US" sz="3400" dirty="0">
                <a:latin typeface="+mn-lt"/>
              </a:rPr>
              <a:t>As far as the east is from the west, so far has he removed our transgressions from us.  </a:t>
            </a:r>
          </a:p>
        </p:txBody>
      </p:sp>
      <p:sp>
        <p:nvSpPr>
          <p:cNvPr id="11" name="TextBox 10">
            <a:extLst>
              <a:ext uri="{FF2B5EF4-FFF2-40B4-BE49-F238E27FC236}">
                <a16:creationId xmlns:a16="http://schemas.microsoft.com/office/drawing/2014/main" xmlns="" id="{62413AD5-662B-413B-B5CE-1F5CCA5E4D53}"/>
              </a:ext>
            </a:extLst>
          </p:cNvPr>
          <p:cNvSpPr txBox="1"/>
          <p:nvPr/>
        </p:nvSpPr>
        <p:spPr>
          <a:xfrm>
            <a:off x="54429" y="5486400"/>
            <a:ext cx="12039600" cy="1138773"/>
          </a:xfrm>
          <a:prstGeom prst="rect">
            <a:avLst/>
          </a:prstGeom>
          <a:solidFill>
            <a:schemeClr val="accent6">
              <a:lumMod val="40000"/>
              <a:lumOff val="60000"/>
            </a:schemeClr>
          </a:solidFill>
          <a:ln>
            <a:solidFill>
              <a:schemeClr val="bg2"/>
            </a:solidFill>
          </a:ln>
        </p:spPr>
        <p:txBody>
          <a:bodyPr wrap="square">
            <a:spAutoFit/>
          </a:bodyPr>
          <a:lstStyle/>
          <a:p>
            <a:r>
              <a:rPr lang="en-US" sz="3400" b="1" baseline="30000" dirty="0">
                <a:latin typeface="+mn-lt"/>
              </a:rPr>
              <a:t>Romans 8:33 </a:t>
            </a:r>
            <a:r>
              <a:rPr lang="en-US" sz="3400" dirty="0">
                <a:latin typeface="+mn-lt"/>
              </a:rPr>
              <a:t>Who dares accuse us whom God has chosen for his own? No one – for God himself has given us right standing with himself.  </a:t>
            </a:r>
          </a:p>
        </p:txBody>
      </p:sp>
    </p:spTree>
    <p:extLst>
      <p:ext uri="{BB962C8B-B14F-4D97-AF65-F5344CB8AC3E}">
        <p14:creationId xmlns:p14="http://schemas.microsoft.com/office/powerpoint/2010/main" val="39317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9"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35E803AC-7921-4D22-818D-AAB82D2F8484}"/>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10" name="Rectangle 9">
            <a:extLst>
              <a:ext uri="{FF2B5EF4-FFF2-40B4-BE49-F238E27FC236}">
                <a16:creationId xmlns:a16="http://schemas.microsoft.com/office/drawing/2014/main" xmlns="" id="{DD0C5E3D-7FB3-4C99-A3DB-DA6C82F871F8}"/>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
        <p:nvSpPr>
          <p:cNvPr id="13" name="Rounded Rectangular Callout 5">
            <a:extLst>
              <a:ext uri="{FF2B5EF4-FFF2-40B4-BE49-F238E27FC236}">
                <a16:creationId xmlns:a16="http://schemas.microsoft.com/office/drawing/2014/main" xmlns="" id="{8C5C1538-7E83-4F6B-9EFF-EB847C13B087}"/>
              </a:ext>
            </a:extLst>
          </p:cNvPr>
          <p:cNvSpPr/>
          <p:nvPr/>
        </p:nvSpPr>
        <p:spPr>
          <a:xfrm>
            <a:off x="1219200" y="1905000"/>
            <a:ext cx="8534400" cy="838200"/>
          </a:xfrm>
          <a:prstGeom prst="wedgeRoundRectCallout">
            <a:avLst>
              <a:gd name="adj1" fmla="val -74291"/>
              <a:gd name="adj2" fmla="val 50878"/>
              <a:gd name="adj3" fmla="val 16667"/>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LIE: You’d be better off on your own</a:t>
            </a:r>
          </a:p>
        </p:txBody>
      </p:sp>
      <p:sp>
        <p:nvSpPr>
          <p:cNvPr id="16" name="Rounded Rectangular Callout 5">
            <a:extLst>
              <a:ext uri="{FF2B5EF4-FFF2-40B4-BE49-F238E27FC236}">
                <a16:creationId xmlns:a16="http://schemas.microsoft.com/office/drawing/2014/main" xmlns="" id="{18B9D830-2919-4032-9FE2-1B4F71C5CB10}"/>
              </a:ext>
            </a:extLst>
          </p:cNvPr>
          <p:cNvSpPr/>
          <p:nvPr/>
        </p:nvSpPr>
        <p:spPr>
          <a:xfrm>
            <a:off x="6585857" y="1486920"/>
            <a:ext cx="5415643" cy="2049463"/>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Enjoying the community in which I have placed you!</a:t>
            </a:r>
          </a:p>
        </p:txBody>
      </p:sp>
      <p:sp>
        <p:nvSpPr>
          <p:cNvPr id="9" name="TextBox 8">
            <a:extLst>
              <a:ext uri="{FF2B5EF4-FFF2-40B4-BE49-F238E27FC236}">
                <a16:creationId xmlns:a16="http://schemas.microsoft.com/office/drawing/2014/main" xmlns="" id="{AD7E88EA-A854-49FF-88F6-06CDD116335A}"/>
              </a:ext>
            </a:extLst>
          </p:cNvPr>
          <p:cNvSpPr txBox="1"/>
          <p:nvPr/>
        </p:nvSpPr>
        <p:spPr>
          <a:xfrm>
            <a:off x="228600" y="4907189"/>
            <a:ext cx="11772900" cy="1200329"/>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1 Cor 12:28 </a:t>
            </a:r>
            <a:r>
              <a:rPr lang="en-US" sz="3600" dirty="0">
                <a:latin typeface="+mn-lt"/>
              </a:rPr>
              <a:t>But now God has arranged the parts, each one of them in the body, just as He desired.</a:t>
            </a:r>
          </a:p>
        </p:txBody>
      </p:sp>
    </p:spTree>
    <p:extLst>
      <p:ext uri="{BB962C8B-B14F-4D97-AF65-F5344CB8AC3E}">
        <p14:creationId xmlns:p14="http://schemas.microsoft.com/office/powerpoint/2010/main" val="217059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35E803AC-7921-4D22-818D-AAB82D2F8484}"/>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10" name="Rectangle 9">
            <a:extLst>
              <a:ext uri="{FF2B5EF4-FFF2-40B4-BE49-F238E27FC236}">
                <a16:creationId xmlns:a16="http://schemas.microsoft.com/office/drawing/2014/main" xmlns="" id="{DD0C5E3D-7FB3-4C99-A3DB-DA6C82F871F8}"/>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
        <p:nvSpPr>
          <p:cNvPr id="11" name="TextBox 10">
            <a:extLst>
              <a:ext uri="{FF2B5EF4-FFF2-40B4-BE49-F238E27FC236}">
                <a16:creationId xmlns:a16="http://schemas.microsoft.com/office/drawing/2014/main" xmlns="" id="{14104D0E-ACC8-443A-B5B6-53C00CD85243}"/>
              </a:ext>
            </a:extLst>
          </p:cNvPr>
          <p:cNvSpPr txBox="1"/>
          <p:nvPr/>
        </p:nvSpPr>
        <p:spPr>
          <a:xfrm>
            <a:off x="0" y="4303455"/>
            <a:ext cx="12192000" cy="2554545"/>
          </a:xfrm>
          <a:prstGeom prst="rect">
            <a:avLst/>
          </a:prstGeom>
          <a:solidFill>
            <a:schemeClr val="accent6">
              <a:lumMod val="40000"/>
              <a:lumOff val="60000"/>
            </a:schemeClr>
          </a:solidFill>
          <a:ln>
            <a:solidFill>
              <a:schemeClr val="bg2"/>
            </a:solidFill>
          </a:ln>
        </p:spPr>
        <p:txBody>
          <a:bodyPr wrap="square">
            <a:spAutoFit/>
          </a:bodyPr>
          <a:lstStyle/>
          <a:p>
            <a:r>
              <a:rPr lang="en-US" sz="3200" b="1" baseline="30000" dirty="0">
                <a:latin typeface="+mn-lt"/>
              </a:rPr>
              <a:t>2 Cor 10:3</a:t>
            </a:r>
            <a:r>
              <a:rPr lang="en-US" sz="3200" baseline="30000" dirty="0">
                <a:latin typeface="+mn-lt"/>
              </a:rPr>
              <a:t> </a:t>
            </a:r>
            <a:r>
              <a:rPr lang="en-US" sz="3200" dirty="0">
                <a:latin typeface="+mn-lt"/>
              </a:rPr>
              <a:t>For though we walk in the flesh, we do not war according to the flesh, </a:t>
            </a:r>
            <a:r>
              <a:rPr lang="en-US" sz="3200" b="1" baseline="30000" dirty="0">
                <a:latin typeface="+mn-lt"/>
              </a:rPr>
              <a:t>4</a:t>
            </a:r>
            <a:r>
              <a:rPr lang="en-US" sz="3200" baseline="30000" dirty="0">
                <a:latin typeface="+mn-lt"/>
              </a:rPr>
              <a:t> </a:t>
            </a:r>
            <a:r>
              <a:rPr lang="en-US" sz="3200" dirty="0">
                <a:latin typeface="+mn-lt"/>
              </a:rPr>
              <a:t>for the weapons of our warfare are not of the flesh, but divinely powerful for the destruction of fortresses. </a:t>
            </a:r>
            <a:r>
              <a:rPr lang="en-US" sz="3200" b="1" baseline="30000" dirty="0">
                <a:latin typeface="+mn-lt"/>
              </a:rPr>
              <a:t>5</a:t>
            </a:r>
            <a:r>
              <a:rPr lang="en-US" sz="3200" baseline="30000" dirty="0">
                <a:latin typeface="+mn-lt"/>
              </a:rPr>
              <a:t> </a:t>
            </a:r>
            <a:r>
              <a:rPr lang="en-US" sz="3200" dirty="0">
                <a:latin typeface="+mn-lt"/>
              </a:rPr>
              <a:t>We are destroying speculations and every lofty thing raised up against the knowledge of God, and we are taking every thought captive to the obedience of Christ.</a:t>
            </a:r>
          </a:p>
        </p:txBody>
      </p:sp>
      <p:sp>
        <p:nvSpPr>
          <p:cNvPr id="12" name="Rounded Rectangular Callout 5">
            <a:extLst>
              <a:ext uri="{FF2B5EF4-FFF2-40B4-BE49-F238E27FC236}">
                <a16:creationId xmlns:a16="http://schemas.microsoft.com/office/drawing/2014/main" xmlns="" id="{746CF2D4-A158-49CE-BA0B-D1B767421493}"/>
              </a:ext>
            </a:extLst>
          </p:cNvPr>
          <p:cNvSpPr/>
          <p:nvPr/>
        </p:nvSpPr>
        <p:spPr>
          <a:xfrm>
            <a:off x="4495800" y="2781300"/>
            <a:ext cx="7543800" cy="12954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If you don’t resist Satan’s lies, they will take root in your life</a:t>
            </a:r>
          </a:p>
        </p:txBody>
      </p:sp>
    </p:spTree>
    <p:extLst>
      <p:ext uri="{BB962C8B-B14F-4D97-AF65-F5344CB8AC3E}">
        <p14:creationId xmlns:p14="http://schemas.microsoft.com/office/powerpoint/2010/main" val="72030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a:t>
            </a:r>
            <a:r>
              <a:rPr lang="en-US" sz="3200" b="1" u="sng" dirty="0"/>
              <a:t>firm in your faith</a:t>
            </a:r>
            <a:r>
              <a:rPr lang="en-US" sz="3200" dirty="0"/>
              <a:t>,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will Himself perfect, confirm, strengthen, and establish you.   </a:t>
            </a:r>
          </a:p>
          <a:p>
            <a:pPr algn="ctr"/>
            <a:endParaRPr lang="en-US" dirty="0"/>
          </a:p>
        </p:txBody>
      </p:sp>
      <p:sp>
        <p:nvSpPr>
          <p:cNvPr id="9" name="Rectangle: Rounded Corners 8">
            <a:extLst>
              <a:ext uri="{FF2B5EF4-FFF2-40B4-BE49-F238E27FC236}">
                <a16:creationId xmlns:a16="http://schemas.microsoft.com/office/drawing/2014/main" xmlns="" id="{CF49C323-1487-4CA3-A4FB-BF78B590C5B2}"/>
              </a:ext>
            </a:extLst>
          </p:cNvPr>
          <p:cNvSpPr/>
          <p:nvPr/>
        </p:nvSpPr>
        <p:spPr>
          <a:xfrm>
            <a:off x="114300" y="2819400"/>
            <a:ext cx="11772900" cy="914400"/>
          </a:xfrm>
          <a:prstGeom prst="roundRect">
            <a:avLst/>
          </a:prstGeom>
          <a:solidFill>
            <a:schemeClr val="tx2">
              <a:lumMod val="50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What would it look like to </a:t>
            </a:r>
            <a:r>
              <a:rPr lang="en-US" sz="4000" b="1" i="1" dirty="0"/>
              <a:t>not</a:t>
            </a:r>
            <a:r>
              <a:rPr lang="en-US" sz="4000" b="1" dirty="0"/>
              <a:t> be firm in your faith? </a:t>
            </a:r>
          </a:p>
        </p:txBody>
      </p:sp>
      <p:sp>
        <p:nvSpPr>
          <p:cNvPr id="6" name="Rectangle 5">
            <a:extLst>
              <a:ext uri="{FF2B5EF4-FFF2-40B4-BE49-F238E27FC236}">
                <a16:creationId xmlns:a16="http://schemas.microsoft.com/office/drawing/2014/main" xmlns="" id="{071D57C2-26C3-4BE8-952C-DD902CB5D7E2}"/>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7" name="Rectangle 6">
            <a:extLst>
              <a:ext uri="{FF2B5EF4-FFF2-40B4-BE49-F238E27FC236}">
                <a16:creationId xmlns:a16="http://schemas.microsoft.com/office/drawing/2014/main" xmlns="" id="{31103667-D0C6-4AEB-8AB6-CC5933A70B01}"/>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Tree>
    <p:extLst>
      <p:ext uri="{BB962C8B-B14F-4D97-AF65-F5344CB8AC3E}">
        <p14:creationId xmlns:p14="http://schemas.microsoft.com/office/powerpoint/2010/main" val="365015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95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foustb\Desktop\farside10.jpg">
            <a:extLst>
              <a:ext uri="{FF2B5EF4-FFF2-40B4-BE49-F238E27FC236}">
                <a16:creationId xmlns:a16="http://schemas.microsoft.com/office/drawing/2014/main" xmlns="" id="{28EB3237-B5F1-4156-BD1D-A1A0E5767029}"/>
              </a:ext>
            </a:extLst>
          </p:cNvPr>
          <p:cNvPicPr>
            <a:picLocks noChangeAspect="1" noChangeArrowheads="1"/>
          </p:cNvPicPr>
          <p:nvPr/>
        </p:nvPicPr>
        <p:blipFill>
          <a:blip r:embed="rId3" cstate="print"/>
          <a:srcRect/>
          <a:stretch>
            <a:fillRect/>
          </a:stretch>
        </p:blipFill>
        <p:spPr bwMode="auto">
          <a:xfrm>
            <a:off x="3505200" y="-104775"/>
            <a:ext cx="5486400" cy="7067549"/>
          </a:xfrm>
          <a:prstGeom prst="rect">
            <a:avLst/>
          </a:prstGeom>
          <a:noFill/>
        </p:spPr>
      </p:pic>
      <p:sp>
        <p:nvSpPr>
          <p:cNvPr id="11" name="Rectangle 10">
            <a:extLst>
              <a:ext uri="{FF2B5EF4-FFF2-40B4-BE49-F238E27FC236}">
                <a16:creationId xmlns:a16="http://schemas.microsoft.com/office/drawing/2014/main" xmlns="" id="{1EB41B03-E869-44CB-AD38-5F2C725A5933}"/>
              </a:ext>
            </a:extLst>
          </p:cNvPr>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Tree>
    <p:extLst>
      <p:ext uri="{BB962C8B-B14F-4D97-AF65-F5344CB8AC3E}">
        <p14:creationId xmlns:p14="http://schemas.microsoft.com/office/powerpoint/2010/main" val="33136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a:t>
            </a:r>
            <a:r>
              <a:rPr lang="en-US" sz="3200" b="1" u="sng" dirty="0"/>
              <a:t>firm in your faith</a:t>
            </a:r>
            <a:r>
              <a:rPr lang="en-US" sz="3200" dirty="0"/>
              <a:t>,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will Himself perfect, confirm, strengthen, and establish you.   </a:t>
            </a:r>
          </a:p>
          <a:p>
            <a:pPr algn="ctr"/>
            <a:endParaRPr lang="en-US" dirty="0"/>
          </a:p>
        </p:txBody>
      </p:sp>
      <p:sp>
        <p:nvSpPr>
          <p:cNvPr id="9" name="Rectangle: Rounded Corners 8">
            <a:extLst>
              <a:ext uri="{FF2B5EF4-FFF2-40B4-BE49-F238E27FC236}">
                <a16:creationId xmlns:a16="http://schemas.microsoft.com/office/drawing/2014/main" xmlns="" id="{CF49C323-1487-4CA3-A4FB-BF78B590C5B2}"/>
              </a:ext>
            </a:extLst>
          </p:cNvPr>
          <p:cNvSpPr/>
          <p:nvPr/>
        </p:nvSpPr>
        <p:spPr>
          <a:xfrm>
            <a:off x="457200" y="2943559"/>
            <a:ext cx="6400800" cy="970881"/>
          </a:xfrm>
          <a:prstGeom prst="roundRect">
            <a:avLst/>
          </a:prstGeom>
          <a:solidFill>
            <a:schemeClr val="tx2">
              <a:lumMod val="50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Determination to </a:t>
            </a:r>
            <a:r>
              <a:rPr lang="en-US" sz="4800" b="1" i="1" dirty="0"/>
              <a:t>act</a:t>
            </a:r>
          </a:p>
        </p:txBody>
      </p:sp>
      <p:sp>
        <p:nvSpPr>
          <p:cNvPr id="6" name="Rectangle 5">
            <a:extLst>
              <a:ext uri="{FF2B5EF4-FFF2-40B4-BE49-F238E27FC236}">
                <a16:creationId xmlns:a16="http://schemas.microsoft.com/office/drawing/2014/main" xmlns="" id="{D3682228-6759-41C1-B731-E753C6111D7B}"/>
              </a:ext>
            </a:extLst>
          </p:cNvPr>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7" name="Rectangle 6">
            <a:extLst>
              <a:ext uri="{FF2B5EF4-FFF2-40B4-BE49-F238E27FC236}">
                <a16:creationId xmlns:a16="http://schemas.microsoft.com/office/drawing/2014/main" xmlns="" id="{6B0D7746-ADEB-4A5F-92AB-3860B2DF6B9F}"/>
              </a:ext>
            </a:extLst>
          </p:cNvPr>
          <p:cNvSpPr/>
          <p:nvPr/>
        </p:nvSpPr>
        <p:spPr>
          <a:xfrm>
            <a:off x="3886200" y="15875"/>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t>Firm in your Faith</a:t>
            </a:r>
          </a:p>
        </p:txBody>
      </p:sp>
    </p:spTree>
    <p:extLst>
      <p:ext uri="{BB962C8B-B14F-4D97-AF65-F5344CB8AC3E}">
        <p14:creationId xmlns:p14="http://schemas.microsoft.com/office/powerpoint/2010/main" val="3682026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firm in your faith, </a:t>
            </a:r>
            <a:r>
              <a:rPr lang="en-US" sz="3200" b="1" u="sng" dirty="0"/>
              <a:t>knowing that the same experiences of suffering are being accomplished by your brothers and sisters who are in the world</a:t>
            </a:r>
            <a:r>
              <a:rPr lang="en-US" sz="3200" dirty="0"/>
              <a:t>. </a:t>
            </a:r>
            <a:r>
              <a:rPr lang="en-US" sz="3200" b="1" baseline="30000" dirty="0"/>
              <a:t>10 </a:t>
            </a:r>
            <a:r>
              <a:rPr lang="en-US" sz="3200" dirty="0"/>
              <a:t>After you have suffered for a little while, the God of all grace, who called you to His eternal glory in Christ, will Himself perfect, confirm, strengthen, and establish you.   </a:t>
            </a:r>
          </a:p>
          <a:p>
            <a:pPr algn="ctr"/>
            <a:endParaRPr lang="en-US" dirty="0"/>
          </a:p>
        </p:txBody>
      </p:sp>
      <p:sp>
        <p:nvSpPr>
          <p:cNvPr id="6" name="Rectangle 5">
            <a:extLst>
              <a:ext uri="{FF2B5EF4-FFF2-40B4-BE49-F238E27FC236}">
                <a16:creationId xmlns:a16="http://schemas.microsoft.com/office/drawing/2014/main" xmlns="" id="{D933B2B1-0326-4127-A3CD-FEEF6DCC68AE}"/>
              </a:ext>
            </a:extLst>
          </p:cNvPr>
          <p:cNvSpPr/>
          <p:nvPr/>
        </p:nvSpPr>
        <p:spPr>
          <a:xfrm>
            <a:off x="3886200" y="0"/>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in Solidarity</a:t>
            </a:r>
          </a:p>
        </p:txBody>
      </p:sp>
    </p:spTree>
    <p:extLst>
      <p:ext uri="{BB962C8B-B14F-4D97-AF65-F5344CB8AC3E}">
        <p14:creationId xmlns:p14="http://schemas.microsoft.com/office/powerpoint/2010/main" val="90653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firm in your faith, knowing that the same experiences of suffering are being accomplished by your brothers and sisters who are in the world. </a:t>
            </a:r>
            <a:r>
              <a:rPr lang="en-US" sz="3200" b="1" baseline="30000" dirty="0"/>
              <a:t>10 </a:t>
            </a:r>
            <a:r>
              <a:rPr lang="en-US" sz="3200" dirty="0"/>
              <a:t>After you have suffered </a:t>
            </a:r>
            <a:r>
              <a:rPr lang="en-US" sz="3200" b="1" u="sng" dirty="0"/>
              <a:t>for a little while</a:t>
            </a:r>
            <a:r>
              <a:rPr lang="en-US" sz="3200" dirty="0"/>
              <a:t>, the God of all grace, who called you to His eternal glory in Christ, will Himself perfect, confirm, strengthen, and establish you.   </a:t>
            </a:r>
          </a:p>
          <a:p>
            <a:pPr algn="ctr"/>
            <a:endParaRPr lang="en-US" dirty="0"/>
          </a:p>
        </p:txBody>
      </p:sp>
      <p:sp>
        <p:nvSpPr>
          <p:cNvPr id="7" name="Rectangle 6">
            <a:extLst>
              <a:ext uri="{FF2B5EF4-FFF2-40B4-BE49-F238E27FC236}">
                <a16:creationId xmlns:a16="http://schemas.microsoft.com/office/drawing/2014/main" xmlns="" id="{84383299-D969-4F5B-86BA-15C4EF05D2D9}"/>
              </a:ext>
            </a:extLst>
          </p:cNvPr>
          <p:cNvSpPr/>
          <p:nvPr/>
        </p:nvSpPr>
        <p:spPr>
          <a:xfrm>
            <a:off x="3886200" y="0"/>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in Solidarity</a:t>
            </a:r>
          </a:p>
        </p:txBody>
      </p:sp>
    </p:spTree>
    <p:extLst>
      <p:ext uri="{BB962C8B-B14F-4D97-AF65-F5344CB8AC3E}">
        <p14:creationId xmlns:p14="http://schemas.microsoft.com/office/powerpoint/2010/main" val="2779095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firm in your faith, knowing that the same experiences of suffering are being accomplished by your brothers and sisters who are in the world. </a:t>
            </a:r>
            <a:r>
              <a:rPr lang="en-US" sz="3200" b="1" baseline="30000" dirty="0"/>
              <a:t>10 </a:t>
            </a:r>
            <a:r>
              <a:rPr lang="en-US" sz="3200" dirty="0"/>
              <a:t>After you have suffered </a:t>
            </a:r>
            <a:r>
              <a:rPr lang="en-US" sz="3200" b="1" u="sng" dirty="0"/>
              <a:t>for a little while</a:t>
            </a:r>
            <a:r>
              <a:rPr lang="en-US" sz="3200" dirty="0"/>
              <a:t>, the God of all grace, who called you to His eternal glory in Christ, will Himself perfect, confirm, strengthen, and establish you.   </a:t>
            </a:r>
          </a:p>
          <a:p>
            <a:pPr algn="ctr"/>
            <a:endParaRPr lang="en-US" dirty="0"/>
          </a:p>
        </p:txBody>
      </p:sp>
      <p:sp>
        <p:nvSpPr>
          <p:cNvPr id="6" name="Rectangle 5">
            <a:extLst>
              <a:ext uri="{FF2B5EF4-FFF2-40B4-BE49-F238E27FC236}">
                <a16:creationId xmlns:a16="http://schemas.microsoft.com/office/drawing/2014/main" xmlns="" id="{D933B2B1-0326-4127-A3CD-FEEF6DCC68AE}"/>
              </a:ext>
            </a:extLst>
          </p:cNvPr>
          <p:cNvSpPr/>
          <p:nvPr/>
        </p:nvSpPr>
        <p:spPr>
          <a:xfrm>
            <a:off x="3581400" y="0"/>
            <a:ext cx="86106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t> “Eternal Perspective” </a:t>
            </a:r>
          </a:p>
        </p:txBody>
      </p:sp>
    </p:spTree>
    <p:extLst>
      <p:ext uri="{BB962C8B-B14F-4D97-AF65-F5344CB8AC3E}">
        <p14:creationId xmlns:p14="http://schemas.microsoft.com/office/powerpoint/2010/main" val="195023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firm in your faith, knowing that the same experiences of suffering are being accomplished by your brothers and sisters who are in the world. </a:t>
            </a:r>
            <a:r>
              <a:rPr lang="en-US" sz="3200" b="1" baseline="30000" dirty="0"/>
              <a:t>10 </a:t>
            </a:r>
            <a:r>
              <a:rPr lang="en-US" sz="3200" dirty="0"/>
              <a:t>After you have suffered </a:t>
            </a:r>
            <a:r>
              <a:rPr lang="en-US" sz="3200" b="1" u="sng" dirty="0"/>
              <a:t>for a little while</a:t>
            </a:r>
            <a:r>
              <a:rPr lang="en-US" sz="3200" dirty="0"/>
              <a:t>, the God of all grace, who called you to His </a:t>
            </a:r>
            <a:r>
              <a:rPr lang="en-US" sz="3200" b="1" u="sng" dirty="0"/>
              <a:t>eternal glory in Christ</a:t>
            </a:r>
            <a:r>
              <a:rPr lang="en-US" sz="3200" dirty="0"/>
              <a:t>, will Himself perfect, confirm, strengthen, and establish you.   </a:t>
            </a:r>
          </a:p>
          <a:p>
            <a:pPr algn="ctr"/>
            <a:endParaRPr lang="en-US" dirty="0"/>
          </a:p>
        </p:txBody>
      </p:sp>
      <p:sp>
        <p:nvSpPr>
          <p:cNvPr id="6" name="Rectangle 5">
            <a:extLst>
              <a:ext uri="{FF2B5EF4-FFF2-40B4-BE49-F238E27FC236}">
                <a16:creationId xmlns:a16="http://schemas.microsoft.com/office/drawing/2014/main" xmlns="" id="{D933B2B1-0326-4127-A3CD-FEEF6DCC68AE}"/>
              </a:ext>
            </a:extLst>
          </p:cNvPr>
          <p:cNvSpPr/>
          <p:nvPr/>
        </p:nvSpPr>
        <p:spPr>
          <a:xfrm>
            <a:off x="3581400" y="0"/>
            <a:ext cx="86106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t> “Eternal Perspective” </a:t>
            </a:r>
          </a:p>
        </p:txBody>
      </p:sp>
    </p:spTree>
    <p:extLst>
      <p:ext uri="{BB962C8B-B14F-4D97-AF65-F5344CB8AC3E}">
        <p14:creationId xmlns:p14="http://schemas.microsoft.com/office/powerpoint/2010/main" val="3323780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firm in your faith,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a:t>
            </a:r>
            <a:r>
              <a:rPr lang="en-US" sz="3200" b="1" u="sng" dirty="0"/>
              <a:t>will Himself perfect, confirm, strengthen, and establish you.   </a:t>
            </a:r>
          </a:p>
          <a:p>
            <a:pPr algn="ctr"/>
            <a:endParaRPr lang="en-US" dirty="0"/>
          </a:p>
        </p:txBody>
      </p:sp>
      <p:sp>
        <p:nvSpPr>
          <p:cNvPr id="6" name="Rectangle 5">
            <a:extLst>
              <a:ext uri="{FF2B5EF4-FFF2-40B4-BE49-F238E27FC236}">
                <a16:creationId xmlns:a16="http://schemas.microsoft.com/office/drawing/2014/main" xmlns="" id="{D933B2B1-0326-4127-A3CD-FEEF6DCC68AE}"/>
              </a:ext>
            </a:extLst>
          </p:cNvPr>
          <p:cNvSpPr/>
          <p:nvPr/>
        </p:nvSpPr>
        <p:spPr>
          <a:xfrm>
            <a:off x="3581400" y="0"/>
            <a:ext cx="86106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t> “Eternal Perspective” </a:t>
            </a:r>
          </a:p>
        </p:txBody>
      </p:sp>
    </p:spTree>
    <p:extLst>
      <p:ext uri="{BB962C8B-B14F-4D97-AF65-F5344CB8AC3E}">
        <p14:creationId xmlns:p14="http://schemas.microsoft.com/office/powerpoint/2010/main" val="3162991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8th Legion | Gabaniki Wiki | Fandom">
            <a:extLst>
              <a:ext uri="{FF2B5EF4-FFF2-40B4-BE49-F238E27FC236}">
                <a16:creationId xmlns:a16="http://schemas.microsoft.com/office/drawing/2014/main" xmlns="" id="{2EA9B6BD-F94A-4007-973A-BA8F78CAE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8862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t> Resist:  </a:t>
            </a:r>
          </a:p>
        </p:txBody>
      </p:sp>
      <p:sp>
        <p:nvSpPr>
          <p:cNvPr id="2" name="Rectangle 1">
            <a:extLst>
              <a:ext uri="{FF2B5EF4-FFF2-40B4-BE49-F238E27FC236}">
                <a16:creationId xmlns:a16="http://schemas.microsoft.com/office/drawing/2014/main" xmlns="" id="{DF7782A6-75DA-44C2-B294-1015DDC622BD}"/>
              </a:ext>
            </a:extLst>
          </p:cNvPr>
          <p:cNvSpPr/>
          <p:nvPr/>
        </p:nvSpPr>
        <p:spPr>
          <a:xfrm>
            <a:off x="0" y="5121275"/>
            <a:ext cx="12192000" cy="1203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t>1 Peter 5:9 </a:t>
            </a:r>
            <a:r>
              <a:rPr lang="en-US" sz="3200" dirty="0"/>
              <a:t>So resist him, firm in your faith, knowing that the same experiences of suffering are being accomplished by your brothers and sisters who are in the world. </a:t>
            </a:r>
            <a:r>
              <a:rPr lang="en-US" sz="3200" b="1" baseline="30000" dirty="0"/>
              <a:t>10 </a:t>
            </a:r>
            <a:r>
              <a:rPr lang="en-US" sz="3200" dirty="0"/>
              <a:t>After you have suffered for a little while, the God of all grace, who called you to His eternal glory in Christ, </a:t>
            </a:r>
            <a:r>
              <a:rPr lang="en-US" sz="3200" b="1" u="sng" dirty="0"/>
              <a:t>will Himself perfect, confirm, strengthen, and establish you.   </a:t>
            </a:r>
          </a:p>
          <a:p>
            <a:pPr algn="ctr"/>
            <a:endParaRPr lang="en-US" dirty="0"/>
          </a:p>
        </p:txBody>
      </p:sp>
      <p:sp>
        <p:nvSpPr>
          <p:cNvPr id="6" name="Rectangle 5">
            <a:extLst>
              <a:ext uri="{FF2B5EF4-FFF2-40B4-BE49-F238E27FC236}">
                <a16:creationId xmlns:a16="http://schemas.microsoft.com/office/drawing/2014/main" xmlns="" id="{D933B2B1-0326-4127-A3CD-FEEF6DCC68AE}"/>
              </a:ext>
            </a:extLst>
          </p:cNvPr>
          <p:cNvSpPr/>
          <p:nvPr/>
        </p:nvSpPr>
        <p:spPr>
          <a:xfrm>
            <a:off x="3886200" y="0"/>
            <a:ext cx="8305800" cy="1431925"/>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200" b="1" dirty="0"/>
              <a:t>Know his promises </a:t>
            </a:r>
          </a:p>
        </p:txBody>
      </p:sp>
    </p:spTree>
    <p:extLst>
      <p:ext uri="{BB962C8B-B14F-4D97-AF65-F5344CB8AC3E}">
        <p14:creationId xmlns:p14="http://schemas.microsoft.com/office/powerpoint/2010/main" val="3772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
            <a:ext cx="12192000" cy="5953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38297"/>
            <a:ext cx="3962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a:t>
            </a:r>
          </a:p>
        </p:txBody>
      </p:sp>
      <p:sp>
        <p:nvSpPr>
          <p:cNvPr id="6" name="Rounded Rectangular Callout 12">
            <a:extLst>
              <a:ext uri="{FF2B5EF4-FFF2-40B4-BE49-F238E27FC236}">
                <a16:creationId xmlns:a16="http://schemas.microsoft.com/office/drawing/2014/main" xmlns="" id="{1ED874F3-B5B8-4986-B520-3A6F98416F7B}"/>
              </a:ext>
            </a:extLst>
          </p:cNvPr>
          <p:cNvSpPr/>
          <p:nvPr/>
        </p:nvSpPr>
        <p:spPr>
          <a:xfrm>
            <a:off x="0" y="5467963"/>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baseline="30000" dirty="0"/>
              <a:t>1 Peter 5:11 </a:t>
            </a:r>
            <a:r>
              <a:rPr lang="en-US" sz="4000" dirty="0"/>
              <a:t>To Him be dominion forever and ever. Amen.</a:t>
            </a:r>
          </a:p>
        </p:txBody>
      </p:sp>
    </p:spTree>
    <p:extLst>
      <p:ext uri="{BB962C8B-B14F-4D97-AF65-F5344CB8AC3E}">
        <p14:creationId xmlns:p14="http://schemas.microsoft.com/office/powerpoint/2010/main" val="24405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ire horizon">
            <a:extLst>
              <a:ext uri="{FF2B5EF4-FFF2-40B4-BE49-F238E27FC236}">
                <a16:creationId xmlns:a16="http://schemas.microsoft.com/office/drawing/2014/main" xmlns="" id="{307E7064-9250-4286-8A2B-32362719FC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59535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oustb\Desktop\homer_simpson_angels_and_demons-11209.jpg">
            <a:extLst>
              <a:ext uri="{FF2B5EF4-FFF2-40B4-BE49-F238E27FC236}">
                <a16:creationId xmlns:a16="http://schemas.microsoft.com/office/drawing/2014/main" xmlns="" id="{C21C4569-2B2A-41FB-B1E1-4F0936BA4CAF}"/>
              </a:ext>
            </a:extLst>
          </p:cNvPr>
          <p:cNvPicPr>
            <a:picLocks noChangeAspect="1" noChangeArrowheads="1"/>
          </p:cNvPicPr>
          <p:nvPr/>
        </p:nvPicPr>
        <p:blipFill>
          <a:blip r:embed="rId3" cstate="print"/>
          <a:srcRect/>
          <a:stretch>
            <a:fillRect/>
          </a:stretch>
        </p:blipFill>
        <p:spPr bwMode="auto">
          <a:xfrm>
            <a:off x="8001000" y="1456821"/>
            <a:ext cx="3962400" cy="4715379"/>
          </a:xfrm>
          <a:prstGeom prst="rect">
            <a:avLst/>
          </a:prstGeom>
          <a:noFill/>
        </p:spPr>
      </p:pic>
      <p:pic>
        <p:nvPicPr>
          <p:cNvPr id="8" name="Picture 3" descr="C:\Users\foustb\Desktop\running-cartoon-devil.jpg">
            <a:extLst>
              <a:ext uri="{FF2B5EF4-FFF2-40B4-BE49-F238E27FC236}">
                <a16:creationId xmlns:a16="http://schemas.microsoft.com/office/drawing/2014/main" xmlns="" id="{D66A3826-1141-4E95-BD7B-2389B0A60D5C}"/>
              </a:ext>
            </a:extLst>
          </p:cNvPr>
          <p:cNvPicPr>
            <a:picLocks noChangeAspect="1" noChangeArrowheads="1"/>
          </p:cNvPicPr>
          <p:nvPr/>
        </p:nvPicPr>
        <p:blipFill>
          <a:blip r:embed="rId4" cstate="print"/>
          <a:srcRect/>
          <a:stretch>
            <a:fillRect/>
          </a:stretch>
        </p:blipFill>
        <p:spPr bwMode="auto">
          <a:xfrm>
            <a:off x="228600" y="1421958"/>
            <a:ext cx="4177341" cy="4750242"/>
          </a:xfrm>
          <a:prstGeom prst="rect">
            <a:avLst/>
          </a:prstGeom>
          <a:noFill/>
        </p:spPr>
      </p:pic>
      <p:pic>
        <p:nvPicPr>
          <p:cNvPr id="10" name="Picture 4" descr="C:\Users\foustb\Desktop\jon_lovitz-devil-snl-19.jpeg">
            <a:extLst>
              <a:ext uri="{FF2B5EF4-FFF2-40B4-BE49-F238E27FC236}">
                <a16:creationId xmlns:a16="http://schemas.microsoft.com/office/drawing/2014/main" xmlns="" id="{8480F0C7-1288-45CE-AD64-1D1D4EE825F4}"/>
              </a:ext>
            </a:extLst>
          </p:cNvPr>
          <p:cNvPicPr>
            <a:picLocks noChangeAspect="1" noChangeArrowheads="1"/>
          </p:cNvPicPr>
          <p:nvPr/>
        </p:nvPicPr>
        <p:blipFill>
          <a:blip r:embed="rId5" cstate="print"/>
          <a:srcRect/>
          <a:stretch>
            <a:fillRect/>
          </a:stretch>
        </p:blipFill>
        <p:spPr bwMode="auto">
          <a:xfrm>
            <a:off x="4038599" y="1288557"/>
            <a:ext cx="3962401" cy="5569443"/>
          </a:xfrm>
          <a:prstGeom prst="rect">
            <a:avLst/>
          </a:prstGeom>
          <a:noFill/>
        </p:spPr>
      </p:pic>
      <p:sp>
        <p:nvSpPr>
          <p:cNvPr id="11" name="Rectangle 10">
            <a:extLst>
              <a:ext uri="{FF2B5EF4-FFF2-40B4-BE49-F238E27FC236}">
                <a16:creationId xmlns:a16="http://schemas.microsoft.com/office/drawing/2014/main" xmlns="" id="{CF5BEAE4-CD93-41C2-BF8F-6D209039E28F}"/>
              </a:ext>
            </a:extLst>
          </p:cNvPr>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Tree>
    <p:extLst>
      <p:ext uri="{BB962C8B-B14F-4D97-AF65-F5344CB8AC3E}">
        <p14:creationId xmlns:p14="http://schemas.microsoft.com/office/powerpoint/2010/main" val="29862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fire horizon">
            <a:extLst>
              <a:ext uri="{FF2B5EF4-FFF2-40B4-BE49-F238E27FC236}">
                <a16:creationId xmlns:a16="http://schemas.microsoft.com/office/drawing/2014/main" xmlns="" id="{4A6B995B-AF67-4274-8273-8038F65F078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A524DF83-307C-46CA-8C0D-4509555B2A21}"/>
              </a:ext>
            </a:extLst>
          </p:cNvPr>
          <p:cNvSpPr/>
          <p:nvPr/>
        </p:nvSpPr>
        <p:spPr>
          <a:xfrm>
            <a:off x="990600" y="1905000"/>
            <a:ext cx="10515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Can we take this seriously? </a:t>
            </a:r>
          </a:p>
        </p:txBody>
      </p:sp>
      <p:sp>
        <p:nvSpPr>
          <p:cNvPr id="11" name="Rectangle 10">
            <a:extLst>
              <a:ext uri="{FF2B5EF4-FFF2-40B4-BE49-F238E27FC236}">
                <a16:creationId xmlns:a16="http://schemas.microsoft.com/office/drawing/2014/main" xmlns="" id="{E3613FE6-5799-4662-B199-45AB885CD5DC}"/>
              </a:ext>
            </a:extLst>
          </p:cNvPr>
          <p:cNvSpPr/>
          <p:nvPr/>
        </p:nvSpPr>
        <p:spPr>
          <a:xfrm>
            <a:off x="0" y="4975224"/>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Is there a possibility of a spiritual dimension? </a:t>
            </a:r>
          </a:p>
        </p:txBody>
      </p:sp>
      <p:sp>
        <p:nvSpPr>
          <p:cNvPr id="12" name="Rectangle 11">
            <a:extLst>
              <a:ext uri="{FF2B5EF4-FFF2-40B4-BE49-F238E27FC236}">
                <a16:creationId xmlns:a16="http://schemas.microsoft.com/office/drawing/2014/main" xmlns="" id="{E7AF36E4-681E-4BC0-92C0-7727D5438688}"/>
              </a:ext>
            </a:extLst>
          </p:cNvPr>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Tree>
    <p:extLst>
      <p:ext uri="{BB962C8B-B14F-4D97-AF65-F5344CB8AC3E}">
        <p14:creationId xmlns:p14="http://schemas.microsoft.com/office/powerpoint/2010/main" val="30734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fire horizon">
            <a:extLst>
              <a:ext uri="{FF2B5EF4-FFF2-40B4-BE49-F238E27FC236}">
                <a16:creationId xmlns:a16="http://schemas.microsoft.com/office/drawing/2014/main" xmlns="" id="{E890BEC1-805D-4AAD-A6DE-F94B4152AD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12">
            <a:extLst>
              <a:ext uri="{FF2B5EF4-FFF2-40B4-BE49-F238E27FC236}">
                <a16:creationId xmlns:a16="http://schemas.microsoft.com/office/drawing/2014/main" xmlns="" id="{1ED874F3-B5B8-4986-B520-3A6F98416F7B}"/>
              </a:ext>
            </a:extLst>
          </p:cNvPr>
          <p:cNvSpPr/>
          <p:nvPr/>
        </p:nvSpPr>
        <p:spPr>
          <a:xfrm>
            <a:off x="0" y="5276849"/>
            <a:ext cx="12192000" cy="1447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400" b="1" baseline="30000" dirty="0"/>
              <a:t>1 Peter 5:8 </a:t>
            </a:r>
            <a:r>
              <a:rPr lang="en-US" sz="3400" dirty="0"/>
              <a:t>Be of sober spirit, be on the alert. Your adversary, the devil, prowls around like a roaring lion, seeking someone to devour.</a:t>
            </a:r>
          </a:p>
        </p:txBody>
      </p:sp>
      <p:sp>
        <p:nvSpPr>
          <p:cNvPr id="7" name="Rectangle 6">
            <a:extLst>
              <a:ext uri="{FF2B5EF4-FFF2-40B4-BE49-F238E27FC236}">
                <a16:creationId xmlns:a16="http://schemas.microsoft.com/office/drawing/2014/main" xmlns="" id="{89C8B77C-A7E4-419C-802B-18DA7A896692}"/>
              </a:ext>
            </a:extLst>
          </p:cNvPr>
          <p:cNvSpPr/>
          <p:nvPr/>
        </p:nvSpPr>
        <p:spPr>
          <a:xfrm>
            <a:off x="228600" y="152400"/>
            <a:ext cx="8229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dirty="0"/>
              <a:t>Know Your Enemy</a:t>
            </a:r>
          </a:p>
        </p:txBody>
      </p:sp>
    </p:spTree>
    <p:extLst>
      <p:ext uri="{BB962C8B-B14F-4D97-AF65-F5344CB8AC3E}">
        <p14:creationId xmlns:p14="http://schemas.microsoft.com/office/powerpoint/2010/main" val="1762910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1846</Words>
  <Application>Microsoft Office PowerPoint</Application>
  <PresentationFormat>Widescreen</PresentationFormat>
  <Paragraphs>284</Paragraphs>
  <Slides>67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67</vt:i4>
      </vt:variant>
    </vt:vector>
  </HeadingPairs>
  <TitlesOfParts>
    <vt:vector size="7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2021-09-09T12:03:59Z</dcterms:created>
  <dcterms:modified xsi:type="dcterms:W3CDTF">2021-09-09T12:04:22Z</dcterms:modified>
</cp:coreProperties>
</file>