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52" r:id="rId1"/>
  </p:sldMasterIdLst>
  <p:notesMasterIdLst>
    <p:notesMasterId r:id="rId93"/>
  </p:notesMasterIdLst>
  <p:sldIdLst>
    <p:sldId id="261" r:id="rId2"/>
    <p:sldId id="418" r:id="rId3"/>
    <p:sldId id="387" r:id="rId4"/>
    <p:sldId id="386" r:id="rId5"/>
    <p:sldId id="419" r:id="rId6"/>
    <p:sldId id="420" r:id="rId7"/>
    <p:sldId id="406" r:id="rId8"/>
    <p:sldId id="407" r:id="rId9"/>
    <p:sldId id="408" r:id="rId10"/>
    <p:sldId id="388" r:id="rId11"/>
    <p:sldId id="389" r:id="rId12"/>
    <p:sldId id="390" r:id="rId13"/>
    <p:sldId id="409" r:id="rId14"/>
    <p:sldId id="391" r:id="rId15"/>
    <p:sldId id="410" r:id="rId16"/>
    <p:sldId id="392" r:id="rId17"/>
    <p:sldId id="393" r:id="rId18"/>
    <p:sldId id="394" r:id="rId19"/>
    <p:sldId id="411" r:id="rId20"/>
    <p:sldId id="395" r:id="rId21"/>
    <p:sldId id="412" r:id="rId22"/>
    <p:sldId id="413" r:id="rId23"/>
    <p:sldId id="398" r:id="rId24"/>
    <p:sldId id="400" r:id="rId25"/>
    <p:sldId id="414" r:id="rId26"/>
    <p:sldId id="415" r:id="rId27"/>
    <p:sldId id="385" r:id="rId28"/>
    <p:sldId id="402" r:id="rId29"/>
    <p:sldId id="403" r:id="rId30"/>
    <p:sldId id="404" r:id="rId31"/>
    <p:sldId id="433" r:id="rId32"/>
    <p:sldId id="434" r:id="rId33"/>
    <p:sldId id="435" r:id="rId34"/>
    <p:sldId id="436" r:id="rId35"/>
    <p:sldId id="437" r:id="rId36"/>
    <p:sldId id="438" r:id="rId37"/>
    <p:sldId id="401" r:id="rId38"/>
    <p:sldId id="313" r:id="rId39"/>
    <p:sldId id="295" r:id="rId40"/>
    <p:sldId id="439" r:id="rId41"/>
    <p:sldId id="296" r:id="rId42"/>
    <p:sldId id="312" r:id="rId43"/>
    <p:sldId id="429" r:id="rId44"/>
    <p:sldId id="432" r:id="rId45"/>
    <p:sldId id="348" r:id="rId46"/>
    <p:sldId id="355" r:id="rId47"/>
    <p:sldId id="381" r:id="rId48"/>
    <p:sldId id="383" r:id="rId49"/>
    <p:sldId id="349" r:id="rId50"/>
    <p:sldId id="405" r:id="rId51"/>
    <p:sldId id="416" r:id="rId52"/>
    <p:sldId id="350" r:id="rId53"/>
    <p:sldId id="430" r:id="rId54"/>
    <p:sldId id="440" r:id="rId55"/>
    <p:sldId id="297" r:id="rId56"/>
    <p:sldId id="431" r:id="rId57"/>
    <p:sldId id="298" r:id="rId58"/>
    <p:sldId id="299" r:id="rId59"/>
    <p:sldId id="290" r:id="rId60"/>
    <p:sldId id="300" r:id="rId61"/>
    <p:sldId id="301" r:id="rId62"/>
    <p:sldId id="441" r:id="rId63"/>
    <p:sldId id="443" r:id="rId64"/>
    <p:sldId id="451" r:id="rId65"/>
    <p:sldId id="444" r:id="rId66"/>
    <p:sldId id="445" r:id="rId67"/>
    <p:sldId id="446" r:id="rId68"/>
    <p:sldId id="447" r:id="rId69"/>
    <p:sldId id="448" r:id="rId70"/>
    <p:sldId id="449" r:id="rId71"/>
    <p:sldId id="450" r:id="rId72"/>
    <p:sldId id="423" r:id="rId73"/>
    <p:sldId id="293" r:id="rId74"/>
    <p:sldId id="365" r:id="rId75"/>
    <p:sldId id="366" r:id="rId76"/>
    <p:sldId id="379" r:id="rId77"/>
    <p:sldId id="352" r:id="rId78"/>
    <p:sldId id="351" r:id="rId79"/>
    <p:sldId id="332" r:id="rId80"/>
    <p:sldId id="370" r:id="rId81"/>
    <p:sldId id="333" r:id="rId82"/>
    <p:sldId id="377" r:id="rId83"/>
    <p:sldId id="307" r:id="rId84"/>
    <p:sldId id="336" r:id="rId85"/>
    <p:sldId id="342" r:id="rId86"/>
    <p:sldId id="378" r:id="rId87"/>
    <p:sldId id="417" r:id="rId88"/>
    <p:sldId id="337" r:id="rId89"/>
    <p:sldId id="343" r:id="rId90"/>
    <p:sldId id="338" r:id="rId91"/>
    <p:sldId id="289" r:id="rId92"/>
  </p:sldIdLst>
  <p:sldSz cx="9144000" cy="6858000" type="screen4x3"/>
  <p:notesSz cx="6858000" cy="9144000"/>
  <p:defaultTextStyle>
    <a:defPPr>
      <a:defRPr lang="en-US"/>
    </a:defPPr>
    <a:lvl1pPr algn="ctr" rtl="0" eaLnBrk="0" fontAlgn="base" hangingPunct="0">
      <a:spcBef>
        <a:spcPct val="0"/>
      </a:spcBef>
      <a:spcAft>
        <a:spcPct val="0"/>
      </a:spcAft>
      <a:defRPr sz="2800" b="1"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2800" b="1"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2800" b="1"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2800" b="1"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33333" autoAdjust="0"/>
    <p:restoredTop sz="94660"/>
  </p:normalViewPr>
  <p:slideViewPr>
    <p:cSldViewPr>
      <p:cViewPr varScale="1">
        <p:scale>
          <a:sx n="81" d="100"/>
          <a:sy n="81" d="100"/>
        </p:scale>
        <p:origin x="180" y="68"/>
      </p:cViewPr>
      <p:guideLst>
        <p:guide orient="horz" pos="2160"/>
        <p:guide pos="2880"/>
      </p:guideLst>
    </p:cSldViewPr>
  </p:slideViewPr>
  <p:notesTextViewPr>
    <p:cViewPr>
      <p:scale>
        <a:sx n="100" d="100"/>
        <a:sy n="100" d="100"/>
      </p:scale>
      <p:origin x="0" y="0"/>
    </p:cViewPr>
  </p:notesTextViewPr>
  <p:sorterViewPr>
    <p:cViewPr>
      <p:scale>
        <a:sx n="151" d="100"/>
        <a:sy n="151" d="100"/>
      </p:scale>
      <p:origin x="0" y="-4520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B32648-BDAA-4C1D-9507-3A81FF1BEA12}" type="datetimeFigureOut">
              <a:rPr lang="en-US" smtClean="0"/>
              <a:pPr/>
              <a:t>8/5/2021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D006E6-830F-44A8-983F-6DAA7642A321}" type="slidenum">
              <a:rPr lang="en-US" smtClean="0"/>
              <a:pPr/>
              <a:t>‹#›</a:t>
            </a:fld>
            <a:endParaRPr lang="en-US"/>
          </a:p>
        </p:txBody>
      </p:sp>
    </p:spTree>
    <p:extLst>
      <p:ext uri="{BB962C8B-B14F-4D97-AF65-F5344CB8AC3E}">
        <p14:creationId xmlns:p14="http://schemas.microsoft.com/office/powerpoint/2010/main" val="1250286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1</a:t>
            </a:fld>
            <a:endParaRPr lang="en-US"/>
          </a:p>
        </p:txBody>
      </p:sp>
    </p:spTree>
    <p:extLst>
      <p:ext uri="{BB962C8B-B14F-4D97-AF65-F5344CB8AC3E}">
        <p14:creationId xmlns:p14="http://schemas.microsoft.com/office/powerpoint/2010/main" val="30269856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10</a:t>
            </a:fld>
            <a:endParaRPr lang="en-US"/>
          </a:p>
        </p:txBody>
      </p:sp>
    </p:spTree>
    <p:extLst>
      <p:ext uri="{BB962C8B-B14F-4D97-AF65-F5344CB8AC3E}">
        <p14:creationId xmlns:p14="http://schemas.microsoft.com/office/powerpoint/2010/main" val="4229368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11</a:t>
            </a:fld>
            <a:endParaRPr lang="en-US"/>
          </a:p>
        </p:txBody>
      </p:sp>
    </p:spTree>
    <p:extLst>
      <p:ext uri="{BB962C8B-B14F-4D97-AF65-F5344CB8AC3E}">
        <p14:creationId xmlns:p14="http://schemas.microsoft.com/office/powerpoint/2010/main" val="994216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12</a:t>
            </a:fld>
            <a:endParaRPr lang="en-US"/>
          </a:p>
        </p:txBody>
      </p:sp>
    </p:spTree>
    <p:extLst>
      <p:ext uri="{BB962C8B-B14F-4D97-AF65-F5344CB8AC3E}">
        <p14:creationId xmlns:p14="http://schemas.microsoft.com/office/powerpoint/2010/main" val="650505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13</a:t>
            </a:fld>
            <a:endParaRPr lang="en-US"/>
          </a:p>
        </p:txBody>
      </p:sp>
    </p:spTree>
    <p:extLst>
      <p:ext uri="{BB962C8B-B14F-4D97-AF65-F5344CB8AC3E}">
        <p14:creationId xmlns:p14="http://schemas.microsoft.com/office/powerpoint/2010/main" val="1354596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14</a:t>
            </a:fld>
            <a:endParaRPr lang="en-US"/>
          </a:p>
        </p:txBody>
      </p:sp>
    </p:spTree>
    <p:extLst>
      <p:ext uri="{BB962C8B-B14F-4D97-AF65-F5344CB8AC3E}">
        <p14:creationId xmlns:p14="http://schemas.microsoft.com/office/powerpoint/2010/main" val="2266735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15</a:t>
            </a:fld>
            <a:endParaRPr lang="en-US"/>
          </a:p>
        </p:txBody>
      </p:sp>
    </p:spTree>
    <p:extLst>
      <p:ext uri="{BB962C8B-B14F-4D97-AF65-F5344CB8AC3E}">
        <p14:creationId xmlns:p14="http://schemas.microsoft.com/office/powerpoint/2010/main" val="1799272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16</a:t>
            </a:fld>
            <a:endParaRPr lang="en-US"/>
          </a:p>
        </p:txBody>
      </p:sp>
    </p:spTree>
    <p:extLst>
      <p:ext uri="{BB962C8B-B14F-4D97-AF65-F5344CB8AC3E}">
        <p14:creationId xmlns:p14="http://schemas.microsoft.com/office/powerpoint/2010/main" val="2289349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17</a:t>
            </a:fld>
            <a:endParaRPr lang="en-US"/>
          </a:p>
        </p:txBody>
      </p:sp>
    </p:spTree>
    <p:extLst>
      <p:ext uri="{BB962C8B-B14F-4D97-AF65-F5344CB8AC3E}">
        <p14:creationId xmlns:p14="http://schemas.microsoft.com/office/powerpoint/2010/main" val="1856264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18</a:t>
            </a:fld>
            <a:endParaRPr lang="en-US"/>
          </a:p>
        </p:txBody>
      </p:sp>
    </p:spTree>
    <p:extLst>
      <p:ext uri="{BB962C8B-B14F-4D97-AF65-F5344CB8AC3E}">
        <p14:creationId xmlns:p14="http://schemas.microsoft.com/office/powerpoint/2010/main" val="10363087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19</a:t>
            </a:fld>
            <a:endParaRPr lang="en-US"/>
          </a:p>
        </p:txBody>
      </p:sp>
    </p:spTree>
    <p:extLst>
      <p:ext uri="{BB962C8B-B14F-4D97-AF65-F5344CB8AC3E}">
        <p14:creationId xmlns:p14="http://schemas.microsoft.com/office/powerpoint/2010/main" val="3660890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2</a:t>
            </a:fld>
            <a:endParaRPr lang="en-US"/>
          </a:p>
        </p:txBody>
      </p:sp>
    </p:spTree>
    <p:extLst>
      <p:ext uri="{BB962C8B-B14F-4D97-AF65-F5344CB8AC3E}">
        <p14:creationId xmlns:p14="http://schemas.microsoft.com/office/powerpoint/2010/main" val="26069457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20</a:t>
            </a:fld>
            <a:endParaRPr lang="en-US"/>
          </a:p>
        </p:txBody>
      </p:sp>
    </p:spTree>
    <p:extLst>
      <p:ext uri="{BB962C8B-B14F-4D97-AF65-F5344CB8AC3E}">
        <p14:creationId xmlns:p14="http://schemas.microsoft.com/office/powerpoint/2010/main" val="8955282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21</a:t>
            </a:fld>
            <a:endParaRPr lang="en-US"/>
          </a:p>
        </p:txBody>
      </p:sp>
    </p:spTree>
    <p:extLst>
      <p:ext uri="{BB962C8B-B14F-4D97-AF65-F5344CB8AC3E}">
        <p14:creationId xmlns:p14="http://schemas.microsoft.com/office/powerpoint/2010/main" val="27877997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22</a:t>
            </a:fld>
            <a:endParaRPr lang="en-US"/>
          </a:p>
        </p:txBody>
      </p:sp>
    </p:spTree>
    <p:extLst>
      <p:ext uri="{BB962C8B-B14F-4D97-AF65-F5344CB8AC3E}">
        <p14:creationId xmlns:p14="http://schemas.microsoft.com/office/powerpoint/2010/main" val="25432329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23</a:t>
            </a:fld>
            <a:endParaRPr lang="en-US"/>
          </a:p>
        </p:txBody>
      </p:sp>
    </p:spTree>
    <p:extLst>
      <p:ext uri="{BB962C8B-B14F-4D97-AF65-F5344CB8AC3E}">
        <p14:creationId xmlns:p14="http://schemas.microsoft.com/office/powerpoint/2010/main" val="31195078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24</a:t>
            </a:fld>
            <a:endParaRPr lang="en-US"/>
          </a:p>
        </p:txBody>
      </p:sp>
    </p:spTree>
    <p:extLst>
      <p:ext uri="{BB962C8B-B14F-4D97-AF65-F5344CB8AC3E}">
        <p14:creationId xmlns:p14="http://schemas.microsoft.com/office/powerpoint/2010/main" val="417098062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25</a:t>
            </a:fld>
            <a:endParaRPr lang="en-US"/>
          </a:p>
        </p:txBody>
      </p:sp>
    </p:spTree>
    <p:extLst>
      <p:ext uri="{BB962C8B-B14F-4D97-AF65-F5344CB8AC3E}">
        <p14:creationId xmlns:p14="http://schemas.microsoft.com/office/powerpoint/2010/main" val="12925075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26</a:t>
            </a:fld>
            <a:endParaRPr lang="en-US"/>
          </a:p>
        </p:txBody>
      </p:sp>
    </p:spTree>
    <p:extLst>
      <p:ext uri="{BB962C8B-B14F-4D97-AF65-F5344CB8AC3E}">
        <p14:creationId xmlns:p14="http://schemas.microsoft.com/office/powerpoint/2010/main" val="30906928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27</a:t>
            </a:fld>
            <a:endParaRPr lang="en-US"/>
          </a:p>
        </p:txBody>
      </p:sp>
    </p:spTree>
    <p:extLst>
      <p:ext uri="{BB962C8B-B14F-4D97-AF65-F5344CB8AC3E}">
        <p14:creationId xmlns:p14="http://schemas.microsoft.com/office/powerpoint/2010/main" val="26642783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28</a:t>
            </a:fld>
            <a:endParaRPr lang="en-US"/>
          </a:p>
        </p:txBody>
      </p:sp>
    </p:spTree>
    <p:extLst>
      <p:ext uri="{BB962C8B-B14F-4D97-AF65-F5344CB8AC3E}">
        <p14:creationId xmlns:p14="http://schemas.microsoft.com/office/powerpoint/2010/main" val="20359502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29</a:t>
            </a:fld>
            <a:endParaRPr lang="en-US"/>
          </a:p>
        </p:txBody>
      </p:sp>
    </p:spTree>
    <p:extLst>
      <p:ext uri="{BB962C8B-B14F-4D97-AF65-F5344CB8AC3E}">
        <p14:creationId xmlns:p14="http://schemas.microsoft.com/office/powerpoint/2010/main" val="1240293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3</a:t>
            </a:fld>
            <a:endParaRPr lang="en-US"/>
          </a:p>
        </p:txBody>
      </p:sp>
    </p:spTree>
    <p:extLst>
      <p:ext uri="{BB962C8B-B14F-4D97-AF65-F5344CB8AC3E}">
        <p14:creationId xmlns:p14="http://schemas.microsoft.com/office/powerpoint/2010/main" val="14889230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30</a:t>
            </a:fld>
            <a:endParaRPr lang="en-US"/>
          </a:p>
        </p:txBody>
      </p:sp>
    </p:spTree>
    <p:extLst>
      <p:ext uri="{BB962C8B-B14F-4D97-AF65-F5344CB8AC3E}">
        <p14:creationId xmlns:p14="http://schemas.microsoft.com/office/powerpoint/2010/main" val="26640747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31</a:t>
            </a:fld>
            <a:endParaRPr lang="en-US"/>
          </a:p>
        </p:txBody>
      </p:sp>
    </p:spTree>
    <p:extLst>
      <p:ext uri="{BB962C8B-B14F-4D97-AF65-F5344CB8AC3E}">
        <p14:creationId xmlns:p14="http://schemas.microsoft.com/office/powerpoint/2010/main" val="36088229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32</a:t>
            </a:fld>
            <a:endParaRPr lang="en-US"/>
          </a:p>
        </p:txBody>
      </p:sp>
    </p:spTree>
    <p:extLst>
      <p:ext uri="{BB962C8B-B14F-4D97-AF65-F5344CB8AC3E}">
        <p14:creationId xmlns:p14="http://schemas.microsoft.com/office/powerpoint/2010/main" val="21496810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33</a:t>
            </a:fld>
            <a:endParaRPr lang="en-US"/>
          </a:p>
        </p:txBody>
      </p:sp>
    </p:spTree>
    <p:extLst>
      <p:ext uri="{BB962C8B-B14F-4D97-AF65-F5344CB8AC3E}">
        <p14:creationId xmlns:p14="http://schemas.microsoft.com/office/powerpoint/2010/main" val="92507722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34</a:t>
            </a:fld>
            <a:endParaRPr lang="en-US"/>
          </a:p>
        </p:txBody>
      </p:sp>
    </p:spTree>
    <p:extLst>
      <p:ext uri="{BB962C8B-B14F-4D97-AF65-F5344CB8AC3E}">
        <p14:creationId xmlns:p14="http://schemas.microsoft.com/office/powerpoint/2010/main" val="13634637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35</a:t>
            </a:fld>
            <a:endParaRPr lang="en-US"/>
          </a:p>
        </p:txBody>
      </p:sp>
    </p:spTree>
    <p:extLst>
      <p:ext uri="{BB962C8B-B14F-4D97-AF65-F5344CB8AC3E}">
        <p14:creationId xmlns:p14="http://schemas.microsoft.com/office/powerpoint/2010/main" val="35647643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36</a:t>
            </a:fld>
            <a:endParaRPr lang="en-US"/>
          </a:p>
        </p:txBody>
      </p:sp>
    </p:spTree>
    <p:extLst>
      <p:ext uri="{BB962C8B-B14F-4D97-AF65-F5344CB8AC3E}">
        <p14:creationId xmlns:p14="http://schemas.microsoft.com/office/powerpoint/2010/main" val="25819248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37</a:t>
            </a:fld>
            <a:endParaRPr lang="en-US"/>
          </a:p>
        </p:txBody>
      </p:sp>
    </p:spTree>
    <p:extLst>
      <p:ext uri="{BB962C8B-B14F-4D97-AF65-F5344CB8AC3E}">
        <p14:creationId xmlns:p14="http://schemas.microsoft.com/office/powerpoint/2010/main" val="30873429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38</a:t>
            </a:fld>
            <a:endParaRPr lang="en-US"/>
          </a:p>
        </p:txBody>
      </p:sp>
    </p:spTree>
    <p:extLst>
      <p:ext uri="{BB962C8B-B14F-4D97-AF65-F5344CB8AC3E}">
        <p14:creationId xmlns:p14="http://schemas.microsoft.com/office/powerpoint/2010/main" val="33179241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39</a:t>
            </a:fld>
            <a:endParaRPr lang="en-US"/>
          </a:p>
        </p:txBody>
      </p:sp>
    </p:spTree>
    <p:extLst>
      <p:ext uri="{BB962C8B-B14F-4D97-AF65-F5344CB8AC3E}">
        <p14:creationId xmlns:p14="http://schemas.microsoft.com/office/powerpoint/2010/main" val="2418911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4</a:t>
            </a:fld>
            <a:endParaRPr lang="en-US"/>
          </a:p>
        </p:txBody>
      </p:sp>
    </p:spTree>
    <p:extLst>
      <p:ext uri="{BB962C8B-B14F-4D97-AF65-F5344CB8AC3E}">
        <p14:creationId xmlns:p14="http://schemas.microsoft.com/office/powerpoint/2010/main" val="371518615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40</a:t>
            </a:fld>
            <a:endParaRPr lang="en-US"/>
          </a:p>
        </p:txBody>
      </p:sp>
    </p:spTree>
    <p:extLst>
      <p:ext uri="{BB962C8B-B14F-4D97-AF65-F5344CB8AC3E}">
        <p14:creationId xmlns:p14="http://schemas.microsoft.com/office/powerpoint/2010/main" val="301521858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41</a:t>
            </a:fld>
            <a:endParaRPr lang="en-US"/>
          </a:p>
        </p:txBody>
      </p:sp>
    </p:spTree>
    <p:extLst>
      <p:ext uri="{BB962C8B-B14F-4D97-AF65-F5344CB8AC3E}">
        <p14:creationId xmlns:p14="http://schemas.microsoft.com/office/powerpoint/2010/main" val="416758031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42</a:t>
            </a:fld>
            <a:endParaRPr lang="en-US"/>
          </a:p>
        </p:txBody>
      </p:sp>
    </p:spTree>
    <p:extLst>
      <p:ext uri="{BB962C8B-B14F-4D97-AF65-F5344CB8AC3E}">
        <p14:creationId xmlns:p14="http://schemas.microsoft.com/office/powerpoint/2010/main" val="196006021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43</a:t>
            </a:fld>
            <a:endParaRPr lang="en-US"/>
          </a:p>
        </p:txBody>
      </p:sp>
    </p:spTree>
    <p:extLst>
      <p:ext uri="{BB962C8B-B14F-4D97-AF65-F5344CB8AC3E}">
        <p14:creationId xmlns:p14="http://schemas.microsoft.com/office/powerpoint/2010/main" val="412354742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44</a:t>
            </a:fld>
            <a:endParaRPr lang="en-US"/>
          </a:p>
        </p:txBody>
      </p:sp>
    </p:spTree>
    <p:extLst>
      <p:ext uri="{BB962C8B-B14F-4D97-AF65-F5344CB8AC3E}">
        <p14:creationId xmlns:p14="http://schemas.microsoft.com/office/powerpoint/2010/main" val="275767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45</a:t>
            </a:fld>
            <a:endParaRPr lang="en-US"/>
          </a:p>
        </p:txBody>
      </p:sp>
    </p:spTree>
    <p:extLst>
      <p:ext uri="{BB962C8B-B14F-4D97-AF65-F5344CB8AC3E}">
        <p14:creationId xmlns:p14="http://schemas.microsoft.com/office/powerpoint/2010/main" val="22370327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46</a:t>
            </a:fld>
            <a:endParaRPr lang="en-US"/>
          </a:p>
        </p:txBody>
      </p:sp>
    </p:spTree>
    <p:extLst>
      <p:ext uri="{BB962C8B-B14F-4D97-AF65-F5344CB8AC3E}">
        <p14:creationId xmlns:p14="http://schemas.microsoft.com/office/powerpoint/2010/main" val="23642773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47</a:t>
            </a:fld>
            <a:endParaRPr lang="en-US"/>
          </a:p>
        </p:txBody>
      </p:sp>
    </p:spTree>
    <p:extLst>
      <p:ext uri="{BB962C8B-B14F-4D97-AF65-F5344CB8AC3E}">
        <p14:creationId xmlns:p14="http://schemas.microsoft.com/office/powerpoint/2010/main" val="144596740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48</a:t>
            </a:fld>
            <a:endParaRPr lang="en-US"/>
          </a:p>
        </p:txBody>
      </p:sp>
    </p:spTree>
    <p:extLst>
      <p:ext uri="{BB962C8B-B14F-4D97-AF65-F5344CB8AC3E}">
        <p14:creationId xmlns:p14="http://schemas.microsoft.com/office/powerpoint/2010/main" val="327041416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49</a:t>
            </a:fld>
            <a:endParaRPr lang="en-US"/>
          </a:p>
        </p:txBody>
      </p:sp>
    </p:spTree>
    <p:extLst>
      <p:ext uri="{BB962C8B-B14F-4D97-AF65-F5344CB8AC3E}">
        <p14:creationId xmlns:p14="http://schemas.microsoft.com/office/powerpoint/2010/main" val="3750396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5</a:t>
            </a:fld>
            <a:endParaRPr lang="en-US"/>
          </a:p>
        </p:txBody>
      </p:sp>
    </p:spTree>
    <p:extLst>
      <p:ext uri="{BB962C8B-B14F-4D97-AF65-F5344CB8AC3E}">
        <p14:creationId xmlns:p14="http://schemas.microsoft.com/office/powerpoint/2010/main" val="230598577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50</a:t>
            </a:fld>
            <a:endParaRPr lang="en-US"/>
          </a:p>
        </p:txBody>
      </p:sp>
    </p:spTree>
    <p:extLst>
      <p:ext uri="{BB962C8B-B14F-4D97-AF65-F5344CB8AC3E}">
        <p14:creationId xmlns:p14="http://schemas.microsoft.com/office/powerpoint/2010/main" val="21064731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51</a:t>
            </a:fld>
            <a:endParaRPr lang="en-US"/>
          </a:p>
        </p:txBody>
      </p:sp>
    </p:spTree>
    <p:extLst>
      <p:ext uri="{BB962C8B-B14F-4D97-AF65-F5344CB8AC3E}">
        <p14:creationId xmlns:p14="http://schemas.microsoft.com/office/powerpoint/2010/main" val="122487255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52</a:t>
            </a:fld>
            <a:endParaRPr lang="en-US"/>
          </a:p>
        </p:txBody>
      </p:sp>
    </p:spTree>
    <p:extLst>
      <p:ext uri="{BB962C8B-B14F-4D97-AF65-F5344CB8AC3E}">
        <p14:creationId xmlns:p14="http://schemas.microsoft.com/office/powerpoint/2010/main" val="413226855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53</a:t>
            </a:fld>
            <a:endParaRPr lang="en-US"/>
          </a:p>
        </p:txBody>
      </p:sp>
    </p:spTree>
    <p:extLst>
      <p:ext uri="{BB962C8B-B14F-4D97-AF65-F5344CB8AC3E}">
        <p14:creationId xmlns:p14="http://schemas.microsoft.com/office/powerpoint/2010/main" val="25622059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54</a:t>
            </a:fld>
            <a:endParaRPr lang="en-US"/>
          </a:p>
        </p:txBody>
      </p:sp>
    </p:spTree>
    <p:extLst>
      <p:ext uri="{BB962C8B-B14F-4D97-AF65-F5344CB8AC3E}">
        <p14:creationId xmlns:p14="http://schemas.microsoft.com/office/powerpoint/2010/main" val="32021479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55</a:t>
            </a:fld>
            <a:endParaRPr lang="en-US"/>
          </a:p>
        </p:txBody>
      </p:sp>
    </p:spTree>
    <p:extLst>
      <p:ext uri="{BB962C8B-B14F-4D97-AF65-F5344CB8AC3E}">
        <p14:creationId xmlns:p14="http://schemas.microsoft.com/office/powerpoint/2010/main" val="283348626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56</a:t>
            </a:fld>
            <a:endParaRPr lang="en-US"/>
          </a:p>
        </p:txBody>
      </p:sp>
    </p:spTree>
    <p:extLst>
      <p:ext uri="{BB962C8B-B14F-4D97-AF65-F5344CB8AC3E}">
        <p14:creationId xmlns:p14="http://schemas.microsoft.com/office/powerpoint/2010/main" val="78291718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57</a:t>
            </a:fld>
            <a:endParaRPr lang="en-US"/>
          </a:p>
        </p:txBody>
      </p:sp>
    </p:spTree>
    <p:extLst>
      <p:ext uri="{BB962C8B-B14F-4D97-AF65-F5344CB8AC3E}">
        <p14:creationId xmlns:p14="http://schemas.microsoft.com/office/powerpoint/2010/main" val="167624797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58</a:t>
            </a:fld>
            <a:endParaRPr lang="en-US"/>
          </a:p>
        </p:txBody>
      </p:sp>
    </p:spTree>
    <p:extLst>
      <p:ext uri="{BB962C8B-B14F-4D97-AF65-F5344CB8AC3E}">
        <p14:creationId xmlns:p14="http://schemas.microsoft.com/office/powerpoint/2010/main" val="78704178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59</a:t>
            </a:fld>
            <a:endParaRPr lang="en-US"/>
          </a:p>
        </p:txBody>
      </p:sp>
    </p:spTree>
    <p:extLst>
      <p:ext uri="{BB962C8B-B14F-4D97-AF65-F5344CB8AC3E}">
        <p14:creationId xmlns:p14="http://schemas.microsoft.com/office/powerpoint/2010/main" val="31128446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6</a:t>
            </a:fld>
            <a:endParaRPr lang="en-US"/>
          </a:p>
        </p:txBody>
      </p:sp>
    </p:spTree>
    <p:extLst>
      <p:ext uri="{BB962C8B-B14F-4D97-AF65-F5344CB8AC3E}">
        <p14:creationId xmlns:p14="http://schemas.microsoft.com/office/powerpoint/2010/main" val="33855657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60</a:t>
            </a:fld>
            <a:endParaRPr lang="en-US"/>
          </a:p>
        </p:txBody>
      </p:sp>
    </p:spTree>
    <p:extLst>
      <p:ext uri="{BB962C8B-B14F-4D97-AF65-F5344CB8AC3E}">
        <p14:creationId xmlns:p14="http://schemas.microsoft.com/office/powerpoint/2010/main" val="64414644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61</a:t>
            </a:fld>
            <a:endParaRPr lang="en-US"/>
          </a:p>
        </p:txBody>
      </p:sp>
    </p:spTree>
    <p:extLst>
      <p:ext uri="{BB962C8B-B14F-4D97-AF65-F5344CB8AC3E}">
        <p14:creationId xmlns:p14="http://schemas.microsoft.com/office/powerpoint/2010/main" val="2266743610"/>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62</a:t>
            </a:fld>
            <a:endParaRPr lang="en-US"/>
          </a:p>
        </p:txBody>
      </p:sp>
    </p:spTree>
    <p:extLst>
      <p:ext uri="{BB962C8B-B14F-4D97-AF65-F5344CB8AC3E}">
        <p14:creationId xmlns:p14="http://schemas.microsoft.com/office/powerpoint/2010/main" val="99624563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63</a:t>
            </a:fld>
            <a:endParaRPr lang="en-US"/>
          </a:p>
        </p:txBody>
      </p:sp>
    </p:spTree>
    <p:extLst>
      <p:ext uri="{BB962C8B-B14F-4D97-AF65-F5344CB8AC3E}">
        <p14:creationId xmlns:p14="http://schemas.microsoft.com/office/powerpoint/2010/main" val="196106988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64</a:t>
            </a:fld>
            <a:endParaRPr lang="en-US"/>
          </a:p>
        </p:txBody>
      </p:sp>
    </p:spTree>
    <p:extLst>
      <p:ext uri="{BB962C8B-B14F-4D97-AF65-F5344CB8AC3E}">
        <p14:creationId xmlns:p14="http://schemas.microsoft.com/office/powerpoint/2010/main" val="235721293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65</a:t>
            </a:fld>
            <a:endParaRPr lang="en-US"/>
          </a:p>
        </p:txBody>
      </p:sp>
    </p:spTree>
    <p:extLst>
      <p:ext uri="{BB962C8B-B14F-4D97-AF65-F5344CB8AC3E}">
        <p14:creationId xmlns:p14="http://schemas.microsoft.com/office/powerpoint/2010/main" val="387806094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66</a:t>
            </a:fld>
            <a:endParaRPr lang="en-US"/>
          </a:p>
        </p:txBody>
      </p:sp>
    </p:spTree>
    <p:extLst>
      <p:ext uri="{BB962C8B-B14F-4D97-AF65-F5344CB8AC3E}">
        <p14:creationId xmlns:p14="http://schemas.microsoft.com/office/powerpoint/2010/main" val="92030471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67</a:t>
            </a:fld>
            <a:endParaRPr lang="en-US"/>
          </a:p>
        </p:txBody>
      </p:sp>
    </p:spTree>
    <p:extLst>
      <p:ext uri="{BB962C8B-B14F-4D97-AF65-F5344CB8AC3E}">
        <p14:creationId xmlns:p14="http://schemas.microsoft.com/office/powerpoint/2010/main" val="311764622"/>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68</a:t>
            </a:fld>
            <a:endParaRPr lang="en-US"/>
          </a:p>
        </p:txBody>
      </p:sp>
    </p:spTree>
    <p:extLst>
      <p:ext uri="{BB962C8B-B14F-4D97-AF65-F5344CB8AC3E}">
        <p14:creationId xmlns:p14="http://schemas.microsoft.com/office/powerpoint/2010/main" val="46323166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69</a:t>
            </a:fld>
            <a:endParaRPr lang="en-US"/>
          </a:p>
        </p:txBody>
      </p:sp>
    </p:spTree>
    <p:extLst>
      <p:ext uri="{BB962C8B-B14F-4D97-AF65-F5344CB8AC3E}">
        <p14:creationId xmlns:p14="http://schemas.microsoft.com/office/powerpoint/2010/main" val="638625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7</a:t>
            </a:fld>
            <a:endParaRPr lang="en-US"/>
          </a:p>
        </p:txBody>
      </p:sp>
    </p:spTree>
    <p:extLst>
      <p:ext uri="{BB962C8B-B14F-4D97-AF65-F5344CB8AC3E}">
        <p14:creationId xmlns:p14="http://schemas.microsoft.com/office/powerpoint/2010/main" val="355238456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70</a:t>
            </a:fld>
            <a:endParaRPr lang="en-US"/>
          </a:p>
        </p:txBody>
      </p:sp>
    </p:spTree>
    <p:extLst>
      <p:ext uri="{BB962C8B-B14F-4D97-AF65-F5344CB8AC3E}">
        <p14:creationId xmlns:p14="http://schemas.microsoft.com/office/powerpoint/2010/main" val="4099733457"/>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71</a:t>
            </a:fld>
            <a:endParaRPr lang="en-US"/>
          </a:p>
        </p:txBody>
      </p:sp>
    </p:spTree>
    <p:extLst>
      <p:ext uri="{BB962C8B-B14F-4D97-AF65-F5344CB8AC3E}">
        <p14:creationId xmlns:p14="http://schemas.microsoft.com/office/powerpoint/2010/main" val="4141471858"/>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72</a:t>
            </a:fld>
            <a:endParaRPr lang="en-US"/>
          </a:p>
        </p:txBody>
      </p:sp>
    </p:spTree>
    <p:extLst>
      <p:ext uri="{BB962C8B-B14F-4D97-AF65-F5344CB8AC3E}">
        <p14:creationId xmlns:p14="http://schemas.microsoft.com/office/powerpoint/2010/main" val="3262722218"/>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73</a:t>
            </a:fld>
            <a:endParaRPr lang="en-US"/>
          </a:p>
        </p:txBody>
      </p:sp>
    </p:spTree>
    <p:extLst>
      <p:ext uri="{BB962C8B-B14F-4D97-AF65-F5344CB8AC3E}">
        <p14:creationId xmlns:p14="http://schemas.microsoft.com/office/powerpoint/2010/main" val="2068288879"/>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74</a:t>
            </a:fld>
            <a:endParaRPr lang="en-US"/>
          </a:p>
        </p:txBody>
      </p:sp>
    </p:spTree>
    <p:extLst>
      <p:ext uri="{BB962C8B-B14F-4D97-AF65-F5344CB8AC3E}">
        <p14:creationId xmlns:p14="http://schemas.microsoft.com/office/powerpoint/2010/main" val="3390525580"/>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75</a:t>
            </a:fld>
            <a:endParaRPr lang="en-US"/>
          </a:p>
        </p:txBody>
      </p:sp>
    </p:spTree>
    <p:extLst>
      <p:ext uri="{BB962C8B-B14F-4D97-AF65-F5344CB8AC3E}">
        <p14:creationId xmlns:p14="http://schemas.microsoft.com/office/powerpoint/2010/main" val="117975026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76</a:t>
            </a:fld>
            <a:endParaRPr lang="en-US"/>
          </a:p>
        </p:txBody>
      </p:sp>
    </p:spTree>
    <p:extLst>
      <p:ext uri="{BB962C8B-B14F-4D97-AF65-F5344CB8AC3E}">
        <p14:creationId xmlns:p14="http://schemas.microsoft.com/office/powerpoint/2010/main" val="1286206717"/>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77</a:t>
            </a:fld>
            <a:endParaRPr lang="en-US"/>
          </a:p>
        </p:txBody>
      </p:sp>
    </p:spTree>
    <p:extLst>
      <p:ext uri="{BB962C8B-B14F-4D97-AF65-F5344CB8AC3E}">
        <p14:creationId xmlns:p14="http://schemas.microsoft.com/office/powerpoint/2010/main" val="315998470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78</a:t>
            </a:fld>
            <a:endParaRPr lang="en-US"/>
          </a:p>
        </p:txBody>
      </p:sp>
    </p:spTree>
    <p:extLst>
      <p:ext uri="{BB962C8B-B14F-4D97-AF65-F5344CB8AC3E}">
        <p14:creationId xmlns:p14="http://schemas.microsoft.com/office/powerpoint/2010/main" val="722682112"/>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79</a:t>
            </a:fld>
            <a:endParaRPr lang="en-US"/>
          </a:p>
        </p:txBody>
      </p:sp>
    </p:spTree>
    <p:extLst>
      <p:ext uri="{BB962C8B-B14F-4D97-AF65-F5344CB8AC3E}">
        <p14:creationId xmlns:p14="http://schemas.microsoft.com/office/powerpoint/2010/main" val="27778021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8</a:t>
            </a:fld>
            <a:endParaRPr lang="en-US"/>
          </a:p>
        </p:txBody>
      </p:sp>
    </p:spTree>
    <p:extLst>
      <p:ext uri="{BB962C8B-B14F-4D97-AF65-F5344CB8AC3E}">
        <p14:creationId xmlns:p14="http://schemas.microsoft.com/office/powerpoint/2010/main" val="369510235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80</a:t>
            </a:fld>
            <a:endParaRPr lang="en-US"/>
          </a:p>
        </p:txBody>
      </p:sp>
    </p:spTree>
    <p:extLst>
      <p:ext uri="{BB962C8B-B14F-4D97-AF65-F5344CB8AC3E}">
        <p14:creationId xmlns:p14="http://schemas.microsoft.com/office/powerpoint/2010/main" val="186810709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81</a:t>
            </a:fld>
            <a:endParaRPr lang="en-US"/>
          </a:p>
        </p:txBody>
      </p:sp>
    </p:spTree>
    <p:extLst>
      <p:ext uri="{BB962C8B-B14F-4D97-AF65-F5344CB8AC3E}">
        <p14:creationId xmlns:p14="http://schemas.microsoft.com/office/powerpoint/2010/main" val="1805028076"/>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82</a:t>
            </a:fld>
            <a:endParaRPr lang="en-US"/>
          </a:p>
        </p:txBody>
      </p:sp>
    </p:spTree>
    <p:extLst>
      <p:ext uri="{BB962C8B-B14F-4D97-AF65-F5344CB8AC3E}">
        <p14:creationId xmlns:p14="http://schemas.microsoft.com/office/powerpoint/2010/main" val="297975878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83</a:t>
            </a:fld>
            <a:endParaRPr lang="en-US"/>
          </a:p>
        </p:txBody>
      </p:sp>
    </p:spTree>
    <p:extLst>
      <p:ext uri="{BB962C8B-B14F-4D97-AF65-F5344CB8AC3E}">
        <p14:creationId xmlns:p14="http://schemas.microsoft.com/office/powerpoint/2010/main" val="1928452407"/>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84</a:t>
            </a:fld>
            <a:endParaRPr lang="en-US"/>
          </a:p>
        </p:txBody>
      </p:sp>
    </p:spTree>
    <p:extLst>
      <p:ext uri="{BB962C8B-B14F-4D97-AF65-F5344CB8AC3E}">
        <p14:creationId xmlns:p14="http://schemas.microsoft.com/office/powerpoint/2010/main" val="187098094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85</a:t>
            </a:fld>
            <a:endParaRPr lang="en-US"/>
          </a:p>
        </p:txBody>
      </p:sp>
    </p:spTree>
    <p:extLst>
      <p:ext uri="{BB962C8B-B14F-4D97-AF65-F5344CB8AC3E}">
        <p14:creationId xmlns:p14="http://schemas.microsoft.com/office/powerpoint/2010/main" val="1092148206"/>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86</a:t>
            </a:fld>
            <a:endParaRPr lang="en-US"/>
          </a:p>
        </p:txBody>
      </p:sp>
    </p:spTree>
    <p:extLst>
      <p:ext uri="{BB962C8B-B14F-4D97-AF65-F5344CB8AC3E}">
        <p14:creationId xmlns:p14="http://schemas.microsoft.com/office/powerpoint/2010/main" val="65108089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87</a:t>
            </a:fld>
            <a:endParaRPr lang="en-US"/>
          </a:p>
        </p:txBody>
      </p:sp>
    </p:spTree>
    <p:extLst>
      <p:ext uri="{BB962C8B-B14F-4D97-AF65-F5344CB8AC3E}">
        <p14:creationId xmlns:p14="http://schemas.microsoft.com/office/powerpoint/2010/main" val="23985300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88</a:t>
            </a:fld>
            <a:endParaRPr lang="en-US"/>
          </a:p>
        </p:txBody>
      </p:sp>
    </p:spTree>
    <p:extLst>
      <p:ext uri="{BB962C8B-B14F-4D97-AF65-F5344CB8AC3E}">
        <p14:creationId xmlns:p14="http://schemas.microsoft.com/office/powerpoint/2010/main" val="61201553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89</a:t>
            </a:fld>
            <a:endParaRPr lang="en-US"/>
          </a:p>
        </p:txBody>
      </p:sp>
    </p:spTree>
    <p:extLst>
      <p:ext uri="{BB962C8B-B14F-4D97-AF65-F5344CB8AC3E}">
        <p14:creationId xmlns:p14="http://schemas.microsoft.com/office/powerpoint/2010/main" val="3509358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9</a:t>
            </a:fld>
            <a:endParaRPr lang="en-US"/>
          </a:p>
        </p:txBody>
      </p:sp>
    </p:spTree>
    <p:extLst>
      <p:ext uri="{BB962C8B-B14F-4D97-AF65-F5344CB8AC3E}">
        <p14:creationId xmlns:p14="http://schemas.microsoft.com/office/powerpoint/2010/main" val="525317908"/>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90</a:t>
            </a:fld>
            <a:endParaRPr lang="en-US"/>
          </a:p>
        </p:txBody>
      </p:sp>
    </p:spTree>
    <p:extLst>
      <p:ext uri="{BB962C8B-B14F-4D97-AF65-F5344CB8AC3E}">
        <p14:creationId xmlns:p14="http://schemas.microsoft.com/office/powerpoint/2010/main" val="79988788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D006E6-830F-44A8-983F-6DAA7642A321}" type="slidenum">
              <a:rPr lang="en-US" smtClean="0"/>
              <a:pPr/>
              <a:t>91</a:t>
            </a:fld>
            <a:endParaRPr lang="en-US"/>
          </a:p>
        </p:txBody>
      </p:sp>
    </p:spTree>
    <p:extLst>
      <p:ext uri="{BB962C8B-B14F-4D97-AF65-F5344CB8AC3E}">
        <p14:creationId xmlns:p14="http://schemas.microsoft.com/office/powerpoint/2010/main" val="4074604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Font typeface="Wingdings" pitchFamily="2" charset="2"/>
              <a:buChar char="Ø"/>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75779"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54" r:id="rId1"/>
    <p:sldLayoutId id="2147483659" r:id="rId2"/>
  </p:sldLayoutIdLst>
  <p:transition>
    <p:wipe dir="r"/>
  </p:transition>
  <p:txStyles>
    <p:titleStyle>
      <a:lvl1pPr algn="ctr" rtl="0" eaLnBrk="0" fontAlgn="base" hangingPunct="0">
        <a:lnSpc>
          <a:spcPct val="80000"/>
        </a:lnSpc>
        <a:spcBef>
          <a:spcPct val="0"/>
        </a:spcBef>
        <a:spcAft>
          <a:spcPct val="0"/>
        </a:spcAft>
        <a:defRPr sz="6000" b="0">
          <a:solidFill>
            <a:srgbClr val="A5E6F3"/>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A5E6F3"/>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0">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0">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b="0">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0">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a:xfrm>
            <a:off x="228600" y="2819400"/>
            <a:ext cx="7391400" cy="2743200"/>
          </a:xfrm>
        </p:spPr>
        <p:txBody>
          <a:bodyPr/>
          <a:lstStyle/>
          <a:p>
            <a:pPr>
              <a:defRPr/>
            </a:pPr>
            <a:r>
              <a:rPr lang="en-US" sz="6000" dirty="0" smtClean="0"/>
              <a:t>Girding our minds </a:t>
            </a:r>
            <a:br>
              <a:rPr lang="en-US" sz="6000" dirty="0" smtClean="0"/>
            </a:br>
            <a:r>
              <a:rPr lang="en-US" sz="6000" dirty="0" smtClean="0"/>
              <a:t>   for action</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3200400" y="152400"/>
            <a:ext cx="57912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Psalm 22:1 My God, my God, why have You forsaken me?</a:t>
            </a:r>
          </a:p>
          <a:p>
            <a:pPr algn="l">
              <a:lnSpc>
                <a:spcPct val="70000"/>
              </a:lnSpc>
              <a:spcBef>
                <a:spcPct val="5000"/>
              </a:spcBef>
            </a:pPr>
            <a:r>
              <a:rPr lang="en-US" sz="4000" b="0" dirty="0" smtClean="0"/>
              <a:t>14 I am poured out like water, and all my bones are out of joint; my heart is like wax; it is melted within me.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wipe(left)">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3200400" y="152400"/>
            <a:ext cx="57912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Psalm 22:15 My strength is dried up like a potsherd,</a:t>
            </a:r>
          </a:p>
          <a:p>
            <a:pPr algn="l">
              <a:lnSpc>
                <a:spcPct val="70000"/>
              </a:lnSpc>
              <a:spcBef>
                <a:spcPct val="5000"/>
              </a:spcBef>
            </a:pPr>
            <a:r>
              <a:rPr lang="en-US" sz="4000" b="0" dirty="0" smtClean="0"/>
              <a:t>and my tongue cleaves to my jaws; and You lay me in the dust of death.</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3200400" y="152400"/>
            <a:ext cx="57912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Psalm 22:16 A band of evildoers has encompassed me; They pierced my hands and my feet.</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3200400" y="152400"/>
            <a:ext cx="57912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Psalm 22:16 A band of evildoers has encompassed me; They pierced my hands and my feet.</a:t>
            </a:r>
          </a:p>
          <a:p>
            <a:pPr algn="l">
              <a:lnSpc>
                <a:spcPct val="70000"/>
              </a:lnSpc>
              <a:spcBef>
                <a:spcPct val="5000"/>
              </a:spcBef>
            </a:pPr>
            <a:r>
              <a:rPr lang="en-US" sz="4000" b="0" dirty="0" smtClean="0"/>
              <a:t>17 I can count all my bones. They look, they stare at me;</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3200400" y="152400"/>
            <a:ext cx="57912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Psalm 22:18 They divide my garments among them,</a:t>
            </a:r>
          </a:p>
          <a:p>
            <a:pPr algn="l">
              <a:lnSpc>
                <a:spcPct val="70000"/>
              </a:lnSpc>
              <a:spcBef>
                <a:spcPct val="5000"/>
              </a:spcBef>
            </a:pPr>
            <a:r>
              <a:rPr lang="en-US" sz="4000" b="0" dirty="0" smtClean="0"/>
              <a:t>And for my clothing they cast lots.</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3200400" y="152400"/>
            <a:ext cx="57912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Psalm 22:18 They divide my garments among them,</a:t>
            </a:r>
          </a:p>
          <a:p>
            <a:pPr algn="l">
              <a:lnSpc>
                <a:spcPct val="70000"/>
              </a:lnSpc>
              <a:spcBef>
                <a:spcPct val="5000"/>
              </a:spcBef>
            </a:pPr>
            <a:r>
              <a:rPr lang="en-US" sz="4000" b="0" dirty="0" smtClean="0"/>
              <a:t>And for my clothing they cast lots.</a:t>
            </a:r>
          </a:p>
          <a:p>
            <a:pPr algn="l">
              <a:lnSpc>
                <a:spcPct val="70000"/>
              </a:lnSpc>
              <a:spcBef>
                <a:spcPct val="5000"/>
              </a:spcBef>
            </a:pPr>
            <a:r>
              <a:rPr lang="en-US" sz="4000" b="0" dirty="0" smtClean="0"/>
              <a:t>25 I will praise you in the great assembly.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3200400" y="152400"/>
            <a:ext cx="57912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Psalm 22:26 The poor will eat and be satisfied. All who seek the Lord will praise him. Their hearts will rejoice with everlasting joy… </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2667000" y="152400"/>
            <a:ext cx="63246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Isaiah 52-53</a:t>
            </a:r>
          </a:p>
          <a:p>
            <a:pPr algn="l">
              <a:lnSpc>
                <a:spcPct val="70000"/>
              </a:lnSpc>
              <a:spcBef>
                <a:spcPct val="5000"/>
              </a:spcBef>
            </a:pPr>
            <a:r>
              <a:rPr lang="en-US" sz="3600" b="0" dirty="0" smtClean="0"/>
              <a:t>3 He was despised and forsaken of men, A man of sorrows and acquainted with grief; And like one from whom men hide their face He was despised, and we did not esteem Him.</a:t>
            </a:r>
          </a:p>
          <a:p>
            <a:pPr algn="l">
              <a:lnSpc>
                <a:spcPct val="70000"/>
              </a:lnSpc>
              <a:spcBef>
                <a:spcPct val="5000"/>
              </a:spcBef>
            </a:pPr>
            <a:r>
              <a:rPr lang="en-US" sz="3600" b="0" dirty="0" smtClean="0"/>
              <a:t>4 Surely our </a:t>
            </a:r>
            <a:r>
              <a:rPr lang="en-US" sz="3600" b="0" dirty="0" err="1" smtClean="0"/>
              <a:t>griefs</a:t>
            </a:r>
            <a:r>
              <a:rPr lang="en-US" sz="3600" b="0" dirty="0" smtClean="0"/>
              <a:t> He Himself bore And our sorrows He carried;</a:t>
            </a:r>
          </a:p>
          <a:p>
            <a:pPr algn="l">
              <a:lnSpc>
                <a:spcPct val="70000"/>
              </a:lnSpc>
              <a:spcBef>
                <a:spcPct val="5000"/>
              </a:spcBef>
            </a:pPr>
            <a:endParaRPr lang="en-US" sz="3600" b="0" dirty="0"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2667000" y="152400"/>
            <a:ext cx="63246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Isaiah 52-53</a:t>
            </a:r>
          </a:p>
          <a:p>
            <a:pPr algn="l">
              <a:lnSpc>
                <a:spcPct val="70000"/>
              </a:lnSpc>
              <a:spcBef>
                <a:spcPct val="5000"/>
              </a:spcBef>
            </a:pPr>
            <a:r>
              <a:rPr lang="en-US" sz="3600" b="0" dirty="0" smtClean="0"/>
              <a:t>5 But He was pierced through for our transgressions, He was crushed for our iniquities;</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2667000" y="152400"/>
            <a:ext cx="63246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Isaiah 52-53</a:t>
            </a:r>
          </a:p>
          <a:p>
            <a:pPr algn="l">
              <a:lnSpc>
                <a:spcPct val="70000"/>
              </a:lnSpc>
              <a:spcBef>
                <a:spcPct val="5000"/>
              </a:spcBef>
            </a:pPr>
            <a:r>
              <a:rPr lang="en-US" sz="3600" b="0" dirty="0" smtClean="0"/>
              <a:t>5 But He was pierced through for our transgressions, He was crushed for our iniquities;</a:t>
            </a:r>
          </a:p>
          <a:p>
            <a:pPr algn="l">
              <a:lnSpc>
                <a:spcPct val="70000"/>
              </a:lnSpc>
              <a:spcBef>
                <a:spcPct val="5000"/>
              </a:spcBef>
            </a:pPr>
            <a:r>
              <a:rPr lang="en-US" sz="3600" b="0" dirty="0" smtClean="0"/>
              <a:t>The chastening for our well-being fell upon Him, And by His scourging we are healed.</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a:xfrm>
            <a:off x="609600" y="2590800"/>
            <a:ext cx="7848600" cy="3810000"/>
          </a:xfrm>
        </p:spPr>
        <p:txBody>
          <a:bodyPr/>
          <a:lstStyle/>
          <a:p>
            <a:pPr>
              <a:buFont typeface="Monotype Sorts" pitchFamily="2" charset="2"/>
              <a:buNone/>
              <a:defRPr/>
            </a:pPr>
            <a:r>
              <a:rPr lang="en-US" sz="6000" dirty="0" smtClean="0"/>
              <a:t>Last time: Peter went over six distinct gifts God gives believers…</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2667000" y="152400"/>
            <a:ext cx="63246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Isaiah 52-53</a:t>
            </a:r>
          </a:p>
          <a:p>
            <a:pPr algn="l">
              <a:lnSpc>
                <a:spcPct val="70000"/>
              </a:lnSpc>
              <a:spcBef>
                <a:spcPct val="5000"/>
              </a:spcBef>
            </a:pPr>
            <a:r>
              <a:rPr lang="en-US" sz="3600" b="0" dirty="0" smtClean="0"/>
              <a:t>7 He was oppressed and He was afflicted, Yet He did not open His mouth; Like a lamb that is led to slaughter, And like a sheep that is silent before its shearers,</a:t>
            </a:r>
          </a:p>
          <a:p>
            <a:pPr algn="l">
              <a:lnSpc>
                <a:spcPct val="70000"/>
              </a:lnSpc>
              <a:spcBef>
                <a:spcPct val="5000"/>
              </a:spcBef>
            </a:pPr>
            <a:r>
              <a:rPr lang="en-US" sz="3600" b="0" dirty="0" smtClean="0"/>
              <a:t>So He did not open His mouth.</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2667000" y="152400"/>
            <a:ext cx="63246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Isaiah 52-53</a:t>
            </a:r>
          </a:p>
          <a:p>
            <a:pPr algn="l">
              <a:lnSpc>
                <a:spcPct val="70000"/>
              </a:lnSpc>
              <a:spcBef>
                <a:spcPct val="5000"/>
              </a:spcBef>
            </a:pPr>
            <a:r>
              <a:rPr lang="en-US" sz="3600" b="0" dirty="0" smtClean="0"/>
              <a:t>10-11 The good pleasure of the Lord will prosper in His hand.</a:t>
            </a:r>
          </a:p>
          <a:p>
            <a:pPr algn="l">
              <a:lnSpc>
                <a:spcPct val="70000"/>
              </a:lnSpc>
              <a:spcBef>
                <a:spcPct val="5000"/>
              </a:spcBef>
            </a:pPr>
            <a:r>
              <a:rPr lang="en-US" sz="3600" b="0" dirty="0" smtClean="0"/>
              <a:t>As a result of the anguish of His soul, He [God] will see it and be satisfied;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2667000" y="152400"/>
            <a:ext cx="63246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Isaiah 52-53</a:t>
            </a:r>
          </a:p>
          <a:p>
            <a:pPr algn="l">
              <a:lnSpc>
                <a:spcPct val="70000"/>
              </a:lnSpc>
              <a:spcBef>
                <a:spcPct val="5000"/>
              </a:spcBef>
            </a:pPr>
            <a:r>
              <a:rPr lang="en-US" sz="3600" b="0" dirty="0" smtClean="0"/>
              <a:t>10-11 The good pleasure of the Lord will prosper in His hand.</a:t>
            </a:r>
          </a:p>
          <a:p>
            <a:pPr algn="l">
              <a:lnSpc>
                <a:spcPct val="70000"/>
              </a:lnSpc>
              <a:spcBef>
                <a:spcPct val="5000"/>
              </a:spcBef>
            </a:pPr>
            <a:r>
              <a:rPr lang="en-US" sz="3600" b="0" dirty="0" smtClean="0"/>
              <a:t>As a result of the anguish of His soul, He [God] will see it and be satisfied; By His knowledge the Righteous One, My Servant, will justify the many, As He will bear their iniquities.</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2667000" y="152400"/>
            <a:ext cx="6324600" cy="4267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0000"/>
              </a:lnSpc>
              <a:spcBef>
                <a:spcPct val="5000"/>
              </a:spcBef>
            </a:pPr>
            <a:r>
              <a:rPr lang="en-US" sz="4000" b="0" dirty="0" smtClean="0"/>
              <a:t>Suffering and glory:</a:t>
            </a:r>
          </a:p>
          <a:p>
            <a:pPr algn="l">
              <a:lnSpc>
                <a:spcPct val="70000"/>
              </a:lnSpc>
              <a:spcBef>
                <a:spcPct val="5000"/>
              </a:spcBef>
            </a:pPr>
            <a:r>
              <a:rPr lang="en-US" sz="4000" b="0" dirty="0" smtClean="0"/>
              <a:t>Isaiah 52-53</a:t>
            </a:r>
          </a:p>
          <a:p>
            <a:pPr algn="l">
              <a:lnSpc>
                <a:spcPct val="70000"/>
              </a:lnSpc>
              <a:spcBef>
                <a:spcPct val="5000"/>
              </a:spcBef>
            </a:pPr>
            <a:r>
              <a:rPr lang="en-US" sz="3600" b="0" dirty="0" smtClean="0"/>
              <a:t>13 Behold, My servant will prosper, He will be high and lifted up and greatly exalted.</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5" name="Rectangle 5"/>
          <p:cNvSpPr>
            <a:spLocks noChangeArrowheads="1"/>
          </p:cNvSpPr>
          <p:nvPr/>
        </p:nvSpPr>
        <p:spPr bwMode="auto">
          <a:xfrm>
            <a:off x="2743200" y="5638800"/>
            <a:ext cx="4953000" cy="838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7000"/>
              </a:lnSpc>
              <a:spcBef>
                <a:spcPct val="5000"/>
              </a:spcBef>
            </a:pPr>
            <a:r>
              <a:rPr lang="en-US" sz="7200" b="0" dirty="0" smtClean="0"/>
              <a:t>Who is this?</a:t>
            </a:r>
            <a:endParaRPr lang="en-US" sz="6600" b="0" dirty="0" smtClean="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5" name="Rectangle 5"/>
          <p:cNvSpPr>
            <a:spLocks noChangeArrowheads="1"/>
          </p:cNvSpPr>
          <p:nvPr/>
        </p:nvSpPr>
        <p:spPr bwMode="auto">
          <a:xfrm>
            <a:off x="2743200" y="5638800"/>
            <a:ext cx="5334000" cy="838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7000"/>
              </a:lnSpc>
              <a:spcBef>
                <a:spcPct val="5000"/>
              </a:spcBef>
            </a:pPr>
            <a:r>
              <a:rPr lang="en-US" sz="7200" b="0" dirty="0" smtClean="0"/>
              <a:t>When is this?</a:t>
            </a:r>
            <a:endParaRPr lang="en-US" sz="6600" b="0" dirty="0" smtClean="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12 It was revealed to them that they were not serving themselves, but you, in these things which now have been announced to you through those who preached the gospel to you by the Holy Spirit sent from heaven—things into which angels long to look.</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12 It was revealed to them </a:t>
            </a:r>
            <a:r>
              <a:rPr lang="en-US" u="sng" dirty="0" smtClean="0"/>
              <a:t>that they were not serving themselves, but you</a:t>
            </a:r>
            <a:r>
              <a:rPr lang="en-US" dirty="0" smtClean="0"/>
              <a:t>, in these things which now have been announced to you through those who preached the gospel to you by the Holy Spirit sent from heaven—things into which angels long to look.</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12 It was revealed to them </a:t>
            </a:r>
            <a:r>
              <a:rPr lang="en-US" u="sng" dirty="0" smtClean="0"/>
              <a:t>that they were not serving themselves, but you</a:t>
            </a:r>
            <a:r>
              <a:rPr lang="en-US" dirty="0" smtClean="0"/>
              <a:t>, in these things which now have been announced to you through those who preached </a:t>
            </a:r>
            <a:r>
              <a:rPr lang="en-US" u="sng" dirty="0" smtClean="0"/>
              <a:t>the gospel</a:t>
            </a:r>
            <a:r>
              <a:rPr lang="en-US" dirty="0" smtClean="0"/>
              <a:t> to you by the Holy Spirit sent from heaven—things into which angels long to look.</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12 It was revealed to them </a:t>
            </a:r>
            <a:r>
              <a:rPr lang="en-US" u="sng" dirty="0" smtClean="0"/>
              <a:t>that they were not serving themselves, but you</a:t>
            </a:r>
            <a:r>
              <a:rPr lang="en-US" dirty="0" smtClean="0"/>
              <a:t>, in these things which now have been announced to you through those who preached </a:t>
            </a:r>
            <a:r>
              <a:rPr lang="en-US" u="sng" dirty="0" smtClean="0"/>
              <a:t>the gospel</a:t>
            </a:r>
            <a:r>
              <a:rPr lang="en-US" dirty="0" smtClean="0"/>
              <a:t> to you by the Holy Spirit sent from heaven—</a:t>
            </a:r>
            <a:r>
              <a:rPr lang="en-US" u="sng" dirty="0" smtClean="0"/>
              <a:t>things into which angels long to look</a:t>
            </a:r>
            <a:r>
              <a:rPr lang="en-US" dirty="0" smtClean="0"/>
              <a:t>.</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12 It was revealed to them </a:t>
            </a:r>
            <a:r>
              <a:rPr lang="en-US" u="sng" dirty="0" smtClean="0"/>
              <a:t>that they were not serving themselves, but you</a:t>
            </a:r>
            <a:r>
              <a:rPr lang="en-US" dirty="0" smtClean="0"/>
              <a:t>, in these things which now have been announced to you through those who preached </a:t>
            </a:r>
            <a:r>
              <a:rPr lang="en-US" u="sng" dirty="0" smtClean="0"/>
              <a:t>the gospel</a:t>
            </a:r>
            <a:r>
              <a:rPr lang="en-US" dirty="0" smtClean="0"/>
              <a:t> to you by the Holy Spirit sent from heaven—</a:t>
            </a:r>
            <a:r>
              <a:rPr lang="en-US" u="sng" dirty="0" smtClean="0"/>
              <a:t>things into which angels long to look</a:t>
            </a:r>
            <a:r>
              <a:rPr lang="en-US" dirty="0" smtClean="0"/>
              <a:t>.</a:t>
            </a:r>
          </a:p>
        </p:txBody>
      </p:sp>
      <p:sp>
        <p:nvSpPr>
          <p:cNvPr id="4" name="Rectangle 5"/>
          <p:cNvSpPr>
            <a:spLocks noChangeArrowheads="1"/>
          </p:cNvSpPr>
          <p:nvPr/>
        </p:nvSpPr>
        <p:spPr bwMode="auto">
          <a:xfrm>
            <a:off x="76200" y="152400"/>
            <a:ext cx="8991600" cy="2362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4800" b="0" dirty="0" smtClean="0">
                <a:effectLst>
                  <a:outerShdw blurRad="38100" dist="38100" dir="2700000" algn="tl">
                    <a:srgbClr val="000000">
                      <a:alpha val="43137"/>
                    </a:srgbClr>
                  </a:outerShdw>
                </a:effectLst>
              </a:rPr>
              <a:t>Eph. 3:9 I was chosen to explain to everyone this mysterious plan that God, the Creator of all things, had kept secret from the beginning.</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12 It was revealed to them </a:t>
            </a:r>
            <a:r>
              <a:rPr lang="en-US" u="sng" dirty="0" smtClean="0"/>
              <a:t>that they were not serving themselves, but you</a:t>
            </a:r>
            <a:r>
              <a:rPr lang="en-US" dirty="0" smtClean="0"/>
              <a:t>, in these things which now have been announced to you through those who preached </a:t>
            </a:r>
            <a:r>
              <a:rPr lang="en-US" u="sng" dirty="0" smtClean="0"/>
              <a:t>the gospel</a:t>
            </a:r>
            <a:r>
              <a:rPr lang="en-US" dirty="0" smtClean="0"/>
              <a:t> to you by the Holy Spirit sent from heaven—</a:t>
            </a:r>
            <a:r>
              <a:rPr lang="en-US" u="sng" dirty="0" smtClean="0"/>
              <a:t>things into which angels long to look</a:t>
            </a:r>
            <a:r>
              <a:rPr lang="en-US" dirty="0" smtClean="0"/>
              <a:t>.</a:t>
            </a:r>
          </a:p>
        </p:txBody>
      </p:sp>
      <p:sp>
        <p:nvSpPr>
          <p:cNvPr id="4" name="Rectangle 5"/>
          <p:cNvSpPr>
            <a:spLocks noChangeArrowheads="1"/>
          </p:cNvSpPr>
          <p:nvPr/>
        </p:nvSpPr>
        <p:spPr bwMode="auto">
          <a:xfrm>
            <a:off x="76200" y="152400"/>
            <a:ext cx="8991600" cy="2895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4800" b="0" dirty="0" smtClean="0">
                <a:effectLst>
                  <a:outerShdw blurRad="38100" dist="38100" dir="2700000" algn="tl">
                    <a:srgbClr val="000000">
                      <a:alpha val="43137"/>
                    </a:srgbClr>
                  </a:outerShdw>
                </a:effectLst>
              </a:rPr>
              <a:t>Eph. 3:10 God’s purpose in all this was to use the church to display his wisdom in its rich variety to all the unseen rulers and authorities in the heavenly places.</a:t>
            </a: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12 It was revealed to them </a:t>
            </a:r>
            <a:r>
              <a:rPr lang="en-US" u="sng" dirty="0" smtClean="0"/>
              <a:t>that they were not serving themselves, but you</a:t>
            </a:r>
            <a:r>
              <a:rPr lang="en-US" dirty="0" smtClean="0"/>
              <a:t>, in these things which now have been announced to you through those who preached </a:t>
            </a:r>
            <a:r>
              <a:rPr lang="en-US" u="sng" dirty="0" smtClean="0"/>
              <a:t>the gospel</a:t>
            </a:r>
            <a:r>
              <a:rPr lang="en-US" dirty="0" smtClean="0"/>
              <a:t> to you by the Holy Spirit sent from heaven—</a:t>
            </a:r>
            <a:r>
              <a:rPr lang="en-US" u="sng" dirty="0" smtClean="0"/>
              <a:t>things into which angels long to look</a:t>
            </a:r>
            <a:r>
              <a:rPr lang="en-US" dirty="0" smtClean="0"/>
              <a:t>.</a:t>
            </a:r>
          </a:p>
        </p:txBody>
      </p:sp>
      <p:sp>
        <p:nvSpPr>
          <p:cNvPr id="4" name="Rectangle 5"/>
          <p:cNvSpPr>
            <a:spLocks noChangeArrowheads="1"/>
          </p:cNvSpPr>
          <p:nvPr/>
        </p:nvSpPr>
        <p:spPr bwMode="auto">
          <a:xfrm>
            <a:off x="76200" y="76200"/>
            <a:ext cx="8991600" cy="2895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4800" b="0" dirty="0" smtClean="0">
                <a:effectLst>
                  <a:outerShdw blurRad="38100" dist="38100" dir="2700000" algn="tl">
                    <a:srgbClr val="000000">
                      <a:alpha val="43137"/>
                    </a:srgbClr>
                  </a:outerShdw>
                </a:effectLst>
              </a:rPr>
              <a:t>Eph. 3:10 God’s purpose in all this was to use the church to display his wisdom in its rich variety to all the unseen </a:t>
            </a:r>
            <a:r>
              <a:rPr lang="en-US" sz="4800" b="0" u="sng" dirty="0" smtClean="0">
                <a:effectLst>
                  <a:outerShdw blurRad="38100" dist="38100" dir="2700000" algn="tl">
                    <a:srgbClr val="000000">
                      <a:alpha val="43137"/>
                    </a:srgbClr>
                  </a:outerShdw>
                </a:effectLst>
              </a:rPr>
              <a:t>rulers and authorities in the heavenly places</a:t>
            </a:r>
            <a:r>
              <a:rPr lang="en-US" sz="4800" b="0" dirty="0" smtClean="0">
                <a:effectLst>
                  <a:outerShdw blurRad="38100" dist="38100" dir="2700000" algn="tl">
                    <a:srgbClr val="000000">
                      <a:alpha val="43137"/>
                    </a:srgbClr>
                  </a:outerShdw>
                </a:effectLst>
              </a:rPr>
              <a:t>.</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12 It was revealed to them </a:t>
            </a:r>
            <a:r>
              <a:rPr lang="en-US" u="sng" dirty="0" smtClean="0"/>
              <a:t>that they were not serving themselves, but you</a:t>
            </a:r>
            <a:r>
              <a:rPr lang="en-US" dirty="0" smtClean="0"/>
              <a:t>, in these things which now have been announced to you through those who preached </a:t>
            </a:r>
            <a:r>
              <a:rPr lang="en-US" u="sng" dirty="0" smtClean="0"/>
              <a:t>the gospel</a:t>
            </a:r>
            <a:r>
              <a:rPr lang="en-US" dirty="0" smtClean="0"/>
              <a:t> to you by the Holy Spirit sent from heaven—</a:t>
            </a:r>
            <a:r>
              <a:rPr lang="en-US" u="sng" dirty="0" smtClean="0"/>
              <a:t>things into which angels long to look</a:t>
            </a:r>
            <a:r>
              <a:rPr lang="en-US" dirty="0" smtClean="0"/>
              <a:t>.</a:t>
            </a:r>
          </a:p>
        </p:txBody>
      </p:sp>
      <p:sp>
        <p:nvSpPr>
          <p:cNvPr id="4" name="Rectangle 5"/>
          <p:cNvSpPr>
            <a:spLocks noChangeArrowheads="1"/>
          </p:cNvSpPr>
          <p:nvPr/>
        </p:nvSpPr>
        <p:spPr bwMode="auto">
          <a:xfrm>
            <a:off x="76200" y="76200"/>
            <a:ext cx="8991600" cy="2895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4800" b="0" dirty="0" smtClean="0">
                <a:effectLst>
                  <a:outerShdw blurRad="38100" dist="38100" dir="2700000" algn="tl">
                    <a:srgbClr val="000000">
                      <a:alpha val="43137"/>
                    </a:srgbClr>
                  </a:outerShdw>
                </a:effectLst>
              </a:rPr>
              <a:t>Eph. 3:10 God’s purpose in all this was </a:t>
            </a:r>
            <a:r>
              <a:rPr lang="en-US" sz="4800" b="0" u="sng" dirty="0" smtClean="0">
                <a:effectLst>
                  <a:outerShdw blurRad="38100" dist="38100" dir="2700000" algn="tl">
                    <a:srgbClr val="000000">
                      <a:alpha val="43137"/>
                    </a:srgbClr>
                  </a:outerShdw>
                </a:effectLst>
              </a:rPr>
              <a:t>to use the church to display his wisdom</a:t>
            </a:r>
            <a:r>
              <a:rPr lang="en-US" sz="4800" b="0" dirty="0" smtClean="0">
                <a:effectLst>
                  <a:outerShdw blurRad="38100" dist="38100" dir="2700000" algn="tl">
                    <a:srgbClr val="000000">
                      <a:alpha val="43137"/>
                    </a:srgbClr>
                  </a:outerShdw>
                </a:effectLst>
              </a:rPr>
              <a:t> in its rich variety to all the unseen </a:t>
            </a:r>
            <a:r>
              <a:rPr lang="en-US" sz="4800" b="0" u="sng" dirty="0" smtClean="0">
                <a:effectLst>
                  <a:outerShdw blurRad="38100" dist="38100" dir="2700000" algn="tl">
                    <a:srgbClr val="000000">
                      <a:alpha val="43137"/>
                    </a:srgbClr>
                  </a:outerShdw>
                </a:effectLst>
              </a:rPr>
              <a:t>rulers and authorities in the heavenly places</a:t>
            </a:r>
            <a:r>
              <a:rPr lang="en-US" sz="4800" b="0" dirty="0" smtClean="0">
                <a:effectLst>
                  <a:outerShdw blurRad="38100" dist="38100" dir="2700000" algn="tl">
                    <a:srgbClr val="000000">
                      <a:alpha val="43137"/>
                    </a:srgbClr>
                  </a:outerShdw>
                </a:effectLst>
              </a:rPr>
              <a:t>.</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12 It was revealed to them </a:t>
            </a:r>
            <a:r>
              <a:rPr lang="en-US" u="sng" dirty="0" smtClean="0"/>
              <a:t>that they were not serving themselves, but you</a:t>
            </a:r>
            <a:r>
              <a:rPr lang="en-US" dirty="0" smtClean="0"/>
              <a:t>, in these things which now have been announced to you through those who preached </a:t>
            </a:r>
            <a:r>
              <a:rPr lang="en-US" u="sng" dirty="0" smtClean="0"/>
              <a:t>the gospel</a:t>
            </a:r>
            <a:r>
              <a:rPr lang="en-US" dirty="0" smtClean="0"/>
              <a:t> to you by the Holy Spirit sent from heaven—</a:t>
            </a:r>
            <a:r>
              <a:rPr lang="en-US" u="sng" dirty="0" smtClean="0"/>
              <a:t>things into which angels long to look</a:t>
            </a:r>
            <a:r>
              <a:rPr lang="en-US" dirty="0" smtClean="0"/>
              <a:t>.</a:t>
            </a:r>
          </a:p>
        </p:txBody>
      </p:sp>
      <p:sp>
        <p:nvSpPr>
          <p:cNvPr id="4" name="Rectangle 5"/>
          <p:cNvSpPr>
            <a:spLocks noChangeArrowheads="1"/>
          </p:cNvSpPr>
          <p:nvPr/>
        </p:nvSpPr>
        <p:spPr bwMode="auto">
          <a:xfrm>
            <a:off x="76200" y="76200"/>
            <a:ext cx="8991600" cy="2895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4800" b="0" dirty="0" smtClean="0">
                <a:effectLst>
                  <a:outerShdw blurRad="38100" dist="38100" dir="2700000" algn="tl">
                    <a:srgbClr val="000000">
                      <a:alpha val="43137"/>
                    </a:srgbClr>
                  </a:outerShdw>
                </a:effectLst>
              </a:rPr>
              <a:t>Eph. 3:10 God’s purpose in all this was </a:t>
            </a:r>
            <a:r>
              <a:rPr lang="en-US" sz="4800" b="0" u="sng" dirty="0" smtClean="0">
                <a:effectLst>
                  <a:outerShdw blurRad="38100" dist="38100" dir="2700000" algn="tl">
                    <a:srgbClr val="000000">
                      <a:alpha val="43137"/>
                    </a:srgbClr>
                  </a:outerShdw>
                </a:effectLst>
              </a:rPr>
              <a:t>to use the church to display his wisdom</a:t>
            </a:r>
            <a:r>
              <a:rPr lang="en-US" sz="4800" b="0" dirty="0" smtClean="0">
                <a:effectLst>
                  <a:outerShdw blurRad="38100" dist="38100" dir="2700000" algn="tl">
                    <a:srgbClr val="000000">
                      <a:alpha val="43137"/>
                    </a:srgbClr>
                  </a:outerShdw>
                </a:effectLst>
              </a:rPr>
              <a:t> in its rich variety to all the unseen </a:t>
            </a:r>
            <a:r>
              <a:rPr lang="en-US" sz="4800" b="0" u="sng" dirty="0" smtClean="0">
                <a:effectLst>
                  <a:outerShdw blurRad="38100" dist="38100" dir="2700000" algn="tl">
                    <a:srgbClr val="000000">
                      <a:alpha val="43137"/>
                    </a:srgbClr>
                  </a:outerShdw>
                </a:effectLst>
              </a:rPr>
              <a:t>rulers and authorities in the heavenly places</a:t>
            </a:r>
            <a:r>
              <a:rPr lang="en-US" sz="4800" b="0" dirty="0" smtClean="0">
                <a:effectLst>
                  <a:outerShdw blurRad="38100" dist="38100" dir="2700000" algn="tl">
                    <a:srgbClr val="000000">
                      <a:alpha val="43137"/>
                    </a:srgbClr>
                  </a:outerShdw>
                </a:effectLst>
              </a:rPr>
              <a:t>.</a:t>
            </a:r>
          </a:p>
        </p:txBody>
      </p:sp>
      <p:sp>
        <p:nvSpPr>
          <p:cNvPr id="5" name="Rectangle 5"/>
          <p:cNvSpPr>
            <a:spLocks noChangeArrowheads="1"/>
          </p:cNvSpPr>
          <p:nvPr/>
        </p:nvSpPr>
        <p:spPr bwMode="auto">
          <a:xfrm>
            <a:off x="533400" y="4953000"/>
            <a:ext cx="8305800" cy="16764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4800" b="0" dirty="0" smtClean="0">
                <a:effectLst>
                  <a:outerShdw blurRad="38100" dist="38100" dir="2700000" algn="tl">
                    <a:srgbClr val="000000">
                      <a:alpha val="43137"/>
                    </a:srgbClr>
                  </a:outerShdw>
                </a:effectLst>
              </a:rPr>
              <a:t>NASB the wisdom of God might now be made known through the church</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12 It was revealed to them </a:t>
            </a:r>
            <a:r>
              <a:rPr lang="en-US" u="sng" dirty="0" smtClean="0"/>
              <a:t>that they were not serving themselves, but you</a:t>
            </a:r>
            <a:r>
              <a:rPr lang="en-US" dirty="0" smtClean="0"/>
              <a:t>, in these things which now have been announced to you through those who preached </a:t>
            </a:r>
            <a:r>
              <a:rPr lang="en-US" u="sng" dirty="0" smtClean="0"/>
              <a:t>the gospel</a:t>
            </a:r>
            <a:r>
              <a:rPr lang="en-US" dirty="0" smtClean="0"/>
              <a:t> to you by the Holy Spirit sent from heaven—</a:t>
            </a:r>
            <a:r>
              <a:rPr lang="en-US" u="sng" dirty="0" smtClean="0"/>
              <a:t>things into which angels long to look</a:t>
            </a:r>
            <a:r>
              <a:rPr lang="en-US" dirty="0" smtClean="0"/>
              <a:t>.</a:t>
            </a:r>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13  Therefore, gird your minds for action, keep sober in spirit, fix your hope completely on the grace to be brought to you at the revelation of Jesus Christ.</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defRPr/>
            </a:pPr>
            <a:r>
              <a:rPr lang="en-US" sz="8000" dirty="0" smtClean="0"/>
              <a:t>1 Peter 1</a:t>
            </a:r>
          </a:p>
        </p:txBody>
      </p:sp>
      <p:sp>
        <p:nvSpPr>
          <p:cNvPr id="78851" name="Rectangle 3"/>
          <p:cNvSpPr>
            <a:spLocks noGrp="1" noChangeArrowheads="1"/>
          </p:cNvSpPr>
          <p:nvPr>
            <p:ph type="body" idx="1"/>
          </p:nvPr>
        </p:nvSpPr>
        <p:spPr/>
        <p:txBody>
          <a:bodyPr/>
          <a:lstStyle/>
          <a:p>
            <a:pPr>
              <a:buFont typeface="Monotype Sorts" pitchFamily="2" charset="2"/>
              <a:buNone/>
              <a:defRPr/>
            </a:pPr>
            <a:r>
              <a:rPr lang="en-US" dirty="0" smtClean="0"/>
              <a:t>13  </a:t>
            </a:r>
            <a:r>
              <a:rPr lang="en-US" u="sng" dirty="0" smtClean="0"/>
              <a:t>Therefore, gird your minds for action</a:t>
            </a:r>
            <a:r>
              <a:rPr lang="en-US" dirty="0" smtClean="0"/>
              <a:t>, keep sober in spirit, fix your hope completely on the grace to be brought to you at the revelation of Jesus Christ.</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1027"/>
          <p:cNvSpPr>
            <a:spLocks noGrp="1" noChangeArrowheads="1"/>
          </p:cNvSpPr>
          <p:nvPr>
            <p:ph type="body" idx="1"/>
          </p:nvPr>
        </p:nvSpPr>
        <p:spPr/>
        <p:txBody>
          <a:bodyPr/>
          <a:lstStyle/>
          <a:p>
            <a:pPr>
              <a:buFont typeface="Monotype Sorts" pitchFamily="2" charset="2"/>
              <a:buNone/>
              <a:defRPr/>
            </a:pPr>
            <a:r>
              <a:rPr lang="en-US" dirty="0" smtClean="0"/>
              <a:t>13  </a:t>
            </a:r>
            <a:r>
              <a:rPr lang="en-US" u="sng" dirty="0" smtClean="0"/>
              <a:t>Therefore, gird your minds for action</a:t>
            </a:r>
            <a:r>
              <a:rPr lang="en-US" dirty="0" smtClean="0"/>
              <a:t>, keep sober in spirit, fix your hope completely on the grace to be brought to you at the revelation of Jesus Christ.</a:t>
            </a:r>
          </a:p>
        </p:txBody>
      </p:sp>
      <p:sp>
        <p:nvSpPr>
          <p:cNvPr id="57346" name="Rectangle 1026"/>
          <p:cNvSpPr>
            <a:spLocks noGrp="1" noChangeArrowheads="1"/>
          </p:cNvSpPr>
          <p:nvPr>
            <p:ph type="title"/>
          </p:nvPr>
        </p:nvSpPr>
        <p:spPr/>
        <p:txBody>
          <a:bodyPr/>
          <a:lstStyle/>
          <a:p>
            <a:pPr>
              <a:defRPr/>
            </a:pPr>
            <a:r>
              <a:rPr lang="en-US" sz="8000" dirty="0" smtClean="0"/>
              <a:t>1 Peter 1</a:t>
            </a:r>
            <a:endParaRPr lang="en-US" dirty="0" smtClean="0"/>
          </a:p>
        </p:txBody>
      </p:sp>
      <p:sp>
        <p:nvSpPr>
          <p:cNvPr id="11268" name="Line 1030"/>
          <p:cNvSpPr>
            <a:spLocks noChangeShapeType="1"/>
          </p:cNvSpPr>
          <p:nvPr/>
        </p:nvSpPr>
        <p:spPr bwMode="auto">
          <a:xfrm flipV="1">
            <a:off x="1143000" y="1828800"/>
            <a:ext cx="2286000" cy="2438400"/>
          </a:xfrm>
          <a:prstGeom prst="line">
            <a:avLst/>
          </a:prstGeom>
          <a:noFill/>
          <a:ln w="57150">
            <a:solidFill>
              <a:schemeClr val="tx1"/>
            </a:solidFill>
            <a:round/>
            <a:headEnd type="none" w="sm" len="sm"/>
            <a:tailEnd type="stealth" w="lg" len="lg"/>
          </a:ln>
        </p:spPr>
        <p:txBody>
          <a:bodyPr wrap="none" anchor="ctr"/>
          <a:lstStyle/>
          <a:p>
            <a:endParaRPr lang="en-US"/>
          </a:p>
        </p:txBody>
      </p:sp>
      <p:sp>
        <p:nvSpPr>
          <p:cNvPr id="57348" name="Rectangle 1028"/>
          <p:cNvSpPr>
            <a:spLocks noChangeArrowheads="1"/>
          </p:cNvSpPr>
          <p:nvPr/>
        </p:nvSpPr>
        <p:spPr bwMode="auto">
          <a:xfrm>
            <a:off x="304800" y="4191000"/>
            <a:ext cx="5715000" cy="762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5400" b="0" dirty="0"/>
              <a:t>What is “</a:t>
            </a:r>
            <a:r>
              <a:rPr lang="en-US" sz="5400" b="0" dirty="0" smtClean="0"/>
              <a:t>girding?”</a:t>
            </a:r>
            <a:endParaRPr lang="en-US" sz="8800" b="0" dirty="0">
              <a:effectLst>
                <a:outerShdw blurRad="38100" dist="38100" dir="2700000" algn="tl">
                  <a:srgbClr val="919191"/>
                </a:outerShdw>
              </a:effectLst>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what person or time the Spirit of Christ within them was indicating as He predicted the sufferings of Christ and the glories to follow.</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1027"/>
          <p:cNvSpPr>
            <a:spLocks noGrp="1" noChangeArrowheads="1"/>
          </p:cNvSpPr>
          <p:nvPr>
            <p:ph type="body" idx="1"/>
          </p:nvPr>
        </p:nvSpPr>
        <p:spPr/>
        <p:txBody>
          <a:bodyPr/>
          <a:lstStyle/>
          <a:p>
            <a:pPr>
              <a:buFont typeface="Monotype Sorts" pitchFamily="2" charset="2"/>
              <a:buNone/>
              <a:defRPr/>
            </a:pPr>
            <a:r>
              <a:rPr lang="en-US" dirty="0" smtClean="0"/>
              <a:t>13  </a:t>
            </a:r>
            <a:r>
              <a:rPr lang="en-US" u="sng" dirty="0" smtClean="0"/>
              <a:t>Therefore, gird your minds for action</a:t>
            </a:r>
            <a:r>
              <a:rPr lang="en-US" dirty="0" smtClean="0"/>
              <a:t>, keep sober in spirit, fix your hope completely on the grace to be brought to you at the revelation of Jesus Christ.</a:t>
            </a:r>
          </a:p>
        </p:txBody>
      </p:sp>
      <p:sp>
        <p:nvSpPr>
          <p:cNvPr id="57346" name="Rectangle 1026"/>
          <p:cNvSpPr>
            <a:spLocks noGrp="1" noChangeArrowheads="1"/>
          </p:cNvSpPr>
          <p:nvPr>
            <p:ph type="title"/>
          </p:nvPr>
        </p:nvSpPr>
        <p:spPr/>
        <p:txBody>
          <a:bodyPr/>
          <a:lstStyle/>
          <a:p>
            <a:pPr>
              <a:defRPr/>
            </a:pPr>
            <a:r>
              <a:rPr lang="en-US" sz="8000" dirty="0" smtClean="0"/>
              <a:t>1 Peter 1</a:t>
            </a:r>
            <a:endParaRPr lang="en-US" dirty="0" smtClean="0"/>
          </a:p>
        </p:txBody>
      </p:sp>
      <p:sp>
        <p:nvSpPr>
          <p:cNvPr id="11268" name="Line 1030"/>
          <p:cNvSpPr>
            <a:spLocks noChangeShapeType="1"/>
          </p:cNvSpPr>
          <p:nvPr/>
        </p:nvSpPr>
        <p:spPr bwMode="auto">
          <a:xfrm flipV="1">
            <a:off x="1143000" y="1828800"/>
            <a:ext cx="2286000" cy="2438400"/>
          </a:xfrm>
          <a:prstGeom prst="line">
            <a:avLst/>
          </a:prstGeom>
          <a:noFill/>
          <a:ln w="57150">
            <a:solidFill>
              <a:schemeClr val="tx1"/>
            </a:solidFill>
            <a:round/>
            <a:headEnd type="none" w="sm" len="sm"/>
            <a:tailEnd type="stealth" w="lg" len="lg"/>
          </a:ln>
        </p:spPr>
        <p:txBody>
          <a:bodyPr wrap="none" anchor="ctr"/>
          <a:lstStyle/>
          <a:p>
            <a:endParaRPr lang="en-US"/>
          </a:p>
        </p:txBody>
      </p:sp>
      <p:sp>
        <p:nvSpPr>
          <p:cNvPr id="57348" name="Rectangle 1028"/>
          <p:cNvSpPr>
            <a:spLocks noChangeArrowheads="1"/>
          </p:cNvSpPr>
          <p:nvPr/>
        </p:nvSpPr>
        <p:spPr bwMode="auto">
          <a:xfrm>
            <a:off x="304800" y="4191000"/>
            <a:ext cx="5715000" cy="762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5400" b="0" dirty="0"/>
              <a:t>What is “</a:t>
            </a:r>
            <a:r>
              <a:rPr lang="en-US" sz="5400" b="0" dirty="0" smtClean="0"/>
              <a:t>girding?”</a:t>
            </a:r>
            <a:endParaRPr lang="en-US" sz="8800" b="0" dirty="0">
              <a:effectLst>
                <a:outerShdw blurRad="38100" dist="38100" dir="2700000" algn="tl">
                  <a:srgbClr val="919191"/>
                </a:outerShdw>
              </a:effectLst>
            </a:endParaRPr>
          </a:p>
        </p:txBody>
      </p:sp>
      <p:pic>
        <p:nvPicPr>
          <p:cNvPr id="1026" name="Picture 2"/>
          <p:cNvPicPr>
            <a:picLocks noChangeAspect="1" noChangeArrowheads="1"/>
          </p:cNvPicPr>
          <p:nvPr/>
        </p:nvPicPr>
        <p:blipFill>
          <a:blip r:embed="rId3"/>
          <a:srcRect/>
          <a:stretch>
            <a:fillRect/>
          </a:stretch>
        </p:blipFill>
        <p:spPr bwMode="auto">
          <a:xfrm>
            <a:off x="1168400" y="711200"/>
            <a:ext cx="6807200" cy="543560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en-US" sz="8000" dirty="0" smtClean="0"/>
              <a:t>1 Peter 1</a:t>
            </a:r>
            <a:endParaRPr lang="en-US" dirty="0" smtClean="0"/>
          </a:p>
        </p:txBody>
      </p:sp>
      <p:sp>
        <p:nvSpPr>
          <p:cNvPr id="58371" name="Rectangle 3"/>
          <p:cNvSpPr>
            <a:spLocks noGrp="1" noChangeArrowheads="1"/>
          </p:cNvSpPr>
          <p:nvPr>
            <p:ph type="body" idx="1"/>
          </p:nvPr>
        </p:nvSpPr>
        <p:spPr/>
        <p:txBody>
          <a:bodyPr/>
          <a:lstStyle/>
          <a:p>
            <a:pPr>
              <a:buFont typeface="Monotype Sorts" pitchFamily="2" charset="2"/>
              <a:buNone/>
              <a:defRPr/>
            </a:pPr>
            <a:r>
              <a:rPr lang="en-US" dirty="0" smtClean="0"/>
              <a:t>13  </a:t>
            </a:r>
            <a:r>
              <a:rPr lang="en-US" u="sng" dirty="0" smtClean="0"/>
              <a:t>Therefore, gird your minds for action</a:t>
            </a:r>
            <a:r>
              <a:rPr lang="en-US" dirty="0" smtClean="0"/>
              <a:t>, keep sober in spirit, fix your hope completely on the grace to be brought to you at the revelation of Jesus Christ.</a:t>
            </a:r>
          </a:p>
        </p:txBody>
      </p:sp>
      <p:sp>
        <p:nvSpPr>
          <p:cNvPr id="12292" name="Line 5"/>
          <p:cNvSpPr>
            <a:spLocks noChangeShapeType="1"/>
          </p:cNvSpPr>
          <p:nvPr/>
        </p:nvSpPr>
        <p:spPr bwMode="auto">
          <a:xfrm flipH="1" flipV="1">
            <a:off x="1752600" y="2286000"/>
            <a:ext cx="2057400" cy="2057400"/>
          </a:xfrm>
          <a:prstGeom prst="line">
            <a:avLst/>
          </a:prstGeom>
          <a:noFill/>
          <a:ln w="57150">
            <a:solidFill>
              <a:schemeClr val="tx1"/>
            </a:solidFill>
            <a:round/>
            <a:headEnd type="none" w="sm" len="sm"/>
            <a:tailEnd type="stealth" w="lg" len="lg"/>
          </a:ln>
        </p:spPr>
        <p:txBody>
          <a:bodyPr wrap="none" anchor="ctr"/>
          <a:lstStyle/>
          <a:p>
            <a:endParaRPr lang="en-US"/>
          </a:p>
        </p:txBody>
      </p:sp>
      <p:sp>
        <p:nvSpPr>
          <p:cNvPr id="58372" name="Rectangle 4"/>
          <p:cNvSpPr>
            <a:spLocks noChangeArrowheads="1"/>
          </p:cNvSpPr>
          <p:nvPr/>
        </p:nvSpPr>
        <p:spPr bwMode="auto">
          <a:xfrm>
            <a:off x="3276600" y="4267200"/>
            <a:ext cx="4648200" cy="685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5400" b="0"/>
              <a:t>Why “action”?</a:t>
            </a:r>
            <a:endParaRPr lang="en-US" sz="8800" b="0">
              <a:effectLst>
                <a:outerShdw blurRad="38100" dist="38100" dir="2700000" algn="tl">
                  <a:srgbClr val="919191"/>
                </a:outerShdw>
              </a:effectLst>
            </a:endParaRP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1"/>
          </p:nvPr>
        </p:nvSpPr>
        <p:spPr/>
        <p:txBody>
          <a:bodyPr/>
          <a:lstStyle/>
          <a:p>
            <a:pPr>
              <a:buFont typeface="Monotype Sorts" pitchFamily="2" charset="2"/>
              <a:buNone/>
              <a:defRPr/>
            </a:pPr>
            <a:r>
              <a:rPr lang="en-US" dirty="0" smtClean="0"/>
              <a:t>13  </a:t>
            </a:r>
            <a:r>
              <a:rPr lang="en-US" u="sng" dirty="0" smtClean="0"/>
              <a:t>Therefore, gird your minds for action</a:t>
            </a:r>
            <a:r>
              <a:rPr lang="en-US" dirty="0" smtClean="0"/>
              <a:t>, keep sober in spirit, fix your hope completely on the grace to be brought to you at the revelation of Jesus Christ.</a:t>
            </a:r>
          </a:p>
        </p:txBody>
      </p:sp>
      <p:sp>
        <p:nvSpPr>
          <p:cNvPr id="6" name="Line 5"/>
          <p:cNvSpPr>
            <a:spLocks noChangeShapeType="1"/>
          </p:cNvSpPr>
          <p:nvPr/>
        </p:nvSpPr>
        <p:spPr bwMode="auto">
          <a:xfrm flipH="1" flipV="1">
            <a:off x="1752600" y="2286000"/>
            <a:ext cx="2057400" cy="2057400"/>
          </a:xfrm>
          <a:prstGeom prst="line">
            <a:avLst/>
          </a:prstGeom>
          <a:noFill/>
          <a:ln w="57150">
            <a:solidFill>
              <a:schemeClr val="tx1"/>
            </a:solidFill>
            <a:round/>
            <a:headEnd type="none" w="sm" len="sm"/>
            <a:tailEnd type="stealth" w="lg" len="lg"/>
          </a:ln>
        </p:spPr>
        <p:txBody>
          <a:bodyPr wrap="none" anchor="ctr"/>
          <a:lstStyle/>
          <a:p>
            <a:endParaRPr lang="en-US"/>
          </a:p>
        </p:txBody>
      </p:sp>
      <p:sp>
        <p:nvSpPr>
          <p:cNvPr id="77829" name="Rectangle 5"/>
          <p:cNvSpPr>
            <a:spLocks noChangeArrowheads="1"/>
          </p:cNvSpPr>
          <p:nvPr/>
        </p:nvSpPr>
        <p:spPr bwMode="auto">
          <a:xfrm>
            <a:off x="3276600" y="4267200"/>
            <a:ext cx="4495800" cy="685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5400" b="0"/>
              <a:t>What “action”?</a:t>
            </a:r>
            <a:endParaRPr lang="en-US" sz="8800" b="0">
              <a:effectLst>
                <a:outerShdw blurRad="38100" dist="38100" dir="2700000" algn="tl">
                  <a:srgbClr val="919191"/>
                </a:outerShdw>
              </a:effectLst>
            </a:endParaRP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1"/>
          </p:nvPr>
        </p:nvSpPr>
        <p:spPr/>
        <p:txBody>
          <a:bodyPr/>
          <a:lstStyle/>
          <a:p>
            <a:pPr>
              <a:buFont typeface="Monotype Sorts" pitchFamily="2" charset="2"/>
              <a:buNone/>
              <a:defRPr/>
            </a:pPr>
            <a:r>
              <a:rPr lang="en-US" dirty="0" smtClean="0"/>
              <a:t>13  </a:t>
            </a:r>
            <a:r>
              <a:rPr lang="en-US" u="sng" dirty="0" smtClean="0"/>
              <a:t>Therefore, gird your minds for action</a:t>
            </a:r>
            <a:r>
              <a:rPr lang="en-US" dirty="0" smtClean="0"/>
              <a:t>, keep sober in spirit, fix your hope completely on the grace to be brought to you at the revelation of Jesus Christ.</a:t>
            </a:r>
          </a:p>
        </p:txBody>
      </p:sp>
      <p:sp>
        <p:nvSpPr>
          <p:cNvPr id="6" name="Line 5"/>
          <p:cNvSpPr>
            <a:spLocks noChangeShapeType="1"/>
          </p:cNvSpPr>
          <p:nvPr/>
        </p:nvSpPr>
        <p:spPr bwMode="auto">
          <a:xfrm flipH="1" flipV="1">
            <a:off x="1752600" y="2286000"/>
            <a:ext cx="2057400" cy="2057400"/>
          </a:xfrm>
          <a:prstGeom prst="line">
            <a:avLst/>
          </a:prstGeom>
          <a:noFill/>
          <a:ln w="57150">
            <a:solidFill>
              <a:schemeClr val="tx1"/>
            </a:solidFill>
            <a:round/>
            <a:headEnd type="none" w="sm" len="sm"/>
            <a:tailEnd type="stealth" w="lg" len="lg"/>
          </a:ln>
        </p:spPr>
        <p:txBody>
          <a:bodyPr wrap="none" anchor="ctr"/>
          <a:lstStyle/>
          <a:p>
            <a:endParaRPr lang="en-US"/>
          </a:p>
        </p:txBody>
      </p:sp>
      <p:sp>
        <p:nvSpPr>
          <p:cNvPr id="77829" name="Rectangle 5"/>
          <p:cNvSpPr>
            <a:spLocks noChangeArrowheads="1"/>
          </p:cNvSpPr>
          <p:nvPr/>
        </p:nvSpPr>
        <p:spPr bwMode="auto">
          <a:xfrm>
            <a:off x="3276600" y="4267200"/>
            <a:ext cx="4495800" cy="685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5400" b="0"/>
              <a:t>What “action”?</a:t>
            </a:r>
            <a:endParaRPr lang="en-US" sz="8800" b="0">
              <a:effectLst>
                <a:outerShdw blurRad="38100" dist="38100" dir="2700000" algn="tl">
                  <a:srgbClr val="919191"/>
                </a:outerShdw>
              </a:effectLst>
            </a:endParaRPr>
          </a:p>
        </p:txBody>
      </p:sp>
      <p:sp>
        <p:nvSpPr>
          <p:cNvPr id="7" name="Rectangle 5"/>
          <p:cNvSpPr>
            <a:spLocks noChangeArrowheads="1"/>
          </p:cNvSpPr>
          <p:nvPr/>
        </p:nvSpPr>
        <p:spPr bwMode="auto">
          <a:xfrm>
            <a:off x="76200" y="304800"/>
            <a:ext cx="8915400" cy="2362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4800" b="0" dirty="0" smtClean="0">
                <a:effectLst>
                  <a:outerShdw blurRad="38100" dist="38100" dir="2700000" algn="tl">
                    <a:srgbClr val="000000">
                      <a:alpha val="43137"/>
                    </a:srgbClr>
                  </a:outerShdw>
                </a:effectLst>
              </a:rPr>
              <a:t>Matthew 18:18-19 “Go and make disciples of all the nations… And be sure of this: I am with you always, even to the end of the age.” </a:t>
            </a:r>
            <a:endParaRPr lang="en-US" sz="8000" b="0" dirty="0">
              <a:effectLst>
                <a:outerShdw blurRad="38100" dist="38100" dir="2700000" algn="tl">
                  <a:srgbClr val="000000">
                    <a:alpha val="43137"/>
                  </a:srgbClr>
                </a:outerShdw>
              </a:effectLst>
            </a:endParaRP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1"/>
          </p:nvPr>
        </p:nvSpPr>
        <p:spPr/>
        <p:txBody>
          <a:bodyPr/>
          <a:lstStyle/>
          <a:p>
            <a:pPr>
              <a:buFont typeface="Monotype Sorts" pitchFamily="2" charset="2"/>
              <a:buNone/>
              <a:defRPr/>
            </a:pPr>
            <a:r>
              <a:rPr lang="en-US" dirty="0" smtClean="0"/>
              <a:t>13  </a:t>
            </a:r>
            <a:r>
              <a:rPr lang="en-US" u="sng" dirty="0" smtClean="0"/>
              <a:t>Therefore, gird your minds for action</a:t>
            </a:r>
            <a:r>
              <a:rPr lang="en-US" dirty="0" smtClean="0"/>
              <a:t>, keep sober in spirit, fix your hope completely on the grace to be brought to you at the revelation of Jesus Christ.</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1"/>
          </p:nvPr>
        </p:nvSpPr>
        <p:spPr/>
        <p:txBody>
          <a:bodyPr/>
          <a:lstStyle/>
          <a:p>
            <a:pPr>
              <a:buFont typeface="Monotype Sorts" pitchFamily="2" charset="2"/>
              <a:buNone/>
              <a:defRPr/>
            </a:pPr>
            <a:r>
              <a:rPr lang="en-US" dirty="0" smtClean="0"/>
              <a:t>13  Therefore, gird your minds for action, </a:t>
            </a:r>
            <a:r>
              <a:rPr lang="en-US" u="sng" dirty="0" smtClean="0"/>
              <a:t>keep sober</a:t>
            </a:r>
            <a:r>
              <a:rPr lang="en-US" dirty="0" smtClean="0"/>
              <a:t> in spirit, fix your hope completely on the grace to be brought to you at the revelation of Jesus Christ.</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4294967295"/>
          </p:nvPr>
        </p:nvSpPr>
        <p:spPr/>
        <p:txBody>
          <a:bodyPr/>
          <a:lstStyle/>
          <a:p>
            <a:pPr>
              <a:buFont typeface="Monotype Sorts" pitchFamily="2" charset="2"/>
              <a:buNone/>
              <a:defRPr/>
            </a:pPr>
            <a:r>
              <a:rPr lang="en-US" dirty="0" smtClean="0"/>
              <a:t>13  Therefore, gird your minds for action, </a:t>
            </a:r>
            <a:r>
              <a:rPr lang="en-US" u="sng" dirty="0" smtClean="0"/>
              <a:t>keep sober</a:t>
            </a:r>
            <a:r>
              <a:rPr lang="en-US" dirty="0" smtClean="0"/>
              <a:t> in spirit, fix your hope completely on the grace to be brought to you at the revelation of Jesus Christ.</a:t>
            </a:r>
          </a:p>
        </p:txBody>
      </p:sp>
      <p:sp>
        <p:nvSpPr>
          <p:cNvPr id="23556" name="Line 7"/>
          <p:cNvSpPr>
            <a:spLocks noChangeShapeType="1"/>
          </p:cNvSpPr>
          <p:nvPr/>
        </p:nvSpPr>
        <p:spPr bwMode="auto">
          <a:xfrm flipV="1">
            <a:off x="3581400" y="2514600"/>
            <a:ext cx="6096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77829" name="Rectangle 5"/>
          <p:cNvSpPr>
            <a:spLocks noChangeArrowheads="1"/>
          </p:cNvSpPr>
          <p:nvPr/>
        </p:nvSpPr>
        <p:spPr bwMode="auto">
          <a:xfrm>
            <a:off x="3276600" y="4114800"/>
            <a:ext cx="2133600" cy="685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5400" b="0" i="1" dirty="0" err="1"/>
              <a:t>napho</a:t>
            </a:r>
            <a:endParaRPr lang="en-US" sz="8800" b="0" i="1" dirty="0">
              <a:effectLst>
                <a:outerShdw blurRad="38100" dist="38100" dir="2700000" algn="tl">
                  <a:srgbClr val="919191"/>
                </a:outerShdw>
              </a:effectLst>
            </a:endParaRP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4294967295"/>
          </p:nvPr>
        </p:nvSpPr>
        <p:spPr/>
        <p:txBody>
          <a:bodyPr/>
          <a:lstStyle/>
          <a:p>
            <a:pPr>
              <a:buFont typeface="Monotype Sorts" pitchFamily="2" charset="2"/>
              <a:buNone/>
              <a:defRPr/>
            </a:pPr>
            <a:r>
              <a:rPr lang="en-US" dirty="0" smtClean="0"/>
              <a:t>13  Therefore, gird your minds for action, </a:t>
            </a:r>
            <a:r>
              <a:rPr lang="en-US" u="sng" dirty="0" smtClean="0"/>
              <a:t>keep sober</a:t>
            </a:r>
            <a:r>
              <a:rPr lang="en-US" dirty="0" smtClean="0"/>
              <a:t> in spirit, fix your hope completely on the grace to be brought to you at the revelation of Jesus Christ.</a:t>
            </a:r>
          </a:p>
        </p:txBody>
      </p:sp>
      <p:sp>
        <p:nvSpPr>
          <p:cNvPr id="23556" name="Line 7"/>
          <p:cNvSpPr>
            <a:spLocks noChangeShapeType="1"/>
          </p:cNvSpPr>
          <p:nvPr/>
        </p:nvSpPr>
        <p:spPr bwMode="auto">
          <a:xfrm flipV="1">
            <a:off x="3581400" y="2514600"/>
            <a:ext cx="6096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77829" name="Rectangle 5"/>
          <p:cNvSpPr>
            <a:spLocks noChangeArrowheads="1"/>
          </p:cNvSpPr>
          <p:nvPr/>
        </p:nvSpPr>
        <p:spPr bwMode="auto">
          <a:xfrm>
            <a:off x="3276600" y="4114800"/>
            <a:ext cx="2133600" cy="685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5400" b="0" i="1" dirty="0" err="1"/>
              <a:t>napho</a:t>
            </a:r>
            <a:endParaRPr lang="en-US" sz="8800" b="0" i="1" dirty="0">
              <a:effectLst>
                <a:outerShdw blurRad="38100" dist="38100" dir="2700000" algn="tl">
                  <a:srgbClr val="919191"/>
                </a:outerShdw>
              </a:effectLst>
            </a:endParaRPr>
          </a:p>
        </p:txBody>
      </p:sp>
      <p:sp>
        <p:nvSpPr>
          <p:cNvPr id="6" name="Rectangle 5"/>
          <p:cNvSpPr>
            <a:spLocks noChangeArrowheads="1"/>
          </p:cNvSpPr>
          <p:nvPr/>
        </p:nvSpPr>
        <p:spPr bwMode="auto">
          <a:xfrm>
            <a:off x="533400" y="5029200"/>
            <a:ext cx="5562600" cy="1447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4000" b="0" dirty="0"/>
              <a:t>Kittle: the unequivocal antithesis to all kinds of mental fuzziness</a:t>
            </a:r>
            <a:endParaRPr lang="en-US" sz="6600" b="0" dirty="0">
              <a:effectLst>
                <a:outerShdw blurRad="38100" dist="38100" dir="2700000" algn="tl">
                  <a:srgbClr val="919191"/>
                </a:outerShdw>
              </a:effectLst>
            </a:endParaRP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4294967295"/>
          </p:nvPr>
        </p:nvSpPr>
        <p:spPr/>
        <p:txBody>
          <a:bodyPr/>
          <a:lstStyle/>
          <a:p>
            <a:pPr>
              <a:buFont typeface="Monotype Sorts" pitchFamily="2" charset="2"/>
              <a:buNone/>
              <a:defRPr/>
            </a:pPr>
            <a:r>
              <a:rPr lang="en-US" dirty="0" smtClean="0"/>
              <a:t>13  Therefore, gird your minds for action, </a:t>
            </a:r>
            <a:r>
              <a:rPr lang="en-US" u="sng" dirty="0" smtClean="0"/>
              <a:t>keep sober</a:t>
            </a:r>
            <a:r>
              <a:rPr lang="en-US" dirty="0" smtClean="0"/>
              <a:t> in spirit, fix your hope completely on the grace to be brought to you at the revelation of Jesus Christ.</a:t>
            </a:r>
          </a:p>
        </p:txBody>
      </p:sp>
      <p:sp>
        <p:nvSpPr>
          <p:cNvPr id="23556" name="Line 7"/>
          <p:cNvSpPr>
            <a:spLocks noChangeShapeType="1"/>
          </p:cNvSpPr>
          <p:nvPr/>
        </p:nvSpPr>
        <p:spPr bwMode="auto">
          <a:xfrm flipV="1">
            <a:off x="3581400" y="2514600"/>
            <a:ext cx="6096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77829" name="Rectangle 5"/>
          <p:cNvSpPr>
            <a:spLocks noChangeArrowheads="1"/>
          </p:cNvSpPr>
          <p:nvPr/>
        </p:nvSpPr>
        <p:spPr bwMode="auto">
          <a:xfrm>
            <a:off x="3276600" y="4114800"/>
            <a:ext cx="2133600" cy="685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5000"/>
              </a:spcBef>
              <a:defRPr/>
            </a:pPr>
            <a:r>
              <a:rPr lang="en-US" sz="5400" b="0" i="1" dirty="0" err="1"/>
              <a:t>napho</a:t>
            </a:r>
            <a:endParaRPr lang="en-US" sz="8800" b="0" i="1" dirty="0">
              <a:effectLst>
                <a:outerShdw blurRad="38100" dist="38100" dir="2700000" algn="tl">
                  <a:srgbClr val="919191"/>
                </a:outerShdw>
              </a:effectLst>
            </a:endParaRPr>
          </a:p>
        </p:txBody>
      </p:sp>
      <p:sp>
        <p:nvSpPr>
          <p:cNvPr id="8" name="Rectangle 6"/>
          <p:cNvSpPr>
            <a:spLocks noChangeArrowheads="1"/>
          </p:cNvSpPr>
          <p:nvPr/>
        </p:nvSpPr>
        <p:spPr bwMode="auto">
          <a:xfrm>
            <a:off x="228600" y="5105400"/>
            <a:ext cx="7010400" cy="1447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000" b="0"/>
              <a:t>The sharpness that comes from constant, prayerful pondering of the issues before us </a:t>
            </a:r>
            <a:endParaRPr lang="en-US" sz="6600" b="0"/>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1"/>
          </p:nvPr>
        </p:nvSpPr>
        <p:spPr/>
        <p:txBody>
          <a:bodyPr/>
          <a:lstStyle/>
          <a:p>
            <a:pPr>
              <a:buFont typeface="Monotype Sorts" pitchFamily="2" charset="2"/>
              <a:buNone/>
              <a:defRPr/>
            </a:pPr>
            <a:r>
              <a:rPr lang="en-US" dirty="0" smtClean="0"/>
              <a:t>13  Therefore, gird your minds for action, keep sober in spirit, </a:t>
            </a:r>
            <a:r>
              <a:rPr lang="en-US" u="sng" dirty="0" smtClean="0"/>
              <a:t>fix your hope completely on the grace</a:t>
            </a:r>
            <a:r>
              <a:rPr lang="en-US" dirty="0" smtClean="0"/>
              <a:t> to be brought to you at the revelation of Jesus Christ.</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a:t>
            </a:r>
            <a:r>
              <a:rPr lang="en-US" u="sng" dirty="0" smtClean="0"/>
              <a:t>prophets</a:t>
            </a:r>
            <a:r>
              <a:rPr lang="en-US" dirty="0" smtClean="0"/>
              <a:t> who prophesied of the grace that would come to you made careful searches and inquiries,</a:t>
            </a:r>
          </a:p>
          <a:p>
            <a:pPr>
              <a:buFont typeface="Monotype Sorts" pitchFamily="2" charset="2"/>
              <a:buNone/>
              <a:defRPr/>
            </a:pPr>
            <a:r>
              <a:rPr lang="en-US" dirty="0" smtClean="0"/>
              <a:t>11 seeking to know what person or time the Spirit of Christ within them was indicating as He predicted the sufferings of Christ and the glories to follow.</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1"/>
          </p:nvPr>
        </p:nvSpPr>
        <p:spPr/>
        <p:txBody>
          <a:bodyPr/>
          <a:lstStyle/>
          <a:p>
            <a:pPr>
              <a:buFont typeface="Monotype Sorts" pitchFamily="2" charset="2"/>
              <a:buNone/>
              <a:defRPr/>
            </a:pPr>
            <a:r>
              <a:rPr lang="en-US" dirty="0" smtClean="0"/>
              <a:t>13  Therefore, gird your minds for action, keep sober in spirit, fix your hope completely on the grace to be brought to you at the revelation of Jesus Christ.</a:t>
            </a:r>
          </a:p>
        </p:txBody>
      </p:sp>
      <p:sp>
        <p:nvSpPr>
          <p:cNvPr id="4" name="Rectangle 3"/>
          <p:cNvSpPr/>
          <p:nvPr/>
        </p:nvSpPr>
        <p:spPr bwMode="auto">
          <a:xfrm>
            <a:off x="304800" y="2489200"/>
            <a:ext cx="1219200" cy="533400"/>
          </a:xfrm>
          <a:prstGeom prst="rect">
            <a:avLst/>
          </a:prstGeom>
          <a:noFill/>
          <a:ln w="57150" cap="flat" cmpd="sng" algn="ctr">
            <a:solidFill>
              <a:schemeClr val="tx1"/>
            </a:solidFill>
            <a:prstDash val="solid"/>
            <a:round/>
            <a:headEnd type="none" w="sm" len="sm"/>
            <a:tailEnd type="stealth" w="lg" len="lg"/>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1"/>
          </p:nvPr>
        </p:nvSpPr>
        <p:spPr/>
        <p:txBody>
          <a:bodyPr/>
          <a:lstStyle/>
          <a:p>
            <a:pPr>
              <a:buFont typeface="Monotype Sorts" pitchFamily="2" charset="2"/>
              <a:buNone/>
              <a:defRPr/>
            </a:pPr>
            <a:r>
              <a:rPr lang="en-US" dirty="0" smtClean="0"/>
              <a:t>13  Therefore, gird your minds for action, keep sober in spirit, </a:t>
            </a:r>
            <a:r>
              <a:rPr lang="en-US" u="sng" dirty="0" smtClean="0"/>
              <a:t>fix your anticipation completely on the grace</a:t>
            </a:r>
            <a:r>
              <a:rPr lang="en-US" dirty="0" smtClean="0"/>
              <a:t> to be brought to you at the revelation of Jesus Christ.</a:t>
            </a: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1"/>
          </p:nvPr>
        </p:nvSpPr>
        <p:spPr/>
        <p:txBody>
          <a:bodyPr/>
          <a:lstStyle/>
          <a:p>
            <a:pPr>
              <a:buFont typeface="Monotype Sorts" pitchFamily="2" charset="2"/>
              <a:buNone/>
              <a:defRPr/>
            </a:pPr>
            <a:r>
              <a:rPr lang="en-US" dirty="0" smtClean="0"/>
              <a:t>13  Therefore, gird your minds for action, keep sober in spirit, </a:t>
            </a:r>
            <a:r>
              <a:rPr lang="en-US" u="sng" dirty="0" smtClean="0"/>
              <a:t>fix your anticipation completely on the grace</a:t>
            </a:r>
            <a:r>
              <a:rPr lang="en-US" dirty="0" smtClean="0"/>
              <a:t> to be brought to you at the revelation of Jesus Christ.</a:t>
            </a:r>
          </a:p>
        </p:txBody>
      </p:sp>
      <p:sp>
        <p:nvSpPr>
          <p:cNvPr id="29700" name="Line 7"/>
          <p:cNvSpPr>
            <a:spLocks noChangeShapeType="1"/>
          </p:cNvSpPr>
          <p:nvPr/>
        </p:nvSpPr>
        <p:spPr bwMode="auto">
          <a:xfrm flipV="1">
            <a:off x="2971800" y="2743200"/>
            <a:ext cx="4343400" cy="2590800"/>
          </a:xfrm>
          <a:prstGeom prst="line">
            <a:avLst/>
          </a:prstGeom>
          <a:noFill/>
          <a:ln w="57150">
            <a:solidFill>
              <a:schemeClr val="tx1"/>
            </a:solidFill>
            <a:round/>
            <a:headEnd type="none" w="sm" len="sm"/>
            <a:tailEnd type="stealth" w="lg" len="lg"/>
          </a:ln>
        </p:spPr>
        <p:txBody>
          <a:bodyPr wrap="none" anchor="ctr"/>
          <a:lstStyle/>
          <a:p>
            <a:endParaRPr lang="en-US"/>
          </a:p>
        </p:txBody>
      </p:sp>
      <p:sp>
        <p:nvSpPr>
          <p:cNvPr id="6" name="Rectangle 5"/>
          <p:cNvSpPr>
            <a:spLocks noChangeArrowheads="1"/>
          </p:cNvSpPr>
          <p:nvPr/>
        </p:nvSpPr>
        <p:spPr bwMode="auto">
          <a:xfrm>
            <a:off x="381000" y="4724400"/>
            <a:ext cx="4572000" cy="990600"/>
          </a:xfrm>
          <a:prstGeom prst="rect">
            <a:avLst/>
          </a:prstGeom>
          <a:gradFill rotWithShape="0">
            <a:gsLst>
              <a:gs pos="0">
                <a:srgbClr val="000000"/>
              </a:gs>
              <a:gs pos="50000">
                <a:srgbClr val="00004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5000"/>
              </a:spcBef>
              <a:defRPr/>
            </a:pPr>
            <a:r>
              <a:rPr lang="en-US" sz="4000" b="0" dirty="0"/>
              <a:t>Grace </a:t>
            </a:r>
            <a:r>
              <a:rPr lang="en-US" sz="4000" b="0" dirty="0" smtClean="0"/>
              <a:t>– The gift God wants to give people</a:t>
            </a:r>
            <a:endParaRPr lang="en-US" sz="6600" b="0" dirty="0">
              <a:effectLst>
                <a:outerShdw blurRad="38100" dist="38100" dir="2700000" algn="tl">
                  <a:srgbClr val="919191"/>
                </a:outerShdw>
              </a:effectLst>
            </a:endParaRP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1"/>
          </p:nvPr>
        </p:nvSpPr>
        <p:spPr/>
        <p:txBody>
          <a:bodyPr/>
          <a:lstStyle/>
          <a:p>
            <a:pPr>
              <a:buFont typeface="Monotype Sorts" pitchFamily="2" charset="2"/>
              <a:buNone/>
              <a:defRPr/>
            </a:pPr>
            <a:r>
              <a:rPr lang="en-US" dirty="0" smtClean="0"/>
              <a:t>13  Therefore, gird your minds for action, keep sober in spirit, </a:t>
            </a:r>
            <a:r>
              <a:rPr lang="en-US" u="sng" dirty="0" smtClean="0"/>
              <a:t>fix your anticipation completely on the grace</a:t>
            </a:r>
            <a:r>
              <a:rPr lang="en-US" dirty="0" smtClean="0"/>
              <a:t> to be brought to you at the revelation of Jesus Christ.</a:t>
            </a:r>
          </a:p>
        </p:txBody>
      </p:sp>
      <p:sp>
        <p:nvSpPr>
          <p:cNvPr id="29700" name="Line 7"/>
          <p:cNvSpPr>
            <a:spLocks noChangeShapeType="1"/>
          </p:cNvSpPr>
          <p:nvPr/>
        </p:nvSpPr>
        <p:spPr bwMode="auto">
          <a:xfrm flipV="1">
            <a:off x="2971800" y="2743200"/>
            <a:ext cx="4343400" cy="2590800"/>
          </a:xfrm>
          <a:prstGeom prst="line">
            <a:avLst/>
          </a:prstGeom>
          <a:noFill/>
          <a:ln w="57150">
            <a:solidFill>
              <a:schemeClr val="tx1"/>
            </a:solidFill>
            <a:round/>
            <a:headEnd type="none" w="sm" len="sm"/>
            <a:tailEnd type="stealth" w="lg" len="lg"/>
          </a:ln>
        </p:spPr>
        <p:txBody>
          <a:bodyPr wrap="none" anchor="ctr"/>
          <a:lstStyle/>
          <a:p>
            <a:endParaRPr lang="en-US"/>
          </a:p>
        </p:txBody>
      </p:sp>
      <p:sp>
        <p:nvSpPr>
          <p:cNvPr id="6" name="Rectangle 5"/>
          <p:cNvSpPr>
            <a:spLocks noChangeArrowheads="1"/>
          </p:cNvSpPr>
          <p:nvPr/>
        </p:nvSpPr>
        <p:spPr bwMode="auto">
          <a:xfrm>
            <a:off x="381000" y="4724400"/>
            <a:ext cx="6629400" cy="1066800"/>
          </a:xfrm>
          <a:prstGeom prst="rect">
            <a:avLst/>
          </a:prstGeom>
          <a:gradFill rotWithShape="0">
            <a:gsLst>
              <a:gs pos="0">
                <a:srgbClr val="000000"/>
              </a:gs>
              <a:gs pos="50000">
                <a:srgbClr val="00004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5000"/>
              </a:spcBef>
              <a:defRPr/>
            </a:pPr>
            <a:r>
              <a:rPr lang="en-US" sz="4000" b="0" dirty="0"/>
              <a:t>Grace focus – </a:t>
            </a:r>
            <a:r>
              <a:rPr lang="en-US" sz="4000" b="0" dirty="0" smtClean="0"/>
              <a:t>Let God’s grace percolate through your mind</a:t>
            </a:r>
            <a:endParaRPr lang="en-US" sz="6600" b="0" dirty="0">
              <a:effectLst>
                <a:outerShdw blurRad="38100" dist="38100" dir="2700000" algn="tl">
                  <a:srgbClr val="919191"/>
                </a:outerShdw>
              </a:effectLst>
            </a:endParaRPr>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defRPr/>
            </a:pPr>
            <a:r>
              <a:rPr lang="en-US" sz="8000" dirty="0" smtClean="0"/>
              <a:t>1 Peter 1</a:t>
            </a:r>
            <a:endParaRPr lang="en-US" dirty="0" smtClean="0"/>
          </a:p>
        </p:txBody>
      </p:sp>
      <p:sp>
        <p:nvSpPr>
          <p:cNvPr id="77827" name="Rectangle 3"/>
          <p:cNvSpPr>
            <a:spLocks noGrp="1" noChangeArrowheads="1"/>
          </p:cNvSpPr>
          <p:nvPr>
            <p:ph type="body" idx="1"/>
          </p:nvPr>
        </p:nvSpPr>
        <p:spPr/>
        <p:txBody>
          <a:bodyPr/>
          <a:lstStyle/>
          <a:p>
            <a:pPr>
              <a:buFont typeface="Monotype Sorts" pitchFamily="2" charset="2"/>
              <a:buNone/>
              <a:defRPr/>
            </a:pPr>
            <a:r>
              <a:rPr lang="en-US" dirty="0" smtClean="0"/>
              <a:t>13  Therefore, gird your minds for action, keep sober in spirit, </a:t>
            </a:r>
            <a:r>
              <a:rPr lang="en-US" u="sng" dirty="0" smtClean="0"/>
              <a:t>fix your anticipation completely on the grace</a:t>
            </a:r>
            <a:r>
              <a:rPr lang="en-US" dirty="0" smtClean="0"/>
              <a:t> to be brought to you at the revelation of Jesus Christ.</a:t>
            </a:r>
          </a:p>
        </p:txBody>
      </p:sp>
      <p:sp>
        <p:nvSpPr>
          <p:cNvPr id="29700" name="Line 7"/>
          <p:cNvSpPr>
            <a:spLocks noChangeShapeType="1"/>
          </p:cNvSpPr>
          <p:nvPr/>
        </p:nvSpPr>
        <p:spPr bwMode="auto">
          <a:xfrm flipV="1">
            <a:off x="2971800" y="2743200"/>
            <a:ext cx="4343400" cy="2590800"/>
          </a:xfrm>
          <a:prstGeom prst="line">
            <a:avLst/>
          </a:prstGeom>
          <a:noFill/>
          <a:ln w="57150">
            <a:solidFill>
              <a:schemeClr val="tx1"/>
            </a:solidFill>
            <a:round/>
            <a:headEnd type="none" w="sm" len="sm"/>
            <a:tailEnd type="stealth" w="lg" len="lg"/>
          </a:ln>
        </p:spPr>
        <p:txBody>
          <a:bodyPr wrap="none" anchor="ctr"/>
          <a:lstStyle/>
          <a:p>
            <a:endParaRPr lang="en-US"/>
          </a:p>
        </p:txBody>
      </p:sp>
      <p:sp>
        <p:nvSpPr>
          <p:cNvPr id="6" name="Rectangle 5"/>
          <p:cNvSpPr>
            <a:spLocks noChangeArrowheads="1"/>
          </p:cNvSpPr>
          <p:nvPr/>
        </p:nvSpPr>
        <p:spPr bwMode="auto">
          <a:xfrm>
            <a:off x="381000" y="4724400"/>
            <a:ext cx="8077200" cy="1447800"/>
          </a:xfrm>
          <a:prstGeom prst="rect">
            <a:avLst/>
          </a:prstGeom>
          <a:gradFill rotWithShape="0">
            <a:gsLst>
              <a:gs pos="0">
                <a:srgbClr val="000000"/>
              </a:gs>
              <a:gs pos="50000">
                <a:srgbClr val="000042"/>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5000"/>
              </a:lnSpc>
              <a:spcBef>
                <a:spcPct val="15000"/>
              </a:spcBef>
              <a:defRPr/>
            </a:pPr>
            <a:r>
              <a:rPr lang="en-US" sz="4000" b="0" dirty="0" smtClean="0"/>
              <a:t>v. 4 inheritance which is imperishable and undefiled and will not fade away, reserved in heaven for you</a:t>
            </a:r>
            <a:endParaRPr lang="en-US" sz="6600" b="0" dirty="0">
              <a:effectLst>
                <a:outerShdw blurRad="38100" dist="38100" dir="2700000" algn="tl">
                  <a:srgbClr val="919191"/>
                </a:outerShdw>
              </a:effectLst>
            </a:endParaRP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en-US" sz="8000" dirty="0" smtClean="0"/>
              <a:t>1 Peter 1</a:t>
            </a:r>
          </a:p>
        </p:txBody>
      </p:sp>
      <p:sp>
        <p:nvSpPr>
          <p:cNvPr id="59395" name="Rectangle 3"/>
          <p:cNvSpPr>
            <a:spLocks noGrp="1" noChangeArrowheads="1"/>
          </p:cNvSpPr>
          <p:nvPr>
            <p:ph type="body" idx="1"/>
          </p:nvPr>
        </p:nvSpPr>
        <p:spPr/>
        <p:txBody>
          <a:bodyPr/>
          <a:lstStyle/>
          <a:p>
            <a:pPr>
              <a:buFont typeface="Monotype Sorts" pitchFamily="2" charset="2"/>
              <a:buNone/>
              <a:defRPr/>
            </a:pPr>
            <a:r>
              <a:rPr lang="en-US" dirty="0" smtClean="0"/>
              <a:t>14  As obedient children, do not be conformed to the former passions which were yours in your ignorance</a:t>
            </a: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en-US" sz="8000" dirty="0" smtClean="0"/>
              <a:t>1 Peter 1</a:t>
            </a:r>
          </a:p>
        </p:txBody>
      </p:sp>
      <p:sp>
        <p:nvSpPr>
          <p:cNvPr id="59395" name="Rectangle 3"/>
          <p:cNvSpPr>
            <a:spLocks noGrp="1" noChangeArrowheads="1"/>
          </p:cNvSpPr>
          <p:nvPr>
            <p:ph type="body" idx="1"/>
          </p:nvPr>
        </p:nvSpPr>
        <p:spPr/>
        <p:txBody>
          <a:bodyPr/>
          <a:lstStyle/>
          <a:p>
            <a:pPr>
              <a:buFont typeface="Monotype Sorts" pitchFamily="2" charset="2"/>
              <a:buNone/>
              <a:defRPr/>
            </a:pPr>
            <a:r>
              <a:rPr lang="en-US" dirty="0" smtClean="0"/>
              <a:t>14  As obedient children, </a:t>
            </a:r>
            <a:r>
              <a:rPr lang="en-US" u="sng" dirty="0" smtClean="0"/>
              <a:t>do not be conformed</a:t>
            </a:r>
            <a:r>
              <a:rPr lang="en-US" dirty="0" smtClean="0"/>
              <a:t> to the former passions which were yours in your ignorance</a:t>
            </a: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en-US" sz="8000" dirty="0" smtClean="0"/>
              <a:t>1 Peter 1</a:t>
            </a:r>
          </a:p>
        </p:txBody>
      </p:sp>
      <p:sp>
        <p:nvSpPr>
          <p:cNvPr id="60419" name="Rectangle 3"/>
          <p:cNvSpPr>
            <a:spLocks noGrp="1" noChangeArrowheads="1"/>
          </p:cNvSpPr>
          <p:nvPr>
            <p:ph type="body" idx="1"/>
          </p:nvPr>
        </p:nvSpPr>
        <p:spPr/>
        <p:txBody>
          <a:bodyPr/>
          <a:lstStyle/>
          <a:p>
            <a:pPr>
              <a:buFont typeface="Monotype Sorts" pitchFamily="2" charset="2"/>
              <a:buNone/>
              <a:defRPr/>
            </a:pPr>
            <a:r>
              <a:rPr lang="en-US" dirty="0" smtClean="0"/>
              <a:t>14  As obedient children, do not be </a:t>
            </a:r>
            <a:r>
              <a:rPr lang="en-US" u="sng" dirty="0" smtClean="0"/>
              <a:t>conformed to the former passions</a:t>
            </a:r>
            <a:r>
              <a:rPr lang="en-US" dirty="0" smtClean="0"/>
              <a:t> which were yours in your ignorance</a:t>
            </a:r>
          </a:p>
        </p:txBody>
      </p:sp>
      <p:sp>
        <p:nvSpPr>
          <p:cNvPr id="32772" name="Line 9"/>
          <p:cNvSpPr>
            <a:spLocks noChangeShapeType="1"/>
          </p:cNvSpPr>
          <p:nvPr/>
        </p:nvSpPr>
        <p:spPr bwMode="auto">
          <a:xfrm flipV="1">
            <a:off x="3505200" y="2286000"/>
            <a:ext cx="2514600" cy="1981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2773" name="Rectangle 4"/>
          <p:cNvSpPr>
            <a:spLocks noChangeArrowheads="1"/>
          </p:cNvSpPr>
          <p:nvPr/>
        </p:nvSpPr>
        <p:spPr bwMode="auto">
          <a:xfrm>
            <a:off x="381000" y="4038600"/>
            <a:ext cx="4419600" cy="2209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Evil Desires</a:t>
            </a:r>
          </a:p>
          <a:p>
            <a:pPr algn="l">
              <a:lnSpc>
                <a:spcPct val="75000"/>
              </a:lnSpc>
              <a:spcBef>
                <a:spcPct val="5000"/>
              </a:spcBef>
            </a:pPr>
            <a:r>
              <a:rPr lang="en-US" sz="6000" b="0"/>
              <a:t>Lusts</a:t>
            </a:r>
          </a:p>
          <a:p>
            <a:pPr algn="l">
              <a:lnSpc>
                <a:spcPct val="75000"/>
              </a:lnSpc>
              <a:spcBef>
                <a:spcPct val="5000"/>
              </a:spcBef>
            </a:pPr>
            <a:r>
              <a:rPr lang="en-US" sz="6000" b="0"/>
              <a:t>Thirsts</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defRPr/>
            </a:pPr>
            <a:r>
              <a:rPr lang="en-US" sz="8000" dirty="0" smtClean="0"/>
              <a:t>1 Peter 1</a:t>
            </a:r>
          </a:p>
        </p:txBody>
      </p:sp>
      <p:sp>
        <p:nvSpPr>
          <p:cNvPr id="61443" name="Rectangle 3"/>
          <p:cNvSpPr>
            <a:spLocks noGrp="1" noChangeArrowheads="1"/>
          </p:cNvSpPr>
          <p:nvPr>
            <p:ph type="body" idx="1"/>
          </p:nvPr>
        </p:nvSpPr>
        <p:spPr/>
        <p:txBody>
          <a:bodyPr/>
          <a:lstStyle/>
          <a:p>
            <a:pPr>
              <a:buFont typeface="Monotype Sorts" pitchFamily="2" charset="2"/>
              <a:buNone/>
              <a:defRPr/>
            </a:pPr>
            <a:r>
              <a:rPr lang="en-US" smtClean="0"/>
              <a:t>14  As obedient children, do not be </a:t>
            </a:r>
            <a:r>
              <a:rPr lang="en-US" u="sng" smtClean="0"/>
              <a:t>conformed to the former passions</a:t>
            </a:r>
            <a:r>
              <a:rPr lang="en-US" smtClean="0"/>
              <a:t> which were yours in your ignorance</a:t>
            </a:r>
          </a:p>
        </p:txBody>
      </p:sp>
      <p:sp>
        <p:nvSpPr>
          <p:cNvPr id="33796" name="Line 6"/>
          <p:cNvSpPr>
            <a:spLocks noChangeShapeType="1"/>
          </p:cNvSpPr>
          <p:nvPr/>
        </p:nvSpPr>
        <p:spPr bwMode="auto">
          <a:xfrm>
            <a:off x="5105400" y="4800600"/>
            <a:ext cx="762000" cy="0"/>
          </a:xfrm>
          <a:prstGeom prst="line">
            <a:avLst/>
          </a:prstGeom>
          <a:noFill/>
          <a:ln w="76200">
            <a:solidFill>
              <a:schemeClr val="tx1"/>
            </a:solidFill>
            <a:round/>
            <a:headEnd type="none" w="sm" len="sm"/>
            <a:tailEnd type="none" w="sm" len="sm"/>
          </a:ln>
        </p:spPr>
        <p:txBody>
          <a:bodyPr wrap="none" anchor="ctr"/>
          <a:lstStyle/>
          <a:p>
            <a:endParaRPr lang="en-US" b="0"/>
          </a:p>
        </p:txBody>
      </p:sp>
      <p:sp>
        <p:nvSpPr>
          <p:cNvPr id="33797" name="Line 7"/>
          <p:cNvSpPr>
            <a:spLocks noChangeShapeType="1"/>
          </p:cNvSpPr>
          <p:nvPr/>
        </p:nvSpPr>
        <p:spPr bwMode="auto">
          <a:xfrm>
            <a:off x="5105400" y="5105400"/>
            <a:ext cx="762000" cy="0"/>
          </a:xfrm>
          <a:prstGeom prst="line">
            <a:avLst/>
          </a:prstGeom>
          <a:noFill/>
          <a:ln w="76200">
            <a:solidFill>
              <a:schemeClr val="tx1"/>
            </a:solidFill>
            <a:round/>
            <a:headEnd type="none" w="sm" len="sm"/>
            <a:tailEnd type="none" w="sm" len="sm"/>
          </a:ln>
        </p:spPr>
        <p:txBody>
          <a:bodyPr wrap="none" anchor="ctr"/>
          <a:lstStyle/>
          <a:p>
            <a:endParaRPr lang="en-US" b="0"/>
          </a:p>
        </p:txBody>
      </p:sp>
      <p:sp>
        <p:nvSpPr>
          <p:cNvPr id="33798" name="Rectangle 8"/>
          <p:cNvSpPr>
            <a:spLocks noChangeArrowheads="1"/>
          </p:cNvSpPr>
          <p:nvPr/>
        </p:nvSpPr>
        <p:spPr bwMode="auto">
          <a:xfrm>
            <a:off x="6172200" y="4038600"/>
            <a:ext cx="2743200" cy="2209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80000"/>
              </a:lnSpc>
              <a:spcBef>
                <a:spcPct val="15000"/>
              </a:spcBef>
            </a:pPr>
            <a:r>
              <a:rPr lang="en-US" sz="6000" b="0"/>
              <a:t>Self-</a:t>
            </a:r>
          </a:p>
          <a:p>
            <a:pPr algn="l">
              <a:lnSpc>
                <a:spcPct val="70000"/>
              </a:lnSpc>
              <a:spcBef>
                <a:spcPct val="5000"/>
              </a:spcBef>
            </a:pPr>
            <a:r>
              <a:rPr lang="en-US" sz="6000" b="0"/>
              <a:t>serving</a:t>
            </a:r>
          </a:p>
          <a:p>
            <a:pPr algn="l">
              <a:lnSpc>
                <a:spcPct val="70000"/>
              </a:lnSpc>
              <a:spcBef>
                <a:spcPct val="5000"/>
              </a:spcBef>
            </a:pPr>
            <a:r>
              <a:rPr lang="en-US" sz="6000" b="0"/>
              <a:t>lifestyle</a:t>
            </a:r>
          </a:p>
        </p:txBody>
      </p:sp>
      <p:sp>
        <p:nvSpPr>
          <p:cNvPr id="9" name="Line 9"/>
          <p:cNvSpPr>
            <a:spLocks noChangeShapeType="1"/>
          </p:cNvSpPr>
          <p:nvPr/>
        </p:nvSpPr>
        <p:spPr bwMode="auto">
          <a:xfrm flipV="1">
            <a:off x="3505200" y="2286000"/>
            <a:ext cx="2514600" cy="1981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3800" name="Rectangle 10"/>
          <p:cNvSpPr>
            <a:spLocks noChangeArrowheads="1"/>
          </p:cNvSpPr>
          <p:nvPr/>
        </p:nvSpPr>
        <p:spPr bwMode="auto">
          <a:xfrm>
            <a:off x="381000" y="4038600"/>
            <a:ext cx="4419600" cy="2209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Evil Desires</a:t>
            </a:r>
          </a:p>
          <a:p>
            <a:pPr algn="l">
              <a:lnSpc>
                <a:spcPct val="75000"/>
              </a:lnSpc>
              <a:spcBef>
                <a:spcPct val="5000"/>
              </a:spcBef>
            </a:pPr>
            <a:r>
              <a:rPr lang="en-US" sz="6000" b="0"/>
              <a:t>Lusts</a:t>
            </a:r>
          </a:p>
          <a:p>
            <a:pPr algn="l">
              <a:lnSpc>
                <a:spcPct val="75000"/>
              </a:lnSpc>
              <a:spcBef>
                <a:spcPct val="5000"/>
              </a:spcBef>
            </a:pPr>
            <a:r>
              <a:rPr lang="en-US" sz="6000" b="0"/>
              <a:t>Thirsts</a:t>
            </a: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defRPr/>
            </a:pPr>
            <a:r>
              <a:rPr lang="en-US" sz="8000" dirty="0" smtClean="0"/>
              <a:t>1 Peter 1</a:t>
            </a:r>
          </a:p>
        </p:txBody>
      </p:sp>
      <p:sp>
        <p:nvSpPr>
          <p:cNvPr id="51203"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1" end="1"/>
                                            </p:txEl>
                                          </p:spTgt>
                                        </p:tgtEl>
                                        <p:attrNameLst>
                                          <p:attrName>style.visibility</p:attrName>
                                        </p:attrNameLst>
                                      </p:cBhvr>
                                      <p:to>
                                        <p:strVal val="visible"/>
                                      </p:to>
                                    </p:set>
                                    <p:animEffect transition="in" filter="wipe(left)">
                                      <p:cBhvr>
                                        <p:cTn id="7"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a:t>
            </a:r>
            <a:r>
              <a:rPr lang="en-US" u="sng" dirty="0" smtClean="0"/>
              <a:t>prophets</a:t>
            </a:r>
            <a:r>
              <a:rPr lang="en-US" dirty="0" smtClean="0"/>
              <a:t> who prophesied of the grace that would come to you made careful searches and inquiries,</a:t>
            </a:r>
          </a:p>
          <a:p>
            <a:pPr>
              <a:buFont typeface="Monotype Sorts" pitchFamily="2" charset="2"/>
              <a:buNone/>
              <a:defRPr/>
            </a:pPr>
            <a:r>
              <a:rPr lang="en-US" dirty="0" smtClean="0"/>
              <a:t>11 seeking to know what person or time the Spirit of Christ within them was indicating as He predicted the sufferings of Christ and the glories to follow.</a:t>
            </a:r>
          </a:p>
        </p:txBody>
      </p:sp>
      <p:cxnSp>
        <p:nvCxnSpPr>
          <p:cNvPr id="6" name="Straight Arrow Connector 5"/>
          <p:cNvCxnSpPr/>
          <p:nvPr/>
        </p:nvCxnSpPr>
        <p:spPr bwMode="auto">
          <a:xfrm>
            <a:off x="3200400" y="609600"/>
            <a:ext cx="2438400" cy="1143000"/>
          </a:xfrm>
          <a:prstGeom prst="straightConnector1">
            <a:avLst/>
          </a:prstGeom>
          <a:solidFill>
            <a:schemeClr val="accent1"/>
          </a:solidFill>
          <a:ln w="76200" cap="flat" cmpd="sng" algn="ctr">
            <a:solidFill>
              <a:schemeClr val="tx1"/>
            </a:solidFill>
            <a:prstDash val="solid"/>
            <a:round/>
            <a:headEnd type="none" w="sm" len="sm"/>
            <a:tailEnd type="arrow"/>
          </a:ln>
          <a:effectLst/>
        </p:spPr>
      </p:cxnSp>
      <p:sp>
        <p:nvSpPr>
          <p:cNvPr id="4" name="Rectangle 5"/>
          <p:cNvSpPr>
            <a:spLocks noChangeArrowheads="1"/>
          </p:cNvSpPr>
          <p:nvPr/>
        </p:nvSpPr>
        <p:spPr bwMode="auto">
          <a:xfrm>
            <a:off x="228600" y="228600"/>
            <a:ext cx="8610600" cy="838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7000"/>
              </a:lnSpc>
              <a:spcBef>
                <a:spcPct val="5000"/>
              </a:spcBef>
            </a:pPr>
            <a:r>
              <a:rPr lang="en-US" sz="7200" b="0" dirty="0" smtClean="0"/>
              <a:t>The authors of the OT</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defRPr/>
            </a:pPr>
            <a:r>
              <a:rPr lang="en-US" sz="8000" dirty="0" smtClean="0"/>
              <a:t>1 Peter 1</a:t>
            </a:r>
          </a:p>
        </p:txBody>
      </p:sp>
      <p:sp>
        <p:nvSpPr>
          <p:cNvPr id="62467"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38916" name="Line 5"/>
          <p:cNvSpPr>
            <a:spLocks noChangeShapeType="1"/>
          </p:cNvSpPr>
          <p:nvPr/>
        </p:nvSpPr>
        <p:spPr bwMode="auto">
          <a:xfrm flipH="1" flipV="1">
            <a:off x="4572000" y="1905000"/>
            <a:ext cx="2057400" cy="3505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8917" name="Line 8"/>
          <p:cNvSpPr>
            <a:spLocks noChangeShapeType="1"/>
          </p:cNvSpPr>
          <p:nvPr/>
        </p:nvSpPr>
        <p:spPr bwMode="auto">
          <a:xfrm flipH="1" flipV="1">
            <a:off x="4419600" y="3733800"/>
            <a:ext cx="1524000" cy="1600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8918" name="Line 9"/>
          <p:cNvSpPr>
            <a:spLocks noChangeShapeType="1"/>
          </p:cNvSpPr>
          <p:nvPr/>
        </p:nvSpPr>
        <p:spPr bwMode="auto">
          <a:xfrm flipH="1" flipV="1">
            <a:off x="1219200" y="3810000"/>
            <a:ext cx="43434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8919" name="Line 8"/>
          <p:cNvSpPr>
            <a:spLocks noChangeShapeType="1"/>
          </p:cNvSpPr>
          <p:nvPr/>
        </p:nvSpPr>
        <p:spPr bwMode="auto">
          <a:xfrm flipH="1" flipV="1">
            <a:off x="2743200" y="2514600"/>
            <a:ext cx="2895600" cy="28956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8920" name="Rectangle 4"/>
          <p:cNvSpPr>
            <a:spLocks noChangeArrowheads="1"/>
          </p:cNvSpPr>
          <p:nvPr/>
        </p:nvSpPr>
        <p:spPr bwMode="auto">
          <a:xfrm>
            <a:off x="5105400" y="5257800"/>
            <a:ext cx="3886200" cy="762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5400" b="0"/>
              <a:t>= </a:t>
            </a:r>
            <a:r>
              <a:rPr lang="en-US" sz="5400" b="0" i="1"/>
              <a:t>hagios</a:t>
            </a:r>
            <a:r>
              <a:rPr lang="en-US" sz="5400" b="0"/>
              <a:t> Gk.</a:t>
            </a:r>
            <a:endParaRPr lang="en-US" sz="6000" b="0"/>
          </a:p>
        </p:txBody>
      </p:sp>
    </p:spTree>
  </p:cSld>
  <p:clrMapOvr>
    <a:masterClrMapping/>
  </p:clrMapOvr>
  <p:transition spd="slow">
    <p:wipe di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z="8000" dirty="0" smtClean="0"/>
              <a:t>1 Peter 1</a:t>
            </a:r>
          </a:p>
        </p:txBody>
      </p:sp>
      <p:sp>
        <p:nvSpPr>
          <p:cNvPr id="63491"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9" name="Line 5"/>
          <p:cNvSpPr>
            <a:spLocks noChangeShapeType="1"/>
          </p:cNvSpPr>
          <p:nvPr/>
        </p:nvSpPr>
        <p:spPr bwMode="auto">
          <a:xfrm flipH="1" flipV="1">
            <a:off x="4572000" y="1905000"/>
            <a:ext cx="2057400" cy="3505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0" name="Line 8"/>
          <p:cNvSpPr>
            <a:spLocks noChangeShapeType="1"/>
          </p:cNvSpPr>
          <p:nvPr/>
        </p:nvSpPr>
        <p:spPr bwMode="auto">
          <a:xfrm flipH="1" flipV="1">
            <a:off x="4419600" y="3733800"/>
            <a:ext cx="1524000" cy="1600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1" name="Line 9"/>
          <p:cNvSpPr>
            <a:spLocks noChangeShapeType="1"/>
          </p:cNvSpPr>
          <p:nvPr/>
        </p:nvSpPr>
        <p:spPr bwMode="auto">
          <a:xfrm flipH="1" flipV="1">
            <a:off x="1219200" y="3810000"/>
            <a:ext cx="43434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2" name="Line 8"/>
          <p:cNvSpPr>
            <a:spLocks noChangeShapeType="1"/>
          </p:cNvSpPr>
          <p:nvPr/>
        </p:nvSpPr>
        <p:spPr bwMode="auto">
          <a:xfrm flipH="1" flipV="1">
            <a:off x="2743200" y="2514600"/>
            <a:ext cx="2895600" cy="28956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9944" name="Rectangle 4"/>
          <p:cNvSpPr>
            <a:spLocks noChangeArrowheads="1"/>
          </p:cNvSpPr>
          <p:nvPr/>
        </p:nvSpPr>
        <p:spPr bwMode="auto">
          <a:xfrm>
            <a:off x="5181600" y="5029200"/>
            <a:ext cx="3886200" cy="1524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 different</a:t>
            </a:r>
          </a:p>
          <a:p>
            <a:pPr algn="l">
              <a:lnSpc>
                <a:spcPct val="75000"/>
              </a:lnSpc>
              <a:spcBef>
                <a:spcPct val="5000"/>
              </a:spcBef>
            </a:pPr>
            <a:r>
              <a:rPr lang="en-US" sz="6000" b="0"/>
              <a:t>or distinct</a:t>
            </a: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z="8000" dirty="0" smtClean="0"/>
              <a:t>1 Peter 1</a:t>
            </a:r>
          </a:p>
        </p:txBody>
      </p:sp>
      <p:sp>
        <p:nvSpPr>
          <p:cNvPr id="63491"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9" name="Line 5"/>
          <p:cNvSpPr>
            <a:spLocks noChangeShapeType="1"/>
          </p:cNvSpPr>
          <p:nvPr/>
        </p:nvSpPr>
        <p:spPr bwMode="auto">
          <a:xfrm flipH="1" flipV="1">
            <a:off x="4572000" y="1905000"/>
            <a:ext cx="2057400" cy="3505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0" name="Line 8"/>
          <p:cNvSpPr>
            <a:spLocks noChangeShapeType="1"/>
          </p:cNvSpPr>
          <p:nvPr/>
        </p:nvSpPr>
        <p:spPr bwMode="auto">
          <a:xfrm flipH="1" flipV="1">
            <a:off x="4419600" y="3733800"/>
            <a:ext cx="1524000" cy="1600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1" name="Line 9"/>
          <p:cNvSpPr>
            <a:spLocks noChangeShapeType="1"/>
          </p:cNvSpPr>
          <p:nvPr/>
        </p:nvSpPr>
        <p:spPr bwMode="auto">
          <a:xfrm flipH="1" flipV="1">
            <a:off x="1219200" y="3810000"/>
            <a:ext cx="43434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2" name="Line 8"/>
          <p:cNvSpPr>
            <a:spLocks noChangeShapeType="1"/>
          </p:cNvSpPr>
          <p:nvPr/>
        </p:nvSpPr>
        <p:spPr bwMode="auto">
          <a:xfrm flipH="1" flipV="1">
            <a:off x="2743200" y="2514600"/>
            <a:ext cx="2895600" cy="28956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9944" name="Rectangle 4"/>
          <p:cNvSpPr>
            <a:spLocks noChangeArrowheads="1"/>
          </p:cNvSpPr>
          <p:nvPr/>
        </p:nvSpPr>
        <p:spPr bwMode="auto">
          <a:xfrm>
            <a:off x="5181600" y="5029200"/>
            <a:ext cx="3886200" cy="1524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 different</a:t>
            </a:r>
          </a:p>
          <a:p>
            <a:pPr algn="l">
              <a:lnSpc>
                <a:spcPct val="75000"/>
              </a:lnSpc>
              <a:spcBef>
                <a:spcPct val="5000"/>
              </a:spcBef>
            </a:pPr>
            <a:r>
              <a:rPr lang="en-US" sz="6000" b="0"/>
              <a:t>or distinct</a:t>
            </a:r>
          </a:p>
        </p:txBody>
      </p:sp>
      <p:sp>
        <p:nvSpPr>
          <p:cNvPr id="13" name="Rectangle 7"/>
          <p:cNvSpPr>
            <a:spLocks noChangeArrowheads="1"/>
          </p:cNvSpPr>
          <p:nvPr/>
        </p:nvSpPr>
        <p:spPr bwMode="auto">
          <a:xfrm>
            <a:off x="381000" y="4724400"/>
            <a:ext cx="3733800" cy="1981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000" b="0" dirty="0"/>
              <a:t>Not addicted</a:t>
            </a:r>
          </a:p>
          <a:p>
            <a:pPr algn="l">
              <a:lnSpc>
                <a:spcPct val="75000"/>
              </a:lnSpc>
              <a:spcBef>
                <a:spcPct val="5000"/>
              </a:spcBef>
            </a:pPr>
            <a:r>
              <a:rPr lang="en-US" sz="4000" b="0" dirty="0"/>
              <a:t>Not dopey</a:t>
            </a:r>
          </a:p>
          <a:p>
            <a:pPr algn="l">
              <a:lnSpc>
                <a:spcPct val="75000"/>
              </a:lnSpc>
              <a:spcBef>
                <a:spcPct val="5000"/>
              </a:spcBef>
            </a:pPr>
            <a:r>
              <a:rPr lang="en-US" sz="4000" b="0" dirty="0"/>
              <a:t>Not directionless</a:t>
            </a:r>
          </a:p>
          <a:p>
            <a:pPr algn="l">
              <a:lnSpc>
                <a:spcPct val="75000"/>
              </a:lnSpc>
              <a:spcBef>
                <a:spcPct val="5000"/>
              </a:spcBef>
            </a:pPr>
            <a:r>
              <a:rPr lang="en-US" sz="4000" b="0" dirty="0"/>
              <a:t>Not purposeless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wipe(left)">
                                      <p:cBhvr>
                                        <p:cTn id="7" dur="500"/>
                                        <p:tgtEl>
                                          <p:spTgt spid="1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wipe(left)">
                                      <p:cBhvr>
                                        <p:cTn id="12" dur="500"/>
                                        <p:tgtEl>
                                          <p:spTgt spid="1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3">
                                            <p:txEl>
                                              <p:pRg st="3" end="3"/>
                                            </p:txEl>
                                          </p:spTgt>
                                        </p:tgtEl>
                                        <p:attrNameLst>
                                          <p:attrName>style.visibility</p:attrName>
                                        </p:attrNameLst>
                                      </p:cBhvr>
                                      <p:to>
                                        <p:strVal val="visible"/>
                                      </p:to>
                                    </p:set>
                                    <p:animEffect transition="in" filter="wipe(left)">
                                      <p:cBhvr>
                                        <p:cTn id="17"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z="8000" dirty="0" smtClean="0"/>
              <a:t>1 Peter 1</a:t>
            </a:r>
          </a:p>
        </p:txBody>
      </p:sp>
      <p:sp>
        <p:nvSpPr>
          <p:cNvPr id="63491"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9" name="Line 5"/>
          <p:cNvSpPr>
            <a:spLocks noChangeShapeType="1"/>
          </p:cNvSpPr>
          <p:nvPr/>
        </p:nvSpPr>
        <p:spPr bwMode="auto">
          <a:xfrm flipH="1" flipV="1">
            <a:off x="4572000" y="1905000"/>
            <a:ext cx="2057400" cy="3505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0" name="Line 8"/>
          <p:cNvSpPr>
            <a:spLocks noChangeShapeType="1"/>
          </p:cNvSpPr>
          <p:nvPr/>
        </p:nvSpPr>
        <p:spPr bwMode="auto">
          <a:xfrm flipH="1" flipV="1">
            <a:off x="4419600" y="3733800"/>
            <a:ext cx="1524000" cy="1600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1" name="Line 9"/>
          <p:cNvSpPr>
            <a:spLocks noChangeShapeType="1"/>
          </p:cNvSpPr>
          <p:nvPr/>
        </p:nvSpPr>
        <p:spPr bwMode="auto">
          <a:xfrm flipH="1" flipV="1">
            <a:off x="1219200" y="3810000"/>
            <a:ext cx="43434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2" name="Line 8"/>
          <p:cNvSpPr>
            <a:spLocks noChangeShapeType="1"/>
          </p:cNvSpPr>
          <p:nvPr/>
        </p:nvSpPr>
        <p:spPr bwMode="auto">
          <a:xfrm flipH="1" flipV="1">
            <a:off x="2743200" y="2514600"/>
            <a:ext cx="2895600" cy="28956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9944" name="Rectangle 4"/>
          <p:cNvSpPr>
            <a:spLocks noChangeArrowheads="1"/>
          </p:cNvSpPr>
          <p:nvPr/>
        </p:nvSpPr>
        <p:spPr bwMode="auto">
          <a:xfrm>
            <a:off x="5181600" y="5029200"/>
            <a:ext cx="3886200" cy="1524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 different</a:t>
            </a:r>
          </a:p>
          <a:p>
            <a:pPr algn="l">
              <a:lnSpc>
                <a:spcPct val="75000"/>
              </a:lnSpc>
              <a:spcBef>
                <a:spcPct val="5000"/>
              </a:spcBef>
            </a:pPr>
            <a:r>
              <a:rPr lang="en-US" sz="6000" b="0"/>
              <a:t>or distinct</a:t>
            </a:r>
          </a:p>
        </p:txBody>
      </p:sp>
      <p:sp>
        <p:nvSpPr>
          <p:cNvPr id="14" name="Rectangle 7"/>
          <p:cNvSpPr>
            <a:spLocks noChangeArrowheads="1"/>
          </p:cNvSpPr>
          <p:nvPr/>
        </p:nvSpPr>
        <p:spPr bwMode="auto">
          <a:xfrm>
            <a:off x="381000" y="4648200"/>
            <a:ext cx="3581400" cy="1981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000" b="0" dirty="0"/>
              <a:t>Full of love</a:t>
            </a:r>
          </a:p>
          <a:p>
            <a:pPr algn="l">
              <a:lnSpc>
                <a:spcPct val="75000"/>
              </a:lnSpc>
              <a:spcBef>
                <a:spcPct val="5000"/>
              </a:spcBef>
            </a:pPr>
            <a:r>
              <a:rPr lang="en-US" sz="4000" b="0" dirty="0"/>
              <a:t>Confident of your future</a:t>
            </a:r>
          </a:p>
          <a:p>
            <a:pPr algn="l">
              <a:lnSpc>
                <a:spcPct val="75000"/>
              </a:lnSpc>
              <a:spcBef>
                <a:spcPct val="5000"/>
              </a:spcBef>
            </a:pPr>
            <a:r>
              <a:rPr lang="en-US" sz="4000" b="0" dirty="0"/>
              <a:t>Others-centered</a:t>
            </a:r>
          </a:p>
        </p:txBody>
      </p:sp>
    </p:spTree>
  </p:cSld>
  <p:clrMapOvr>
    <a:masterClrMapping/>
  </p:clrMapOvr>
  <p:transition>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z="8000" dirty="0" smtClean="0"/>
              <a:t>1 Peter 1</a:t>
            </a:r>
          </a:p>
        </p:txBody>
      </p:sp>
      <p:sp>
        <p:nvSpPr>
          <p:cNvPr id="63491"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9" name="Line 5"/>
          <p:cNvSpPr>
            <a:spLocks noChangeShapeType="1"/>
          </p:cNvSpPr>
          <p:nvPr/>
        </p:nvSpPr>
        <p:spPr bwMode="auto">
          <a:xfrm flipH="1" flipV="1">
            <a:off x="4572000" y="1905000"/>
            <a:ext cx="2057400" cy="3505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0" name="Line 8"/>
          <p:cNvSpPr>
            <a:spLocks noChangeShapeType="1"/>
          </p:cNvSpPr>
          <p:nvPr/>
        </p:nvSpPr>
        <p:spPr bwMode="auto">
          <a:xfrm flipH="1" flipV="1">
            <a:off x="4419600" y="3733800"/>
            <a:ext cx="1524000" cy="1600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1" name="Line 9"/>
          <p:cNvSpPr>
            <a:spLocks noChangeShapeType="1"/>
          </p:cNvSpPr>
          <p:nvPr/>
        </p:nvSpPr>
        <p:spPr bwMode="auto">
          <a:xfrm flipH="1" flipV="1">
            <a:off x="1219200" y="3810000"/>
            <a:ext cx="43434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2" name="Line 8"/>
          <p:cNvSpPr>
            <a:spLocks noChangeShapeType="1"/>
          </p:cNvSpPr>
          <p:nvPr/>
        </p:nvSpPr>
        <p:spPr bwMode="auto">
          <a:xfrm flipH="1" flipV="1">
            <a:off x="2743200" y="2514600"/>
            <a:ext cx="2895600" cy="28956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9944" name="Rectangle 4"/>
          <p:cNvSpPr>
            <a:spLocks noChangeArrowheads="1"/>
          </p:cNvSpPr>
          <p:nvPr/>
        </p:nvSpPr>
        <p:spPr bwMode="auto">
          <a:xfrm>
            <a:off x="5181600" y="5029200"/>
            <a:ext cx="3886200" cy="1524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 different</a:t>
            </a:r>
          </a:p>
          <a:p>
            <a:pPr algn="l">
              <a:lnSpc>
                <a:spcPct val="75000"/>
              </a:lnSpc>
              <a:spcBef>
                <a:spcPct val="5000"/>
              </a:spcBef>
            </a:pPr>
            <a:r>
              <a:rPr lang="en-US" sz="6000" b="0"/>
              <a:t>or distinct</a:t>
            </a:r>
          </a:p>
        </p:txBody>
      </p:sp>
      <p:sp>
        <p:nvSpPr>
          <p:cNvPr id="14" name="Rectangle 7"/>
          <p:cNvSpPr>
            <a:spLocks noChangeArrowheads="1"/>
          </p:cNvSpPr>
          <p:nvPr/>
        </p:nvSpPr>
        <p:spPr bwMode="auto">
          <a:xfrm>
            <a:off x="381000" y="4648200"/>
            <a:ext cx="3581400" cy="1981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000" b="0" dirty="0"/>
              <a:t>Full of love</a:t>
            </a:r>
          </a:p>
          <a:p>
            <a:pPr algn="l">
              <a:lnSpc>
                <a:spcPct val="75000"/>
              </a:lnSpc>
              <a:spcBef>
                <a:spcPct val="5000"/>
              </a:spcBef>
            </a:pPr>
            <a:r>
              <a:rPr lang="en-US" sz="4000" b="0" dirty="0"/>
              <a:t>Confident of your future</a:t>
            </a:r>
          </a:p>
          <a:p>
            <a:pPr algn="l">
              <a:lnSpc>
                <a:spcPct val="75000"/>
              </a:lnSpc>
              <a:spcBef>
                <a:spcPct val="5000"/>
              </a:spcBef>
            </a:pPr>
            <a:r>
              <a:rPr lang="en-US" sz="4000" b="0" dirty="0"/>
              <a:t>Others-centered</a:t>
            </a:r>
          </a:p>
        </p:txBody>
      </p:sp>
      <p:sp>
        <p:nvSpPr>
          <p:cNvPr id="13" name="Rectangle 7"/>
          <p:cNvSpPr>
            <a:spLocks noChangeArrowheads="1"/>
          </p:cNvSpPr>
          <p:nvPr/>
        </p:nvSpPr>
        <p:spPr bwMode="auto">
          <a:xfrm>
            <a:off x="2819400" y="228600"/>
            <a:ext cx="6172200" cy="6324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3600" b="0" dirty="0" smtClean="0"/>
              <a:t>Science is </a:t>
            </a:r>
            <a:r>
              <a:rPr lang="en-US" sz="3600" b="0" dirty="0" smtClean="0"/>
              <a:t>demonstrating, just in the past few years, that IT overuse is visibly damaging to young people’s brains.</a:t>
            </a:r>
          </a:p>
          <a:p>
            <a:pPr algn="l">
              <a:lnSpc>
                <a:spcPct val="75000"/>
              </a:lnSpc>
              <a:spcBef>
                <a:spcPct val="5000"/>
              </a:spcBef>
            </a:pPr>
            <a:r>
              <a:rPr lang="en-US" sz="3600" b="0" dirty="0" smtClean="0"/>
              <a:t>The intense stimulation games and social media produce dwarfs the stimulation possible from things like reading a book or talking to someone.</a:t>
            </a:r>
          </a:p>
        </p:txBody>
      </p:sp>
    </p:spTree>
    <p:extLst>
      <p:ext uri="{BB962C8B-B14F-4D97-AF65-F5344CB8AC3E}">
        <p14:creationId xmlns:p14="http://schemas.microsoft.com/office/powerpoint/2010/main" val="124192814"/>
      </p:ext>
    </p:extLst>
  </p:cSld>
  <p:clrMapOvr>
    <a:masterClrMapping/>
  </p:clrMapOvr>
  <p:transition>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z="8000" dirty="0" smtClean="0"/>
              <a:t>1 Peter 1</a:t>
            </a:r>
          </a:p>
        </p:txBody>
      </p:sp>
      <p:sp>
        <p:nvSpPr>
          <p:cNvPr id="63491"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9" name="Line 5"/>
          <p:cNvSpPr>
            <a:spLocks noChangeShapeType="1"/>
          </p:cNvSpPr>
          <p:nvPr/>
        </p:nvSpPr>
        <p:spPr bwMode="auto">
          <a:xfrm flipH="1" flipV="1">
            <a:off x="4572000" y="1905000"/>
            <a:ext cx="2057400" cy="3505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0" name="Line 8"/>
          <p:cNvSpPr>
            <a:spLocks noChangeShapeType="1"/>
          </p:cNvSpPr>
          <p:nvPr/>
        </p:nvSpPr>
        <p:spPr bwMode="auto">
          <a:xfrm flipH="1" flipV="1">
            <a:off x="4419600" y="3733800"/>
            <a:ext cx="1524000" cy="1600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1" name="Line 9"/>
          <p:cNvSpPr>
            <a:spLocks noChangeShapeType="1"/>
          </p:cNvSpPr>
          <p:nvPr/>
        </p:nvSpPr>
        <p:spPr bwMode="auto">
          <a:xfrm flipH="1" flipV="1">
            <a:off x="1219200" y="3810000"/>
            <a:ext cx="43434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2" name="Line 8"/>
          <p:cNvSpPr>
            <a:spLocks noChangeShapeType="1"/>
          </p:cNvSpPr>
          <p:nvPr/>
        </p:nvSpPr>
        <p:spPr bwMode="auto">
          <a:xfrm flipH="1" flipV="1">
            <a:off x="2743200" y="2514600"/>
            <a:ext cx="2895600" cy="28956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9944" name="Rectangle 4"/>
          <p:cNvSpPr>
            <a:spLocks noChangeArrowheads="1"/>
          </p:cNvSpPr>
          <p:nvPr/>
        </p:nvSpPr>
        <p:spPr bwMode="auto">
          <a:xfrm>
            <a:off x="5181600" y="5029200"/>
            <a:ext cx="3886200" cy="1524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 different</a:t>
            </a:r>
          </a:p>
          <a:p>
            <a:pPr algn="l">
              <a:lnSpc>
                <a:spcPct val="75000"/>
              </a:lnSpc>
              <a:spcBef>
                <a:spcPct val="5000"/>
              </a:spcBef>
            </a:pPr>
            <a:r>
              <a:rPr lang="en-US" sz="6000" b="0"/>
              <a:t>or distinct</a:t>
            </a:r>
          </a:p>
        </p:txBody>
      </p:sp>
      <p:sp>
        <p:nvSpPr>
          <p:cNvPr id="14" name="Rectangle 7"/>
          <p:cNvSpPr>
            <a:spLocks noChangeArrowheads="1"/>
          </p:cNvSpPr>
          <p:nvPr/>
        </p:nvSpPr>
        <p:spPr bwMode="auto">
          <a:xfrm>
            <a:off x="381000" y="4648200"/>
            <a:ext cx="3581400" cy="1981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000" b="0" dirty="0"/>
              <a:t>Full of love</a:t>
            </a:r>
          </a:p>
          <a:p>
            <a:pPr algn="l">
              <a:lnSpc>
                <a:spcPct val="75000"/>
              </a:lnSpc>
              <a:spcBef>
                <a:spcPct val="5000"/>
              </a:spcBef>
            </a:pPr>
            <a:r>
              <a:rPr lang="en-US" sz="4000" b="0" dirty="0"/>
              <a:t>Confident of your future</a:t>
            </a:r>
          </a:p>
          <a:p>
            <a:pPr algn="l">
              <a:lnSpc>
                <a:spcPct val="75000"/>
              </a:lnSpc>
              <a:spcBef>
                <a:spcPct val="5000"/>
              </a:spcBef>
            </a:pPr>
            <a:r>
              <a:rPr lang="en-US" sz="4000" b="0" dirty="0"/>
              <a:t>Others-centered</a:t>
            </a:r>
          </a:p>
        </p:txBody>
      </p:sp>
      <p:sp>
        <p:nvSpPr>
          <p:cNvPr id="13" name="Rectangle 7"/>
          <p:cNvSpPr>
            <a:spLocks noChangeArrowheads="1"/>
          </p:cNvSpPr>
          <p:nvPr/>
        </p:nvSpPr>
        <p:spPr bwMode="auto">
          <a:xfrm>
            <a:off x="2819400" y="228600"/>
            <a:ext cx="6172200" cy="6324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3600" b="0" dirty="0" smtClean="0"/>
              <a:t>The American Psychiatric Association’s DSM-5 now includes Internet Gaming Disorder for future consideration as a formal “mental disorder”; stating, “studies suggest that when these individuals are engrossed in Internet games, certain pathways in their brains are triggered in the same direct and intense way that a drug addict’s brain is affected by a particular substance.”</a:t>
            </a:r>
            <a:endParaRPr lang="en-US" sz="3600" b="0" dirty="0"/>
          </a:p>
        </p:txBody>
      </p:sp>
    </p:spTree>
  </p:cSld>
  <p:clrMapOvr>
    <a:masterClrMapping/>
  </p:clrMapOvr>
  <p:transition>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z="8000" dirty="0" smtClean="0"/>
              <a:t>1 Peter 1</a:t>
            </a:r>
          </a:p>
        </p:txBody>
      </p:sp>
      <p:sp>
        <p:nvSpPr>
          <p:cNvPr id="63491"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9" name="Line 5"/>
          <p:cNvSpPr>
            <a:spLocks noChangeShapeType="1"/>
          </p:cNvSpPr>
          <p:nvPr/>
        </p:nvSpPr>
        <p:spPr bwMode="auto">
          <a:xfrm flipH="1" flipV="1">
            <a:off x="4572000" y="1905000"/>
            <a:ext cx="2057400" cy="3505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0" name="Line 8"/>
          <p:cNvSpPr>
            <a:spLocks noChangeShapeType="1"/>
          </p:cNvSpPr>
          <p:nvPr/>
        </p:nvSpPr>
        <p:spPr bwMode="auto">
          <a:xfrm flipH="1" flipV="1">
            <a:off x="4419600" y="3733800"/>
            <a:ext cx="1524000" cy="1600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1" name="Line 9"/>
          <p:cNvSpPr>
            <a:spLocks noChangeShapeType="1"/>
          </p:cNvSpPr>
          <p:nvPr/>
        </p:nvSpPr>
        <p:spPr bwMode="auto">
          <a:xfrm flipH="1" flipV="1">
            <a:off x="1219200" y="3810000"/>
            <a:ext cx="43434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2" name="Line 8"/>
          <p:cNvSpPr>
            <a:spLocks noChangeShapeType="1"/>
          </p:cNvSpPr>
          <p:nvPr/>
        </p:nvSpPr>
        <p:spPr bwMode="auto">
          <a:xfrm flipH="1" flipV="1">
            <a:off x="2743200" y="2514600"/>
            <a:ext cx="2895600" cy="28956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9944" name="Rectangle 4"/>
          <p:cNvSpPr>
            <a:spLocks noChangeArrowheads="1"/>
          </p:cNvSpPr>
          <p:nvPr/>
        </p:nvSpPr>
        <p:spPr bwMode="auto">
          <a:xfrm>
            <a:off x="5181600" y="5029200"/>
            <a:ext cx="3886200" cy="1524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 different</a:t>
            </a:r>
          </a:p>
          <a:p>
            <a:pPr algn="l">
              <a:lnSpc>
                <a:spcPct val="75000"/>
              </a:lnSpc>
              <a:spcBef>
                <a:spcPct val="5000"/>
              </a:spcBef>
            </a:pPr>
            <a:r>
              <a:rPr lang="en-US" sz="6000" b="0"/>
              <a:t>or distinct</a:t>
            </a:r>
          </a:p>
        </p:txBody>
      </p:sp>
      <p:sp>
        <p:nvSpPr>
          <p:cNvPr id="14" name="Rectangle 7"/>
          <p:cNvSpPr>
            <a:spLocks noChangeArrowheads="1"/>
          </p:cNvSpPr>
          <p:nvPr/>
        </p:nvSpPr>
        <p:spPr bwMode="auto">
          <a:xfrm>
            <a:off x="381000" y="4648200"/>
            <a:ext cx="3581400" cy="1981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000" b="0" dirty="0"/>
              <a:t>Full of love</a:t>
            </a:r>
          </a:p>
          <a:p>
            <a:pPr algn="l">
              <a:lnSpc>
                <a:spcPct val="75000"/>
              </a:lnSpc>
              <a:spcBef>
                <a:spcPct val="5000"/>
              </a:spcBef>
            </a:pPr>
            <a:r>
              <a:rPr lang="en-US" sz="4000" b="0" dirty="0"/>
              <a:t>Confident of your future</a:t>
            </a:r>
          </a:p>
          <a:p>
            <a:pPr algn="l">
              <a:lnSpc>
                <a:spcPct val="75000"/>
              </a:lnSpc>
              <a:spcBef>
                <a:spcPct val="5000"/>
              </a:spcBef>
            </a:pPr>
            <a:r>
              <a:rPr lang="en-US" sz="4000" b="0" dirty="0"/>
              <a:t>Others-centered</a:t>
            </a:r>
          </a:p>
        </p:txBody>
      </p:sp>
      <p:sp>
        <p:nvSpPr>
          <p:cNvPr id="13" name="Rectangle 7"/>
          <p:cNvSpPr>
            <a:spLocks noChangeArrowheads="1"/>
          </p:cNvSpPr>
          <p:nvPr/>
        </p:nvSpPr>
        <p:spPr bwMode="auto">
          <a:xfrm>
            <a:off x="2819400" y="228600"/>
            <a:ext cx="6172200" cy="6324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3600" b="0" dirty="0" smtClean="0"/>
              <a:t>There is empirical evidence that extensive exposure to videogame playing during childhood may lead to neuroadaptation [where the brain rewires itself] and structural changes in neural regions associated with addiction…</a:t>
            </a:r>
            <a:endParaRPr lang="en-US" sz="3600" b="0" dirty="0"/>
          </a:p>
        </p:txBody>
      </p:sp>
    </p:spTree>
  </p:cSld>
  <p:clrMapOvr>
    <a:masterClrMapping/>
  </p:clrMapOvr>
  <p:transition>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z="8000" dirty="0" smtClean="0"/>
              <a:t>1 Peter 1</a:t>
            </a:r>
          </a:p>
        </p:txBody>
      </p:sp>
      <p:sp>
        <p:nvSpPr>
          <p:cNvPr id="63491"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9" name="Line 5"/>
          <p:cNvSpPr>
            <a:spLocks noChangeShapeType="1"/>
          </p:cNvSpPr>
          <p:nvPr/>
        </p:nvSpPr>
        <p:spPr bwMode="auto">
          <a:xfrm flipH="1" flipV="1">
            <a:off x="4572000" y="1905000"/>
            <a:ext cx="2057400" cy="3505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0" name="Line 8"/>
          <p:cNvSpPr>
            <a:spLocks noChangeShapeType="1"/>
          </p:cNvSpPr>
          <p:nvPr/>
        </p:nvSpPr>
        <p:spPr bwMode="auto">
          <a:xfrm flipH="1" flipV="1">
            <a:off x="4419600" y="3733800"/>
            <a:ext cx="1524000" cy="1600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1" name="Line 9"/>
          <p:cNvSpPr>
            <a:spLocks noChangeShapeType="1"/>
          </p:cNvSpPr>
          <p:nvPr/>
        </p:nvSpPr>
        <p:spPr bwMode="auto">
          <a:xfrm flipH="1" flipV="1">
            <a:off x="1219200" y="3810000"/>
            <a:ext cx="43434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2" name="Line 8"/>
          <p:cNvSpPr>
            <a:spLocks noChangeShapeType="1"/>
          </p:cNvSpPr>
          <p:nvPr/>
        </p:nvSpPr>
        <p:spPr bwMode="auto">
          <a:xfrm flipH="1" flipV="1">
            <a:off x="2743200" y="2514600"/>
            <a:ext cx="2895600" cy="28956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9944" name="Rectangle 4"/>
          <p:cNvSpPr>
            <a:spLocks noChangeArrowheads="1"/>
          </p:cNvSpPr>
          <p:nvPr/>
        </p:nvSpPr>
        <p:spPr bwMode="auto">
          <a:xfrm>
            <a:off x="5181600" y="5029200"/>
            <a:ext cx="3886200" cy="1524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 different</a:t>
            </a:r>
          </a:p>
          <a:p>
            <a:pPr algn="l">
              <a:lnSpc>
                <a:spcPct val="75000"/>
              </a:lnSpc>
              <a:spcBef>
                <a:spcPct val="5000"/>
              </a:spcBef>
            </a:pPr>
            <a:r>
              <a:rPr lang="en-US" sz="6000" b="0"/>
              <a:t>or distinct</a:t>
            </a:r>
          </a:p>
        </p:txBody>
      </p:sp>
      <p:sp>
        <p:nvSpPr>
          <p:cNvPr id="14" name="Rectangle 7"/>
          <p:cNvSpPr>
            <a:spLocks noChangeArrowheads="1"/>
          </p:cNvSpPr>
          <p:nvPr/>
        </p:nvSpPr>
        <p:spPr bwMode="auto">
          <a:xfrm>
            <a:off x="381000" y="4648200"/>
            <a:ext cx="3581400" cy="1981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000" b="0" dirty="0"/>
              <a:t>Full of love</a:t>
            </a:r>
          </a:p>
          <a:p>
            <a:pPr algn="l">
              <a:lnSpc>
                <a:spcPct val="75000"/>
              </a:lnSpc>
              <a:spcBef>
                <a:spcPct val="5000"/>
              </a:spcBef>
            </a:pPr>
            <a:r>
              <a:rPr lang="en-US" sz="4000" b="0" dirty="0"/>
              <a:t>Confident of your future</a:t>
            </a:r>
          </a:p>
          <a:p>
            <a:pPr algn="l">
              <a:lnSpc>
                <a:spcPct val="75000"/>
              </a:lnSpc>
              <a:spcBef>
                <a:spcPct val="5000"/>
              </a:spcBef>
            </a:pPr>
            <a:r>
              <a:rPr lang="en-US" sz="4000" b="0" dirty="0"/>
              <a:t>Others-centered</a:t>
            </a:r>
          </a:p>
        </p:txBody>
      </p:sp>
      <p:sp>
        <p:nvSpPr>
          <p:cNvPr id="13" name="Rectangle 7"/>
          <p:cNvSpPr>
            <a:spLocks noChangeArrowheads="1"/>
          </p:cNvSpPr>
          <p:nvPr/>
        </p:nvSpPr>
        <p:spPr bwMode="auto">
          <a:xfrm>
            <a:off x="2819400" y="228600"/>
            <a:ext cx="6172200" cy="6324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3600" b="0" dirty="0" smtClean="0"/>
              <a:t>The development and maintenance of SDD [Screen Dependency Disorders]are increasingly seen as a maladaptive [sick] interaction between the neurological structures and functions which underlie the central components of addiction: reward, pleasure, craving and reinforcement processing; learning and memory; impaired executive functioning, inhibitory control, decision-making and emotion management.</a:t>
            </a:r>
            <a:endParaRPr lang="en-US" sz="3600" b="0" dirty="0"/>
          </a:p>
        </p:txBody>
      </p:sp>
    </p:spTree>
  </p:cSld>
  <p:clrMapOvr>
    <a:masterClrMapping/>
  </p:clrMapOvr>
  <p:transition>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z="8000" dirty="0" smtClean="0"/>
              <a:t>1 Peter 1</a:t>
            </a:r>
          </a:p>
        </p:txBody>
      </p:sp>
      <p:sp>
        <p:nvSpPr>
          <p:cNvPr id="63491"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9" name="Line 5"/>
          <p:cNvSpPr>
            <a:spLocks noChangeShapeType="1"/>
          </p:cNvSpPr>
          <p:nvPr/>
        </p:nvSpPr>
        <p:spPr bwMode="auto">
          <a:xfrm flipH="1" flipV="1">
            <a:off x="4572000" y="1905000"/>
            <a:ext cx="2057400" cy="3505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0" name="Line 8"/>
          <p:cNvSpPr>
            <a:spLocks noChangeShapeType="1"/>
          </p:cNvSpPr>
          <p:nvPr/>
        </p:nvSpPr>
        <p:spPr bwMode="auto">
          <a:xfrm flipH="1" flipV="1">
            <a:off x="4419600" y="3733800"/>
            <a:ext cx="1524000" cy="1600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1" name="Line 9"/>
          <p:cNvSpPr>
            <a:spLocks noChangeShapeType="1"/>
          </p:cNvSpPr>
          <p:nvPr/>
        </p:nvSpPr>
        <p:spPr bwMode="auto">
          <a:xfrm flipH="1" flipV="1">
            <a:off x="1219200" y="3810000"/>
            <a:ext cx="43434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2" name="Line 8"/>
          <p:cNvSpPr>
            <a:spLocks noChangeShapeType="1"/>
          </p:cNvSpPr>
          <p:nvPr/>
        </p:nvSpPr>
        <p:spPr bwMode="auto">
          <a:xfrm flipH="1" flipV="1">
            <a:off x="2743200" y="2514600"/>
            <a:ext cx="2895600" cy="28956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9944" name="Rectangle 4"/>
          <p:cNvSpPr>
            <a:spLocks noChangeArrowheads="1"/>
          </p:cNvSpPr>
          <p:nvPr/>
        </p:nvSpPr>
        <p:spPr bwMode="auto">
          <a:xfrm>
            <a:off x="5181600" y="5029200"/>
            <a:ext cx="3886200" cy="1524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 different</a:t>
            </a:r>
          </a:p>
          <a:p>
            <a:pPr algn="l">
              <a:lnSpc>
                <a:spcPct val="75000"/>
              </a:lnSpc>
              <a:spcBef>
                <a:spcPct val="5000"/>
              </a:spcBef>
            </a:pPr>
            <a:r>
              <a:rPr lang="en-US" sz="6000" b="0"/>
              <a:t>or distinct</a:t>
            </a:r>
          </a:p>
        </p:txBody>
      </p:sp>
      <p:sp>
        <p:nvSpPr>
          <p:cNvPr id="14" name="Rectangle 7"/>
          <p:cNvSpPr>
            <a:spLocks noChangeArrowheads="1"/>
          </p:cNvSpPr>
          <p:nvPr/>
        </p:nvSpPr>
        <p:spPr bwMode="auto">
          <a:xfrm>
            <a:off x="381000" y="4648200"/>
            <a:ext cx="3581400" cy="1981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000" b="0" dirty="0"/>
              <a:t>Full of love</a:t>
            </a:r>
          </a:p>
          <a:p>
            <a:pPr algn="l">
              <a:lnSpc>
                <a:spcPct val="75000"/>
              </a:lnSpc>
              <a:spcBef>
                <a:spcPct val="5000"/>
              </a:spcBef>
            </a:pPr>
            <a:r>
              <a:rPr lang="en-US" sz="4000" b="0" dirty="0"/>
              <a:t>Confident of your future</a:t>
            </a:r>
          </a:p>
          <a:p>
            <a:pPr algn="l">
              <a:lnSpc>
                <a:spcPct val="75000"/>
              </a:lnSpc>
              <a:spcBef>
                <a:spcPct val="5000"/>
              </a:spcBef>
            </a:pPr>
            <a:r>
              <a:rPr lang="en-US" sz="4000" b="0" dirty="0"/>
              <a:t>Others-centered</a:t>
            </a:r>
          </a:p>
        </p:txBody>
      </p:sp>
      <p:sp>
        <p:nvSpPr>
          <p:cNvPr id="13" name="Rectangle 7"/>
          <p:cNvSpPr>
            <a:spLocks noChangeArrowheads="1"/>
          </p:cNvSpPr>
          <p:nvPr/>
        </p:nvSpPr>
        <p:spPr bwMode="auto">
          <a:xfrm>
            <a:off x="2819400" y="228600"/>
            <a:ext cx="6172200" cy="6324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3600" b="0" dirty="0" smtClean="0"/>
              <a:t>The development and maintenance of SDD [Screen Dependency Disorders]are increasingly seen as a maladaptive [sick] interaction between the neurological structures and functions which underlie the central components of addiction: reward, pleasure, craving and reinforcement processing; learning and memory; impaired executive functioning, inhibitory control, decision-making and emotion management.</a:t>
            </a:r>
            <a:endParaRPr lang="en-US" sz="3600" b="0" dirty="0"/>
          </a:p>
        </p:txBody>
      </p:sp>
      <p:sp>
        <p:nvSpPr>
          <p:cNvPr id="15" name="Rectangle 7"/>
          <p:cNvSpPr>
            <a:spLocks noChangeArrowheads="1"/>
          </p:cNvSpPr>
          <p:nvPr/>
        </p:nvSpPr>
        <p:spPr bwMode="auto">
          <a:xfrm>
            <a:off x="152400" y="2590800"/>
            <a:ext cx="3276600" cy="1981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000" b="0" i="1" dirty="0" err="1" smtClean="0"/>
              <a:t>Neuro</a:t>
            </a:r>
            <a:r>
              <a:rPr lang="en-US" sz="4000" b="0" i="1" dirty="0" smtClean="0"/>
              <a:t>-science &amp; </a:t>
            </a:r>
            <a:r>
              <a:rPr lang="en-US" sz="4000" b="0" i="1" dirty="0" err="1" smtClean="0"/>
              <a:t>Biobehavioral</a:t>
            </a:r>
            <a:r>
              <a:rPr lang="en-US" sz="4000" b="0" i="1" dirty="0" smtClean="0"/>
              <a:t> Reviews,</a:t>
            </a:r>
            <a:r>
              <a:rPr lang="en-US" sz="4000" b="0" dirty="0" smtClean="0"/>
              <a:t> 2016</a:t>
            </a:r>
            <a:endParaRPr lang="en-US" sz="4000" b="0" dirty="0"/>
          </a:p>
        </p:txBody>
      </p:sp>
    </p:spTree>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z="8000" dirty="0" smtClean="0"/>
              <a:t>1 Peter 1</a:t>
            </a:r>
          </a:p>
        </p:txBody>
      </p:sp>
      <p:sp>
        <p:nvSpPr>
          <p:cNvPr id="63491"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9" name="Line 5"/>
          <p:cNvSpPr>
            <a:spLocks noChangeShapeType="1"/>
          </p:cNvSpPr>
          <p:nvPr/>
        </p:nvSpPr>
        <p:spPr bwMode="auto">
          <a:xfrm flipH="1" flipV="1">
            <a:off x="4572000" y="1905000"/>
            <a:ext cx="2057400" cy="3505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0" name="Line 8"/>
          <p:cNvSpPr>
            <a:spLocks noChangeShapeType="1"/>
          </p:cNvSpPr>
          <p:nvPr/>
        </p:nvSpPr>
        <p:spPr bwMode="auto">
          <a:xfrm flipH="1" flipV="1">
            <a:off x="4419600" y="3733800"/>
            <a:ext cx="1524000" cy="1600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1" name="Line 9"/>
          <p:cNvSpPr>
            <a:spLocks noChangeShapeType="1"/>
          </p:cNvSpPr>
          <p:nvPr/>
        </p:nvSpPr>
        <p:spPr bwMode="auto">
          <a:xfrm flipH="1" flipV="1">
            <a:off x="1219200" y="3810000"/>
            <a:ext cx="43434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2" name="Line 8"/>
          <p:cNvSpPr>
            <a:spLocks noChangeShapeType="1"/>
          </p:cNvSpPr>
          <p:nvPr/>
        </p:nvSpPr>
        <p:spPr bwMode="auto">
          <a:xfrm flipH="1" flipV="1">
            <a:off x="2743200" y="2514600"/>
            <a:ext cx="2895600" cy="28956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9944" name="Rectangle 4"/>
          <p:cNvSpPr>
            <a:spLocks noChangeArrowheads="1"/>
          </p:cNvSpPr>
          <p:nvPr/>
        </p:nvSpPr>
        <p:spPr bwMode="auto">
          <a:xfrm>
            <a:off x="5181600" y="5029200"/>
            <a:ext cx="3886200" cy="1524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 different</a:t>
            </a:r>
          </a:p>
          <a:p>
            <a:pPr algn="l">
              <a:lnSpc>
                <a:spcPct val="75000"/>
              </a:lnSpc>
              <a:spcBef>
                <a:spcPct val="5000"/>
              </a:spcBef>
            </a:pPr>
            <a:r>
              <a:rPr lang="en-US" sz="6000" b="0"/>
              <a:t>or distinct</a:t>
            </a:r>
          </a:p>
        </p:txBody>
      </p:sp>
      <p:sp>
        <p:nvSpPr>
          <p:cNvPr id="14" name="Rectangle 7"/>
          <p:cNvSpPr>
            <a:spLocks noChangeArrowheads="1"/>
          </p:cNvSpPr>
          <p:nvPr/>
        </p:nvSpPr>
        <p:spPr bwMode="auto">
          <a:xfrm>
            <a:off x="381000" y="4648200"/>
            <a:ext cx="3581400" cy="1981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000" b="0" dirty="0"/>
              <a:t>Full of love</a:t>
            </a:r>
          </a:p>
          <a:p>
            <a:pPr algn="l">
              <a:lnSpc>
                <a:spcPct val="75000"/>
              </a:lnSpc>
              <a:spcBef>
                <a:spcPct val="5000"/>
              </a:spcBef>
            </a:pPr>
            <a:r>
              <a:rPr lang="en-US" sz="4000" b="0" dirty="0"/>
              <a:t>Confident of your future</a:t>
            </a:r>
          </a:p>
          <a:p>
            <a:pPr algn="l">
              <a:lnSpc>
                <a:spcPct val="75000"/>
              </a:lnSpc>
              <a:spcBef>
                <a:spcPct val="5000"/>
              </a:spcBef>
            </a:pPr>
            <a:r>
              <a:rPr lang="en-US" sz="4000" b="0" dirty="0"/>
              <a:t>Others-centered</a:t>
            </a:r>
          </a:p>
        </p:txBody>
      </p:sp>
      <p:sp>
        <p:nvSpPr>
          <p:cNvPr id="13" name="Rectangle 7"/>
          <p:cNvSpPr>
            <a:spLocks noChangeArrowheads="1"/>
          </p:cNvSpPr>
          <p:nvPr/>
        </p:nvSpPr>
        <p:spPr bwMode="auto">
          <a:xfrm>
            <a:off x="2819400" y="228600"/>
            <a:ext cx="6172200" cy="6324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3600" b="0" dirty="0" smtClean="0"/>
              <a:t>“Videogame playing has been associated with dopamine release similar in magnitude to that of drugs of abuse.”</a:t>
            </a:r>
          </a:p>
          <a:p>
            <a:pPr algn="l">
              <a:lnSpc>
                <a:spcPct val="75000"/>
              </a:lnSpc>
              <a:spcBef>
                <a:spcPct val="5000"/>
              </a:spcBef>
            </a:pPr>
            <a:r>
              <a:rPr lang="en-US" sz="3600" b="0" i="1" dirty="0" smtClean="0"/>
              <a:t>The American Journal on Addictions</a:t>
            </a:r>
            <a:r>
              <a:rPr lang="en-US" sz="3600" b="0" dirty="0" smtClean="0"/>
              <a:t>, 2015, 24: 117-125.</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as He predicted the sufferings of Christ and the glories to follow.</a:t>
            </a:r>
          </a:p>
        </p:txBody>
      </p:sp>
    </p:spTree>
  </p:cSld>
  <p:clrMapOvr>
    <a:masterClrMapping/>
  </p:clrMapOvr>
  <p:transition>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z="8000" dirty="0" smtClean="0"/>
              <a:t>1 Peter 1</a:t>
            </a:r>
          </a:p>
        </p:txBody>
      </p:sp>
      <p:sp>
        <p:nvSpPr>
          <p:cNvPr id="63491"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9" name="Line 5"/>
          <p:cNvSpPr>
            <a:spLocks noChangeShapeType="1"/>
          </p:cNvSpPr>
          <p:nvPr/>
        </p:nvSpPr>
        <p:spPr bwMode="auto">
          <a:xfrm flipH="1" flipV="1">
            <a:off x="4572000" y="1905000"/>
            <a:ext cx="2057400" cy="3505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0" name="Line 8"/>
          <p:cNvSpPr>
            <a:spLocks noChangeShapeType="1"/>
          </p:cNvSpPr>
          <p:nvPr/>
        </p:nvSpPr>
        <p:spPr bwMode="auto">
          <a:xfrm flipH="1" flipV="1">
            <a:off x="4419600" y="3733800"/>
            <a:ext cx="1524000" cy="1600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1" name="Line 9"/>
          <p:cNvSpPr>
            <a:spLocks noChangeShapeType="1"/>
          </p:cNvSpPr>
          <p:nvPr/>
        </p:nvSpPr>
        <p:spPr bwMode="auto">
          <a:xfrm flipH="1" flipV="1">
            <a:off x="1219200" y="3810000"/>
            <a:ext cx="43434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2" name="Line 8"/>
          <p:cNvSpPr>
            <a:spLocks noChangeShapeType="1"/>
          </p:cNvSpPr>
          <p:nvPr/>
        </p:nvSpPr>
        <p:spPr bwMode="auto">
          <a:xfrm flipH="1" flipV="1">
            <a:off x="2743200" y="2514600"/>
            <a:ext cx="2895600" cy="28956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9944" name="Rectangle 4"/>
          <p:cNvSpPr>
            <a:spLocks noChangeArrowheads="1"/>
          </p:cNvSpPr>
          <p:nvPr/>
        </p:nvSpPr>
        <p:spPr bwMode="auto">
          <a:xfrm>
            <a:off x="5181600" y="5029200"/>
            <a:ext cx="3886200" cy="1524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 different</a:t>
            </a:r>
          </a:p>
          <a:p>
            <a:pPr algn="l">
              <a:lnSpc>
                <a:spcPct val="75000"/>
              </a:lnSpc>
              <a:spcBef>
                <a:spcPct val="5000"/>
              </a:spcBef>
            </a:pPr>
            <a:r>
              <a:rPr lang="en-US" sz="6000" b="0"/>
              <a:t>or distinct</a:t>
            </a:r>
          </a:p>
        </p:txBody>
      </p:sp>
      <p:sp>
        <p:nvSpPr>
          <p:cNvPr id="14" name="Rectangle 7"/>
          <p:cNvSpPr>
            <a:spLocks noChangeArrowheads="1"/>
          </p:cNvSpPr>
          <p:nvPr/>
        </p:nvSpPr>
        <p:spPr bwMode="auto">
          <a:xfrm>
            <a:off x="381000" y="4648200"/>
            <a:ext cx="3581400" cy="1981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000" b="0" dirty="0"/>
              <a:t>Full of love</a:t>
            </a:r>
          </a:p>
          <a:p>
            <a:pPr algn="l">
              <a:lnSpc>
                <a:spcPct val="75000"/>
              </a:lnSpc>
              <a:spcBef>
                <a:spcPct val="5000"/>
              </a:spcBef>
            </a:pPr>
            <a:r>
              <a:rPr lang="en-US" sz="4000" b="0" dirty="0"/>
              <a:t>Confident of your future</a:t>
            </a:r>
          </a:p>
          <a:p>
            <a:pPr algn="l">
              <a:lnSpc>
                <a:spcPct val="75000"/>
              </a:lnSpc>
              <a:spcBef>
                <a:spcPct val="5000"/>
              </a:spcBef>
            </a:pPr>
            <a:r>
              <a:rPr lang="en-US" sz="4000" b="0" dirty="0"/>
              <a:t>Others-centered</a:t>
            </a:r>
          </a:p>
        </p:txBody>
      </p:sp>
      <p:sp>
        <p:nvSpPr>
          <p:cNvPr id="13" name="Rectangle 7"/>
          <p:cNvSpPr>
            <a:spLocks noChangeArrowheads="1"/>
          </p:cNvSpPr>
          <p:nvPr/>
        </p:nvSpPr>
        <p:spPr bwMode="auto">
          <a:xfrm>
            <a:off x="2819400" y="228600"/>
            <a:ext cx="6172200" cy="6324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3600" b="0" dirty="0" smtClean="0"/>
              <a:t>“Videogame playing has been associated with dopamine release similar in magnitude to that of drugs of abuse.”</a:t>
            </a:r>
          </a:p>
          <a:p>
            <a:pPr algn="l">
              <a:lnSpc>
                <a:spcPct val="75000"/>
              </a:lnSpc>
              <a:spcBef>
                <a:spcPct val="5000"/>
              </a:spcBef>
            </a:pPr>
            <a:r>
              <a:rPr lang="en-US" sz="3600" b="0" i="1" dirty="0" smtClean="0"/>
              <a:t>The American Journal on Addictions</a:t>
            </a:r>
            <a:r>
              <a:rPr lang="en-US" sz="3600" b="0" dirty="0" smtClean="0"/>
              <a:t>, 2015, 24: 117-125.</a:t>
            </a:r>
          </a:p>
          <a:p>
            <a:pPr algn="l">
              <a:lnSpc>
                <a:spcPct val="75000"/>
              </a:lnSpc>
              <a:spcBef>
                <a:spcPct val="5000"/>
              </a:spcBef>
            </a:pPr>
            <a:r>
              <a:rPr lang="en-US" sz="3600" b="0" dirty="0" smtClean="0"/>
              <a:t>A recent study involving Harvard Medical School has reported… lower grey matter volume was reported in subjects classified as mobile phone dependent relative to controls</a:t>
            </a:r>
          </a:p>
          <a:p>
            <a:pPr algn="l">
              <a:lnSpc>
                <a:spcPct val="75000"/>
              </a:lnSpc>
              <a:spcBef>
                <a:spcPct val="5000"/>
              </a:spcBef>
            </a:pPr>
            <a:r>
              <a:rPr lang="en-US" sz="3600" b="0" i="1" dirty="0" smtClean="0"/>
              <a:t>Frontiers in Psychology</a:t>
            </a:r>
            <a:r>
              <a:rPr lang="en-US" sz="3600" b="0" dirty="0" smtClean="0"/>
              <a:t>. 2016;7.</a:t>
            </a:r>
            <a:endParaRPr lang="en-US" sz="3600" b="0" dirty="0"/>
          </a:p>
        </p:txBody>
      </p:sp>
    </p:spTree>
  </p:cSld>
  <p:clrMapOvr>
    <a:masterClrMapping/>
  </p:clrMapOvr>
  <p:transition>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z="8000" dirty="0" smtClean="0"/>
              <a:t>1 Peter 1</a:t>
            </a:r>
          </a:p>
        </p:txBody>
      </p:sp>
      <p:sp>
        <p:nvSpPr>
          <p:cNvPr id="63491"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9" name="Line 5"/>
          <p:cNvSpPr>
            <a:spLocks noChangeShapeType="1"/>
          </p:cNvSpPr>
          <p:nvPr/>
        </p:nvSpPr>
        <p:spPr bwMode="auto">
          <a:xfrm flipH="1" flipV="1">
            <a:off x="4572000" y="1905000"/>
            <a:ext cx="2057400" cy="3505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0" name="Line 8"/>
          <p:cNvSpPr>
            <a:spLocks noChangeShapeType="1"/>
          </p:cNvSpPr>
          <p:nvPr/>
        </p:nvSpPr>
        <p:spPr bwMode="auto">
          <a:xfrm flipH="1" flipV="1">
            <a:off x="4419600" y="3733800"/>
            <a:ext cx="1524000" cy="16002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1" name="Line 9"/>
          <p:cNvSpPr>
            <a:spLocks noChangeShapeType="1"/>
          </p:cNvSpPr>
          <p:nvPr/>
        </p:nvSpPr>
        <p:spPr bwMode="auto">
          <a:xfrm flipH="1" flipV="1">
            <a:off x="1219200" y="3810000"/>
            <a:ext cx="4343400" cy="19050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12" name="Line 8"/>
          <p:cNvSpPr>
            <a:spLocks noChangeShapeType="1"/>
          </p:cNvSpPr>
          <p:nvPr/>
        </p:nvSpPr>
        <p:spPr bwMode="auto">
          <a:xfrm flipH="1" flipV="1">
            <a:off x="2743200" y="2514600"/>
            <a:ext cx="2895600" cy="28956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39944" name="Rectangle 4"/>
          <p:cNvSpPr>
            <a:spLocks noChangeArrowheads="1"/>
          </p:cNvSpPr>
          <p:nvPr/>
        </p:nvSpPr>
        <p:spPr bwMode="auto">
          <a:xfrm>
            <a:off x="5181600" y="5029200"/>
            <a:ext cx="3886200" cy="1524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6000" b="0"/>
              <a:t>= different</a:t>
            </a:r>
          </a:p>
          <a:p>
            <a:pPr algn="l">
              <a:lnSpc>
                <a:spcPct val="75000"/>
              </a:lnSpc>
              <a:spcBef>
                <a:spcPct val="5000"/>
              </a:spcBef>
            </a:pPr>
            <a:r>
              <a:rPr lang="en-US" sz="6000" b="0"/>
              <a:t>or distinct</a:t>
            </a:r>
          </a:p>
        </p:txBody>
      </p:sp>
      <p:sp>
        <p:nvSpPr>
          <p:cNvPr id="14" name="Rectangle 7"/>
          <p:cNvSpPr>
            <a:spLocks noChangeArrowheads="1"/>
          </p:cNvSpPr>
          <p:nvPr/>
        </p:nvSpPr>
        <p:spPr bwMode="auto">
          <a:xfrm>
            <a:off x="381000" y="4648200"/>
            <a:ext cx="3581400" cy="1981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000" b="0" dirty="0"/>
              <a:t>Full of love</a:t>
            </a:r>
          </a:p>
          <a:p>
            <a:pPr algn="l">
              <a:lnSpc>
                <a:spcPct val="75000"/>
              </a:lnSpc>
              <a:spcBef>
                <a:spcPct val="5000"/>
              </a:spcBef>
            </a:pPr>
            <a:r>
              <a:rPr lang="en-US" sz="4000" b="0" dirty="0"/>
              <a:t>Confident of your future</a:t>
            </a:r>
          </a:p>
          <a:p>
            <a:pPr algn="l">
              <a:lnSpc>
                <a:spcPct val="75000"/>
              </a:lnSpc>
              <a:spcBef>
                <a:spcPct val="5000"/>
              </a:spcBef>
            </a:pPr>
            <a:r>
              <a:rPr lang="en-US" sz="4000" b="0" dirty="0"/>
              <a:t>Others-centered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Effect transition="in" filter="wipe(left)">
                                      <p:cBhvr>
                                        <p:cTn id="7" dur="500"/>
                                        <p:tgtEl>
                                          <p:spTgt spid="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wipe(left)">
                                      <p:cBhvr>
                                        <p:cTn id="12"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defRPr/>
            </a:pPr>
            <a:r>
              <a:rPr lang="en-US" sz="8000" dirty="0" smtClean="0"/>
              <a:t>1 Peter 1</a:t>
            </a:r>
          </a:p>
        </p:txBody>
      </p:sp>
      <p:sp>
        <p:nvSpPr>
          <p:cNvPr id="63491" name="Rectangle 3"/>
          <p:cNvSpPr>
            <a:spLocks noGrp="1" noChangeArrowheads="1"/>
          </p:cNvSpPr>
          <p:nvPr>
            <p:ph type="body" idx="1"/>
          </p:nvPr>
        </p:nvSpPr>
        <p:spPr/>
        <p:txBody>
          <a:bodyPr/>
          <a:lstStyle/>
          <a:p>
            <a:pPr>
              <a:buFont typeface="Monotype Sorts" pitchFamily="2" charset="2"/>
              <a:buNone/>
              <a:defRPr/>
            </a:pPr>
            <a:r>
              <a:rPr lang="en-US" dirty="0" smtClean="0"/>
              <a:t>15  but like the </a:t>
            </a:r>
            <a:r>
              <a:rPr lang="en-US" u="sng" dirty="0" smtClean="0"/>
              <a:t>Holy</a:t>
            </a:r>
            <a:r>
              <a:rPr lang="en-US" dirty="0" smtClean="0"/>
              <a:t> One who called you, be </a:t>
            </a:r>
            <a:r>
              <a:rPr lang="en-US" u="sng" dirty="0" smtClean="0"/>
              <a:t>holy</a:t>
            </a:r>
            <a:r>
              <a:rPr lang="en-US" dirty="0" smtClean="0"/>
              <a:t> yourselves also in all your behavior;</a:t>
            </a:r>
          </a:p>
          <a:p>
            <a:pPr>
              <a:buFont typeface="Monotype Sorts" pitchFamily="2" charset="2"/>
              <a:buNone/>
              <a:defRPr/>
            </a:pPr>
            <a:r>
              <a:rPr lang="en-US" dirty="0" smtClean="0"/>
              <a:t>16  because it is written, “You shall be </a:t>
            </a:r>
            <a:r>
              <a:rPr lang="en-US" u="sng" dirty="0" smtClean="0"/>
              <a:t>holy</a:t>
            </a:r>
            <a:r>
              <a:rPr lang="en-US" dirty="0" smtClean="0"/>
              <a:t> for I am </a:t>
            </a:r>
            <a:r>
              <a:rPr lang="en-US" u="sng" dirty="0" smtClean="0"/>
              <a:t>holy</a:t>
            </a:r>
            <a:r>
              <a:rPr lang="en-US" dirty="0" smtClean="0"/>
              <a:t>.”</a:t>
            </a:r>
          </a:p>
          <a:p>
            <a:pPr>
              <a:buFont typeface="Monotype Sorts" pitchFamily="2" charset="2"/>
              <a:buNone/>
              <a:defRPr/>
            </a:pPr>
            <a:endParaRPr lang="en-US" dirty="0" smtClean="0"/>
          </a:p>
        </p:txBody>
      </p:sp>
      <p:sp>
        <p:nvSpPr>
          <p:cNvPr id="6" name="Rectangle 4"/>
          <p:cNvSpPr>
            <a:spLocks noChangeArrowheads="1"/>
          </p:cNvSpPr>
          <p:nvPr/>
        </p:nvSpPr>
        <p:spPr bwMode="auto">
          <a:xfrm>
            <a:off x="2819400" y="4800600"/>
            <a:ext cx="6096000" cy="1752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7200" b="0"/>
              <a:t>= radical non-</a:t>
            </a:r>
            <a:br>
              <a:rPr lang="en-US" sz="7200" b="0"/>
            </a:br>
            <a:r>
              <a:rPr lang="en-US" sz="7200" b="0"/>
              <a:t>        conformity</a:t>
            </a:r>
          </a:p>
        </p:txBody>
      </p:sp>
    </p:spTree>
  </p:cSld>
  <p:clrMapOvr>
    <a:masterClrMapping/>
  </p:clrMapOvr>
  <p:transition>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defRPr/>
            </a:pPr>
            <a:r>
              <a:rPr lang="en-US" sz="8000" dirty="0" smtClean="0"/>
              <a:t>1 Peter 1</a:t>
            </a:r>
          </a:p>
        </p:txBody>
      </p:sp>
      <p:sp>
        <p:nvSpPr>
          <p:cNvPr id="54275" name="Rectangle 3"/>
          <p:cNvSpPr>
            <a:spLocks noGrp="1" noChangeArrowheads="1"/>
          </p:cNvSpPr>
          <p:nvPr>
            <p:ph type="body" idx="1"/>
          </p:nvPr>
        </p:nvSpPr>
        <p:spPr>
          <a:xfrm>
            <a:off x="0" y="1295400"/>
            <a:ext cx="9144000" cy="4876800"/>
          </a:xfrm>
        </p:spPr>
        <p:txBody>
          <a:bodyPr/>
          <a:lstStyle/>
          <a:p>
            <a:pPr marL="742950" indent="-742950">
              <a:buFont typeface="Wingdings" pitchFamily="2" charset="2"/>
              <a:buNone/>
              <a:defRPr/>
            </a:pPr>
            <a:r>
              <a:rPr lang="en-US" smtClean="0"/>
              <a:t>17 If you address as Father the One who impartially judges according to each one’s work, conduct yourselves in respect during the time of your stay on earth; </a:t>
            </a:r>
          </a:p>
        </p:txBody>
      </p:sp>
    </p:spTree>
  </p:cSld>
  <p:clrMapOvr>
    <a:masterClrMapping/>
  </p:clrMapOvr>
  <p:transition>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a:defRPr/>
            </a:pPr>
            <a:r>
              <a:rPr lang="en-US" sz="8000" dirty="0" smtClean="0"/>
              <a:t>1 Peter 1</a:t>
            </a:r>
          </a:p>
        </p:txBody>
      </p:sp>
      <p:sp>
        <p:nvSpPr>
          <p:cNvPr id="54275" name="Rectangle 3"/>
          <p:cNvSpPr>
            <a:spLocks noGrp="1" noChangeArrowheads="1"/>
          </p:cNvSpPr>
          <p:nvPr>
            <p:ph type="body" idx="4294967295"/>
          </p:nvPr>
        </p:nvSpPr>
        <p:spPr>
          <a:xfrm>
            <a:off x="0" y="1295400"/>
            <a:ext cx="9144000" cy="4876800"/>
          </a:xfrm>
        </p:spPr>
        <p:txBody>
          <a:bodyPr/>
          <a:lstStyle/>
          <a:p>
            <a:pPr marL="742950" indent="-742950">
              <a:buFont typeface="Wingdings" pitchFamily="2" charset="2"/>
              <a:buNone/>
              <a:defRPr/>
            </a:pPr>
            <a:r>
              <a:rPr lang="en-US" smtClean="0"/>
              <a:t>18	knowing that you were not redeemed with perishable things like silver or gold from your futile way of life inherited from your forefathers, </a:t>
            </a:r>
          </a:p>
        </p:txBody>
      </p:sp>
    </p:spTree>
  </p:cSld>
  <p:clrMapOvr>
    <a:masterClrMapping/>
  </p:clrMapOvr>
  <p:transition>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a:defRPr/>
            </a:pPr>
            <a:r>
              <a:rPr lang="en-US" sz="8000" dirty="0" smtClean="0"/>
              <a:t>1 Peter 1</a:t>
            </a:r>
          </a:p>
        </p:txBody>
      </p:sp>
      <p:sp>
        <p:nvSpPr>
          <p:cNvPr id="54275" name="Rectangle 3"/>
          <p:cNvSpPr>
            <a:spLocks noGrp="1" noChangeArrowheads="1"/>
          </p:cNvSpPr>
          <p:nvPr>
            <p:ph type="body" idx="4294967295"/>
          </p:nvPr>
        </p:nvSpPr>
        <p:spPr>
          <a:xfrm>
            <a:off x="0" y="1295400"/>
            <a:ext cx="9144000" cy="4876800"/>
          </a:xfrm>
        </p:spPr>
        <p:txBody>
          <a:bodyPr/>
          <a:lstStyle/>
          <a:p>
            <a:pPr marL="742950" indent="-742950">
              <a:buFont typeface="Wingdings" pitchFamily="2" charset="2"/>
              <a:buNone/>
              <a:defRPr/>
            </a:pPr>
            <a:r>
              <a:rPr lang="en-US" smtClean="0"/>
              <a:t>18	knowing that you were not redeemed with </a:t>
            </a:r>
            <a:r>
              <a:rPr lang="en-US" u="sng" smtClean="0"/>
              <a:t>perishable things</a:t>
            </a:r>
            <a:r>
              <a:rPr lang="en-US" smtClean="0"/>
              <a:t> like silver or gold from your futile way of life inherited from your forefathers, </a:t>
            </a:r>
          </a:p>
        </p:txBody>
      </p:sp>
    </p:spTree>
  </p:cSld>
  <p:clrMapOvr>
    <a:masterClrMapping/>
  </p:clrMapOvr>
  <p:transition>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p:txBody>
          <a:bodyPr/>
          <a:lstStyle/>
          <a:p>
            <a:pPr>
              <a:defRPr/>
            </a:pPr>
            <a:r>
              <a:rPr lang="en-US" sz="8000" dirty="0" smtClean="0"/>
              <a:t>1 Peter 1</a:t>
            </a:r>
          </a:p>
        </p:txBody>
      </p:sp>
      <p:sp>
        <p:nvSpPr>
          <p:cNvPr id="54275" name="Rectangle 3"/>
          <p:cNvSpPr>
            <a:spLocks noGrp="1" noChangeArrowheads="1"/>
          </p:cNvSpPr>
          <p:nvPr>
            <p:ph type="body" idx="4294967295"/>
          </p:nvPr>
        </p:nvSpPr>
        <p:spPr>
          <a:xfrm>
            <a:off x="0" y="1295400"/>
            <a:ext cx="9144000" cy="4876800"/>
          </a:xfrm>
        </p:spPr>
        <p:txBody>
          <a:bodyPr/>
          <a:lstStyle/>
          <a:p>
            <a:pPr marL="742950" indent="-742950">
              <a:buFont typeface="Wingdings" pitchFamily="2" charset="2"/>
              <a:buNone/>
              <a:defRPr/>
            </a:pPr>
            <a:r>
              <a:rPr lang="en-US" smtClean="0"/>
              <a:t>18	knowing that you were not redeemed with </a:t>
            </a:r>
            <a:r>
              <a:rPr lang="en-US" u="sng" smtClean="0"/>
              <a:t>perishable things</a:t>
            </a:r>
            <a:r>
              <a:rPr lang="en-US" smtClean="0"/>
              <a:t> like silver or gold from your futile way of life inherited from your forefathers, </a:t>
            </a:r>
          </a:p>
        </p:txBody>
      </p:sp>
      <p:sp>
        <p:nvSpPr>
          <p:cNvPr id="50180" name="Rectangle 7"/>
          <p:cNvSpPr>
            <a:spLocks noChangeArrowheads="1"/>
          </p:cNvSpPr>
          <p:nvPr/>
        </p:nvSpPr>
        <p:spPr bwMode="auto">
          <a:xfrm>
            <a:off x="1219200" y="3962400"/>
            <a:ext cx="3505200" cy="17526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5000"/>
              </a:spcBef>
            </a:pPr>
            <a:r>
              <a:rPr lang="en-US" sz="4800" b="0"/>
              <a:t>Perishable </a:t>
            </a:r>
            <a:br>
              <a:rPr lang="en-US" sz="4800" b="0"/>
            </a:br>
            <a:r>
              <a:rPr lang="en-US" sz="4800" b="0"/>
              <a:t>= temporary </a:t>
            </a:r>
            <a:br>
              <a:rPr lang="en-US" sz="4800" b="0"/>
            </a:br>
            <a:r>
              <a:rPr lang="en-US" sz="4800" b="0"/>
              <a:t>= low value</a:t>
            </a:r>
          </a:p>
        </p:txBody>
      </p:sp>
    </p:spTree>
  </p:cSld>
  <p:clrMapOvr>
    <a:masterClrMapping/>
  </p:clrMapOvr>
  <p:transition>
    <p:wipe dir="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defRPr/>
            </a:pPr>
            <a:r>
              <a:rPr lang="en-US" sz="8000" dirty="0" smtClean="0"/>
              <a:t>1 Peter 1</a:t>
            </a:r>
          </a:p>
        </p:txBody>
      </p:sp>
      <p:sp>
        <p:nvSpPr>
          <p:cNvPr id="54275" name="Rectangle 3"/>
          <p:cNvSpPr>
            <a:spLocks noGrp="1" noChangeArrowheads="1"/>
          </p:cNvSpPr>
          <p:nvPr>
            <p:ph type="body" idx="1"/>
          </p:nvPr>
        </p:nvSpPr>
        <p:spPr>
          <a:xfrm>
            <a:off x="0" y="1219200"/>
            <a:ext cx="9144000" cy="4876800"/>
          </a:xfrm>
        </p:spPr>
        <p:txBody>
          <a:bodyPr/>
          <a:lstStyle/>
          <a:p>
            <a:pPr>
              <a:buFont typeface="Monotype Sorts" pitchFamily="2" charset="2"/>
              <a:buNone/>
              <a:defRPr/>
            </a:pPr>
            <a:r>
              <a:rPr lang="en-US" smtClean="0"/>
              <a:t>19 but with precious blood, as of a </a:t>
            </a:r>
            <a:r>
              <a:rPr lang="en-US" u="sng" smtClean="0"/>
              <a:t>lamb unblemished and spotless</a:t>
            </a:r>
            <a:r>
              <a:rPr lang="en-US" smtClean="0"/>
              <a:t>, the blood of Christ. </a:t>
            </a:r>
          </a:p>
        </p:txBody>
      </p:sp>
    </p:spTree>
  </p:cSld>
  <p:clrMapOvr>
    <a:masterClrMapping/>
  </p:clrMapOvr>
  <p:transition>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defRPr/>
            </a:pPr>
            <a:r>
              <a:rPr lang="en-US" sz="8000" dirty="0" smtClean="0"/>
              <a:t>1 Peter 1</a:t>
            </a:r>
          </a:p>
        </p:txBody>
      </p:sp>
      <p:sp>
        <p:nvSpPr>
          <p:cNvPr id="54275" name="Rectangle 3"/>
          <p:cNvSpPr>
            <a:spLocks noGrp="1" noChangeArrowheads="1"/>
          </p:cNvSpPr>
          <p:nvPr>
            <p:ph type="body" idx="1"/>
          </p:nvPr>
        </p:nvSpPr>
        <p:spPr/>
        <p:txBody>
          <a:bodyPr/>
          <a:lstStyle/>
          <a:p>
            <a:pPr>
              <a:buFont typeface="Monotype Sorts" pitchFamily="2" charset="2"/>
              <a:buNone/>
              <a:defRPr/>
            </a:pPr>
            <a:r>
              <a:rPr lang="en-US" sz="4800" dirty="0" smtClean="0"/>
              <a:t>22  Since you have in obedience to the truth purified your souls for a sincere love of the brethren, fervently love one another from the heart.</a:t>
            </a:r>
          </a:p>
        </p:txBody>
      </p:sp>
    </p:spTree>
  </p:cSld>
  <p:clrMapOvr>
    <a:masterClrMapping/>
  </p:clrMapOvr>
  <p:transition>
    <p:wipe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defRPr/>
            </a:pPr>
            <a:r>
              <a:rPr lang="en-US" sz="8000" dirty="0" smtClean="0"/>
              <a:t>1 Peter 1</a:t>
            </a:r>
          </a:p>
        </p:txBody>
      </p:sp>
      <p:sp>
        <p:nvSpPr>
          <p:cNvPr id="101379" name="Rectangle 3"/>
          <p:cNvSpPr>
            <a:spLocks noGrp="1" noChangeArrowheads="1"/>
          </p:cNvSpPr>
          <p:nvPr>
            <p:ph type="body" idx="1"/>
          </p:nvPr>
        </p:nvSpPr>
        <p:spPr/>
        <p:txBody>
          <a:bodyPr/>
          <a:lstStyle/>
          <a:p>
            <a:pPr>
              <a:buFont typeface="Monotype Sorts" pitchFamily="2" charset="2"/>
              <a:buNone/>
              <a:defRPr/>
            </a:pPr>
            <a:r>
              <a:rPr lang="en-US" sz="4800" dirty="0" smtClean="0"/>
              <a:t>22  Since you have in obedience to the truth purified your souls for a </a:t>
            </a:r>
            <a:r>
              <a:rPr lang="en-US" sz="4800" u="sng" dirty="0" smtClean="0"/>
              <a:t>sincere</a:t>
            </a:r>
            <a:r>
              <a:rPr lang="en-US" sz="4800" dirty="0" smtClean="0"/>
              <a:t> love of the brethren, fervently love one another from the heart.</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Tree>
  </p:cSld>
  <p:clrMapOvr>
    <a:masterClrMapping/>
  </p:clrMapOvr>
  <p:transition>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idx="4294967295"/>
          </p:nvPr>
        </p:nvSpPr>
        <p:spPr/>
        <p:txBody>
          <a:bodyPr/>
          <a:lstStyle/>
          <a:p>
            <a:pPr>
              <a:defRPr/>
            </a:pPr>
            <a:r>
              <a:rPr lang="en-US" sz="8000" dirty="0" smtClean="0"/>
              <a:t>1 Peter 1</a:t>
            </a:r>
          </a:p>
        </p:txBody>
      </p:sp>
      <p:sp>
        <p:nvSpPr>
          <p:cNvPr id="101379" name="Rectangle 3"/>
          <p:cNvSpPr>
            <a:spLocks noGrp="1" noChangeArrowheads="1"/>
          </p:cNvSpPr>
          <p:nvPr>
            <p:ph type="body" idx="4294967295"/>
          </p:nvPr>
        </p:nvSpPr>
        <p:spPr/>
        <p:txBody>
          <a:bodyPr/>
          <a:lstStyle/>
          <a:p>
            <a:pPr>
              <a:buFont typeface="Monotype Sorts" pitchFamily="2" charset="2"/>
              <a:buNone/>
              <a:defRPr/>
            </a:pPr>
            <a:r>
              <a:rPr lang="en-US" sz="4800" dirty="0" smtClean="0"/>
              <a:t>22  Since you have in obedience to the truth purified your souls for a </a:t>
            </a:r>
            <a:r>
              <a:rPr lang="en-US" sz="4800" u="sng" dirty="0" smtClean="0"/>
              <a:t>sincere</a:t>
            </a:r>
            <a:r>
              <a:rPr lang="en-US" sz="4800" dirty="0" smtClean="0"/>
              <a:t> love of the brethren, fervently love one another from the heart.</a:t>
            </a:r>
          </a:p>
        </p:txBody>
      </p:sp>
      <p:sp>
        <p:nvSpPr>
          <p:cNvPr id="58372" name="Line 9"/>
          <p:cNvSpPr>
            <a:spLocks noChangeShapeType="1"/>
          </p:cNvSpPr>
          <p:nvPr/>
        </p:nvSpPr>
        <p:spPr bwMode="auto">
          <a:xfrm flipH="1" flipV="1">
            <a:off x="2057400" y="2819400"/>
            <a:ext cx="1447800" cy="14478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58373" name="Rectangle 4"/>
          <p:cNvSpPr>
            <a:spLocks noChangeArrowheads="1"/>
          </p:cNvSpPr>
          <p:nvPr/>
        </p:nvSpPr>
        <p:spPr bwMode="auto">
          <a:xfrm>
            <a:off x="228600" y="4114800"/>
            <a:ext cx="4495800" cy="762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6000" b="0" i="1"/>
              <a:t>anhupocritos</a:t>
            </a:r>
          </a:p>
        </p:txBody>
      </p:sp>
    </p:spTree>
  </p:cSld>
  <p:clrMapOvr>
    <a:masterClrMapping/>
  </p:clrMapOvr>
  <p:transition>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a:defRPr/>
            </a:pPr>
            <a:r>
              <a:rPr lang="en-US" sz="8000" dirty="0" smtClean="0"/>
              <a:t>1 Peter 1</a:t>
            </a:r>
          </a:p>
        </p:txBody>
      </p:sp>
      <p:sp>
        <p:nvSpPr>
          <p:cNvPr id="102403" name="Rectangle 3"/>
          <p:cNvSpPr>
            <a:spLocks noGrp="1" noChangeArrowheads="1"/>
          </p:cNvSpPr>
          <p:nvPr>
            <p:ph type="body" idx="1"/>
          </p:nvPr>
        </p:nvSpPr>
        <p:spPr/>
        <p:txBody>
          <a:bodyPr/>
          <a:lstStyle/>
          <a:p>
            <a:pPr>
              <a:buFont typeface="Monotype Sorts" pitchFamily="2" charset="2"/>
              <a:buNone/>
              <a:defRPr/>
            </a:pPr>
            <a:r>
              <a:rPr lang="en-US" sz="4800" dirty="0" smtClean="0"/>
              <a:t>22  Since you have in obedience to the truth purified your souls for a sincere love of the brethren, </a:t>
            </a:r>
            <a:r>
              <a:rPr lang="en-US" sz="4800" u="sng" dirty="0" smtClean="0"/>
              <a:t>fervently love one another from the heart</a:t>
            </a:r>
            <a:r>
              <a:rPr lang="en-US" sz="4800" dirty="0" smtClean="0"/>
              <a:t>.</a:t>
            </a:r>
          </a:p>
        </p:txBody>
      </p:sp>
    </p:spTree>
  </p:cSld>
  <p:clrMapOvr>
    <a:masterClrMapping/>
  </p:clrMapOvr>
  <p:transition>
    <p:wipe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p:txBody>
          <a:bodyPr/>
          <a:lstStyle/>
          <a:p>
            <a:pPr>
              <a:defRPr/>
            </a:pPr>
            <a:r>
              <a:rPr lang="en-US" sz="8000" dirty="0" smtClean="0"/>
              <a:t>1 Peter 1</a:t>
            </a:r>
          </a:p>
        </p:txBody>
      </p:sp>
      <p:sp>
        <p:nvSpPr>
          <p:cNvPr id="102403" name="Rectangle 3"/>
          <p:cNvSpPr>
            <a:spLocks noGrp="1" noChangeArrowheads="1"/>
          </p:cNvSpPr>
          <p:nvPr>
            <p:ph type="body" idx="4294967295"/>
          </p:nvPr>
        </p:nvSpPr>
        <p:spPr/>
        <p:txBody>
          <a:bodyPr/>
          <a:lstStyle/>
          <a:p>
            <a:pPr>
              <a:buFont typeface="Monotype Sorts" pitchFamily="2" charset="2"/>
              <a:buNone/>
              <a:defRPr/>
            </a:pPr>
            <a:r>
              <a:rPr lang="en-US" sz="4800" dirty="0" smtClean="0"/>
              <a:t>22  Since you have in obedience to the truth purified your souls for a sincere love of the brethren, </a:t>
            </a:r>
            <a:r>
              <a:rPr lang="en-US" sz="4800" u="sng" dirty="0" smtClean="0"/>
              <a:t>fervently love one another from the heart</a:t>
            </a:r>
            <a:r>
              <a:rPr lang="en-US" sz="4800" dirty="0" smtClean="0"/>
              <a:t>.</a:t>
            </a:r>
          </a:p>
        </p:txBody>
      </p:sp>
      <p:sp>
        <p:nvSpPr>
          <p:cNvPr id="62468" name="Line 6"/>
          <p:cNvSpPr>
            <a:spLocks noChangeShapeType="1"/>
          </p:cNvSpPr>
          <p:nvPr/>
        </p:nvSpPr>
        <p:spPr bwMode="auto">
          <a:xfrm flipH="1" flipV="1">
            <a:off x="2438400" y="3429000"/>
            <a:ext cx="1219200" cy="685800"/>
          </a:xfrm>
          <a:prstGeom prst="line">
            <a:avLst/>
          </a:prstGeom>
          <a:noFill/>
          <a:ln w="76200">
            <a:solidFill>
              <a:schemeClr val="tx1"/>
            </a:solidFill>
            <a:round/>
            <a:headEnd type="none" w="sm" len="sm"/>
            <a:tailEnd type="stealth" w="lg" len="lg"/>
          </a:ln>
        </p:spPr>
        <p:txBody>
          <a:bodyPr wrap="none" anchor="ctr"/>
          <a:lstStyle/>
          <a:p>
            <a:endParaRPr lang="en-US"/>
          </a:p>
        </p:txBody>
      </p:sp>
      <p:sp>
        <p:nvSpPr>
          <p:cNvPr id="62469" name="Rectangle 5"/>
          <p:cNvSpPr>
            <a:spLocks noChangeArrowheads="1"/>
          </p:cNvSpPr>
          <p:nvPr/>
        </p:nvSpPr>
        <p:spPr bwMode="auto">
          <a:xfrm>
            <a:off x="3429000" y="3810000"/>
            <a:ext cx="3886200" cy="18288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6600" b="0">
                <a:effectLst>
                  <a:outerShdw blurRad="38100" dist="38100" dir="2700000" algn="tl">
                    <a:srgbClr val="000000">
                      <a:alpha val="43137"/>
                    </a:srgbClr>
                  </a:outerShdw>
                </a:effectLst>
              </a:rPr>
              <a:t>= deeply,</a:t>
            </a:r>
          </a:p>
          <a:p>
            <a:pPr algn="l">
              <a:lnSpc>
                <a:spcPct val="75000"/>
              </a:lnSpc>
              <a:spcBef>
                <a:spcPct val="15000"/>
              </a:spcBef>
            </a:pPr>
            <a:r>
              <a:rPr lang="en-US" sz="6600" b="0">
                <a:effectLst>
                  <a:outerShdw blurRad="38100" dist="38100" dir="2700000" algn="tl">
                    <a:srgbClr val="000000">
                      <a:alpha val="43137"/>
                    </a:srgbClr>
                  </a:outerShdw>
                </a:effectLst>
              </a:rPr>
              <a:t>   urgently</a:t>
            </a:r>
          </a:p>
        </p:txBody>
      </p:sp>
    </p:spTree>
  </p:cSld>
  <p:clrMapOvr>
    <a:masterClrMapping/>
  </p:clrMapOvr>
  <p:transition>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a:defRPr/>
            </a:pPr>
            <a:r>
              <a:rPr lang="en-US" sz="8800" smtClean="0"/>
              <a:t>Application</a:t>
            </a:r>
          </a:p>
        </p:txBody>
      </p:sp>
      <p:sp>
        <p:nvSpPr>
          <p:cNvPr id="69635" name="Rectangle 3"/>
          <p:cNvSpPr>
            <a:spLocks noGrp="1" noChangeArrowheads="1"/>
          </p:cNvSpPr>
          <p:nvPr>
            <p:ph type="body" idx="1"/>
          </p:nvPr>
        </p:nvSpPr>
        <p:spPr>
          <a:xfrm>
            <a:off x="231775" y="1600200"/>
            <a:ext cx="8912225" cy="4800600"/>
          </a:xfrm>
        </p:spPr>
        <p:txBody>
          <a:bodyPr/>
          <a:lstStyle/>
          <a:p>
            <a:pPr>
              <a:buFont typeface="Wingdings" pitchFamily="2" charset="2"/>
              <a:buNone/>
              <a:defRPr/>
            </a:pPr>
            <a:r>
              <a:rPr lang="en-US" sz="4800" dirty="0" smtClean="0"/>
              <a:t>Big questions in this passage:</a:t>
            </a:r>
          </a:p>
          <a:p>
            <a:pPr>
              <a:defRPr/>
            </a:pPr>
            <a:r>
              <a:rPr lang="en-US" sz="4800" dirty="0" smtClean="0"/>
              <a:t>Will I take my chances with the self-serving way of life?</a:t>
            </a:r>
          </a:p>
          <a:p>
            <a:pPr>
              <a:defRPr/>
            </a:pPr>
            <a:r>
              <a:rPr lang="en-US" sz="4800" dirty="0" smtClean="0"/>
              <a:t>Will I take a chance with God, and </a:t>
            </a:r>
            <a:r>
              <a:rPr lang="en-US" sz="4800" i="1" u="sng" dirty="0" smtClean="0"/>
              <a:t>Be Different</a:t>
            </a:r>
            <a:r>
              <a:rPr lang="en-US" sz="4800" dirty="0" smtClean="0"/>
              <a:t>?</a:t>
            </a:r>
          </a:p>
          <a:p>
            <a:pPr>
              <a:defRPr/>
            </a:pPr>
            <a:r>
              <a:rPr lang="en-US" sz="4800" dirty="0" smtClean="0"/>
              <a:t>To learn about true, self-giving love, begin with God’s love</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9635">
                                            <p:txEl>
                                              <p:pRg st="0" end="0"/>
                                            </p:txEl>
                                          </p:spTgt>
                                        </p:tgtEl>
                                        <p:attrNameLst>
                                          <p:attrName>style.visibility</p:attrName>
                                        </p:attrNameLst>
                                      </p:cBhvr>
                                      <p:to>
                                        <p:strVal val="visible"/>
                                      </p:to>
                                    </p:set>
                                    <p:animEffect transition="in" filter="wipe(left)">
                                      <p:cBhvr>
                                        <p:cTn id="7" dur="500"/>
                                        <p:tgtEl>
                                          <p:spTgt spid="696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9635">
                                            <p:txEl>
                                              <p:pRg st="1" end="1"/>
                                            </p:txEl>
                                          </p:spTgt>
                                        </p:tgtEl>
                                        <p:attrNameLst>
                                          <p:attrName>style.visibility</p:attrName>
                                        </p:attrNameLst>
                                      </p:cBhvr>
                                      <p:to>
                                        <p:strVal val="visible"/>
                                      </p:to>
                                    </p:set>
                                    <p:animEffect transition="in" filter="wipe(left)">
                                      <p:cBhvr>
                                        <p:cTn id="12" dur="500"/>
                                        <p:tgtEl>
                                          <p:spTgt spid="696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9635">
                                            <p:txEl>
                                              <p:pRg st="2" end="2"/>
                                            </p:txEl>
                                          </p:spTgt>
                                        </p:tgtEl>
                                        <p:attrNameLst>
                                          <p:attrName>style.visibility</p:attrName>
                                        </p:attrNameLst>
                                      </p:cBhvr>
                                      <p:to>
                                        <p:strVal val="visible"/>
                                      </p:to>
                                    </p:set>
                                    <p:animEffect transition="in" filter="wipe(left)">
                                      <p:cBhvr>
                                        <p:cTn id="17" dur="500"/>
                                        <p:tgtEl>
                                          <p:spTgt spid="696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9635">
                                            <p:txEl>
                                              <p:pRg st="3" end="3"/>
                                            </p:txEl>
                                          </p:spTgt>
                                        </p:tgtEl>
                                        <p:attrNameLst>
                                          <p:attrName>style.visibility</p:attrName>
                                        </p:attrNameLst>
                                      </p:cBhvr>
                                      <p:to>
                                        <p:strVal val="visible"/>
                                      </p:to>
                                    </p:set>
                                    <p:animEffect transition="in" filter="wipe(left)">
                                      <p:cBhvr>
                                        <p:cTn id="22" dur="500"/>
                                        <p:tgtEl>
                                          <p:spTgt spid="696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a:defRPr/>
            </a:pPr>
            <a:r>
              <a:rPr lang="en-US" sz="8800" smtClean="0"/>
              <a:t>Application</a:t>
            </a:r>
          </a:p>
        </p:txBody>
      </p:sp>
      <p:sp>
        <p:nvSpPr>
          <p:cNvPr id="106499" name="Rectangle 3"/>
          <p:cNvSpPr>
            <a:spLocks noGrp="1" noChangeArrowheads="1"/>
          </p:cNvSpPr>
          <p:nvPr>
            <p:ph type="body" idx="1"/>
          </p:nvPr>
        </p:nvSpPr>
        <p:spPr>
          <a:xfrm>
            <a:off x="231775" y="1600200"/>
            <a:ext cx="8912225" cy="4800600"/>
          </a:xfrm>
        </p:spPr>
        <p:txBody>
          <a:bodyPr/>
          <a:lstStyle/>
          <a:p>
            <a:pPr>
              <a:defRPr/>
            </a:pPr>
            <a:r>
              <a:rPr lang="en-US" sz="4800" smtClean="0"/>
              <a:t>Big questions in this passage:</a:t>
            </a:r>
          </a:p>
          <a:p>
            <a:pPr>
              <a:defRPr/>
            </a:pPr>
            <a:r>
              <a:rPr lang="en-US" sz="4800" smtClean="0"/>
              <a:t>Will you take your chances with the self-serving way of life?</a:t>
            </a:r>
          </a:p>
          <a:p>
            <a:pPr>
              <a:defRPr/>
            </a:pPr>
            <a:r>
              <a:rPr lang="en-US" sz="4800" smtClean="0"/>
              <a:t>Will you take a chance with God, &amp; </a:t>
            </a:r>
            <a:r>
              <a:rPr lang="en-US" sz="4800" i="1" u="sng" smtClean="0"/>
              <a:t>Be Different</a:t>
            </a:r>
            <a:r>
              <a:rPr lang="en-US" sz="4800" smtClean="0"/>
              <a:t>?</a:t>
            </a:r>
          </a:p>
          <a:p>
            <a:pPr>
              <a:defRPr/>
            </a:pPr>
            <a:r>
              <a:rPr lang="en-US" sz="4800" smtClean="0"/>
              <a:t>To learn about true, self-giving love, begin with God’s love</a:t>
            </a:r>
          </a:p>
        </p:txBody>
      </p:sp>
      <p:sp>
        <p:nvSpPr>
          <p:cNvPr id="68612" name="Rectangle 4"/>
          <p:cNvSpPr>
            <a:spLocks noChangeArrowheads="1"/>
          </p:cNvSpPr>
          <p:nvPr/>
        </p:nvSpPr>
        <p:spPr bwMode="auto">
          <a:xfrm>
            <a:off x="685800" y="1752600"/>
            <a:ext cx="7391400" cy="26670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400" b="0" dirty="0" smtClean="0"/>
              <a:t>John 3:16 “For God so loved the world, that He gave His </a:t>
            </a:r>
            <a:r>
              <a:rPr lang="en-US" sz="4400" b="0" dirty="0" err="1" smtClean="0"/>
              <a:t>conly</a:t>
            </a:r>
            <a:r>
              <a:rPr lang="en-US" sz="4400" b="0" dirty="0" smtClean="0"/>
              <a:t> begotten Son, that whoever believes in Him shall not perish, but have eternal life.</a:t>
            </a:r>
            <a:endParaRPr lang="en-US" sz="4400" b="0" dirty="0"/>
          </a:p>
        </p:txBody>
      </p:sp>
    </p:spTree>
  </p:cSld>
  <p:clrMapOvr>
    <a:masterClrMapping/>
  </p:clrMapOvr>
  <p:transition spd="slow">
    <p:zoom/>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a:defRPr/>
            </a:pPr>
            <a:r>
              <a:rPr lang="en-US" sz="8800" smtClean="0"/>
              <a:t>Application</a:t>
            </a:r>
          </a:p>
        </p:txBody>
      </p:sp>
      <p:sp>
        <p:nvSpPr>
          <p:cNvPr id="112643" name="Rectangle 3"/>
          <p:cNvSpPr>
            <a:spLocks noGrp="1" noChangeArrowheads="1"/>
          </p:cNvSpPr>
          <p:nvPr>
            <p:ph type="body" idx="1"/>
          </p:nvPr>
        </p:nvSpPr>
        <p:spPr>
          <a:xfrm>
            <a:off x="231775" y="1600200"/>
            <a:ext cx="8912225" cy="4800600"/>
          </a:xfrm>
        </p:spPr>
        <p:txBody>
          <a:bodyPr/>
          <a:lstStyle/>
          <a:p>
            <a:pPr>
              <a:defRPr/>
            </a:pPr>
            <a:r>
              <a:rPr lang="en-US" sz="4800" smtClean="0"/>
              <a:t>Big questions in this passage:</a:t>
            </a:r>
          </a:p>
          <a:p>
            <a:pPr>
              <a:defRPr/>
            </a:pPr>
            <a:r>
              <a:rPr lang="en-US" sz="4800" smtClean="0"/>
              <a:t>Will you take your chances with the self-serving way of life?</a:t>
            </a:r>
          </a:p>
          <a:p>
            <a:pPr>
              <a:defRPr/>
            </a:pPr>
            <a:r>
              <a:rPr lang="en-US" sz="4800" smtClean="0"/>
              <a:t>Will you take a chance with God, &amp; </a:t>
            </a:r>
            <a:r>
              <a:rPr lang="en-US" sz="4800" i="1" u="sng" smtClean="0"/>
              <a:t>Be Different</a:t>
            </a:r>
            <a:r>
              <a:rPr lang="en-US" sz="4800" smtClean="0"/>
              <a:t>?</a:t>
            </a:r>
          </a:p>
          <a:p>
            <a:pPr>
              <a:defRPr/>
            </a:pPr>
            <a:r>
              <a:rPr lang="en-US" sz="4800" smtClean="0"/>
              <a:t>To learn about true, self-giving love, begin with God’s love</a:t>
            </a:r>
          </a:p>
        </p:txBody>
      </p:sp>
      <p:sp>
        <p:nvSpPr>
          <p:cNvPr id="69636" name="Rectangle 4"/>
          <p:cNvSpPr>
            <a:spLocks noChangeArrowheads="1"/>
          </p:cNvSpPr>
          <p:nvPr/>
        </p:nvSpPr>
        <p:spPr bwMode="auto">
          <a:xfrm>
            <a:off x="685800" y="1676400"/>
            <a:ext cx="7086600" cy="35814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400" b="0"/>
              <a:t>1 John 4:16 And we have come to know and have believed the love which God has for us. </a:t>
            </a:r>
          </a:p>
        </p:txBody>
      </p:sp>
    </p:spTree>
  </p:cSld>
  <p:clrMapOvr>
    <a:masterClrMapping/>
  </p:clrMapOvr>
  <p:transition spd="med">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idx="4294967295"/>
          </p:nvPr>
        </p:nvSpPr>
        <p:spPr/>
        <p:txBody>
          <a:bodyPr/>
          <a:lstStyle/>
          <a:p>
            <a:pPr>
              <a:defRPr/>
            </a:pPr>
            <a:r>
              <a:rPr lang="en-US" sz="8800" smtClean="0"/>
              <a:t>Application</a:t>
            </a:r>
          </a:p>
        </p:txBody>
      </p:sp>
      <p:sp>
        <p:nvSpPr>
          <p:cNvPr id="112643" name="Rectangle 3"/>
          <p:cNvSpPr>
            <a:spLocks noGrp="1" noChangeArrowheads="1"/>
          </p:cNvSpPr>
          <p:nvPr>
            <p:ph type="body" idx="4294967295"/>
          </p:nvPr>
        </p:nvSpPr>
        <p:spPr>
          <a:xfrm>
            <a:off x="231775" y="1600200"/>
            <a:ext cx="8912225" cy="4800600"/>
          </a:xfrm>
        </p:spPr>
        <p:txBody>
          <a:bodyPr/>
          <a:lstStyle/>
          <a:p>
            <a:pPr>
              <a:buFont typeface="Wingdings" pitchFamily="2" charset="2"/>
              <a:buChar char="Ø"/>
              <a:defRPr/>
            </a:pPr>
            <a:r>
              <a:rPr lang="en-US" sz="4800" smtClean="0"/>
              <a:t>Big questions in this passage:</a:t>
            </a:r>
          </a:p>
          <a:p>
            <a:pPr>
              <a:buFont typeface="Wingdings" pitchFamily="2" charset="2"/>
              <a:buChar char="Ø"/>
              <a:defRPr/>
            </a:pPr>
            <a:r>
              <a:rPr lang="en-US" sz="4800" smtClean="0"/>
              <a:t>Will you take your chances with the self-serving way of life?</a:t>
            </a:r>
          </a:p>
          <a:p>
            <a:pPr>
              <a:buFont typeface="Wingdings" pitchFamily="2" charset="2"/>
              <a:buChar char="Ø"/>
              <a:defRPr/>
            </a:pPr>
            <a:r>
              <a:rPr lang="en-US" sz="4800" smtClean="0"/>
              <a:t>Will you take a chance with God, &amp; </a:t>
            </a:r>
            <a:r>
              <a:rPr lang="en-US" sz="4800" i="1" u="sng" smtClean="0"/>
              <a:t>Be Different</a:t>
            </a:r>
            <a:r>
              <a:rPr lang="en-US" sz="4800" smtClean="0"/>
              <a:t>?</a:t>
            </a:r>
          </a:p>
          <a:p>
            <a:pPr>
              <a:buFont typeface="Wingdings" pitchFamily="2" charset="2"/>
              <a:buChar char="Ø"/>
              <a:defRPr/>
            </a:pPr>
            <a:r>
              <a:rPr lang="en-US" sz="4800" smtClean="0"/>
              <a:t>To learn about true, self-giving love, begin with God’s love</a:t>
            </a:r>
          </a:p>
        </p:txBody>
      </p:sp>
      <p:sp>
        <p:nvSpPr>
          <p:cNvPr id="70660" name="Rectangle 4"/>
          <p:cNvSpPr>
            <a:spLocks noChangeArrowheads="1"/>
          </p:cNvSpPr>
          <p:nvPr/>
        </p:nvSpPr>
        <p:spPr bwMode="auto">
          <a:xfrm>
            <a:off x="685800" y="1676400"/>
            <a:ext cx="7086600" cy="35814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400"/>
              <a:t>1 John 4:16 And we have come to know and have believed the love which God has for us. God is love, and the one who abides in love abides in God, and God abides in him.</a:t>
            </a:r>
          </a:p>
        </p:txBody>
      </p:sp>
      <p:sp>
        <p:nvSpPr>
          <p:cNvPr id="5" name="Rectangle 4"/>
          <p:cNvSpPr>
            <a:spLocks noChangeArrowheads="1"/>
          </p:cNvSpPr>
          <p:nvPr/>
        </p:nvSpPr>
        <p:spPr bwMode="auto">
          <a:xfrm>
            <a:off x="609600" y="381000"/>
            <a:ext cx="8305800" cy="54864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400" b="0" dirty="0" smtClean="0"/>
              <a:t>Those with a utopian mentality have attempted to rebuild a perfect society from the ground up—a world without worldliness. Interestingly, each approach falls under the idea of a sanctification by isolation—withdrawing from the world in some way to keep it from rubbing off on them.</a:t>
            </a:r>
            <a:endParaRPr lang="en-US" sz="4400" b="0" dirty="0"/>
          </a:p>
        </p:txBody>
      </p:sp>
    </p:spTree>
  </p:cSld>
  <p:clrMapOvr>
    <a:masterClrMapping/>
  </p:clrMapOvr>
  <p:transition spd="med">
    <p:wipe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idx="4294967295"/>
          </p:nvPr>
        </p:nvSpPr>
        <p:spPr/>
        <p:txBody>
          <a:bodyPr/>
          <a:lstStyle/>
          <a:p>
            <a:pPr>
              <a:defRPr/>
            </a:pPr>
            <a:r>
              <a:rPr lang="en-US" sz="8800" smtClean="0"/>
              <a:t>Application</a:t>
            </a:r>
          </a:p>
        </p:txBody>
      </p:sp>
      <p:sp>
        <p:nvSpPr>
          <p:cNvPr id="112643" name="Rectangle 3"/>
          <p:cNvSpPr>
            <a:spLocks noGrp="1" noChangeArrowheads="1"/>
          </p:cNvSpPr>
          <p:nvPr>
            <p:ph type="body" idx="4294967295"/>
          </p:nvPr>
        </p:nvSpPr>
        <p:spPr>
          <a:xfrm>
            <a:off x="231775" y="1600200"/>
            <a:ext cx="8912225" cy="4800600"/>
          </a:xfrm>
        </p:spPr>
        <p:txBody>
          <a:bodyPr/>
          <a:lstStyle/>
          <a:p>
            <a:pPr>
              <a:buFont typeface="Wingdings" pitchFamily="2" charset="2"/>
              <a:buChar char="Ø"/>
              <a:defRPr/>
            </a:pPr>
            <a:r>
              <a:rPr lang="en-US" sz="4800" smtClean="0"/>
              <a:t>Big questions in this passage:</a:t>
            </a:r>
          </a:p>
          <a:p>
            <a:pPr>
              <a:buFont typeface="Wingdings" pitchFamily="2" charset="2"/>
              <a:buChar char="Ø"/>
              <a:defRPr/>
            </a:pPr>
            <a:r>
              <a:rPr lang="en-US" sz="4800" smtClean="0"/>
              <a:t>Will you take your chances with the self-serving way of life?</a:t>
            </a:r>
          </a:p>
          <a:p>
            <a:pPr>
              <a:buFont typeface="Wingdings" pitchFamily="2" charset="2"/>
              <a:buChar char="Ø"/>
              <a:defRPr/>
            </a:pPr>
            <a:r>
              <a:rPr lang="en-US" sz="4800" smtClean="0"/>
              <a:t>Will you take a chance with God, &amp; </a:t>
            </a:r>
            <a:r>
              <a:rPr lang="en-US" sz="4800" i="1" u="sng" smtClean="0"/>
              <a:t>Be Different</a:t>
            </a:r>
            <a:r>
              <a:rPr lang="en-US" sz="4800" smtClean="0"/>
              <a:t>?</a:t>
            </a:r>
          </a:p>
          <a:p>
            <a:pPr>
              <a:buFont typeface="Wingdings" pitchFamily="2" charset="2"/>
              <a:buChar char="Ø"/>
              <a:defRPr/>
            </a:pPr>
            <a:r>
              <a:rPr lang="en-US" sz="4800" smtClean="0"/>
              <a:t>To learn about true, self-giving love, begin with God’s love</a:t>
            </a:r>
          </a:p>
        </p:txBody>
      </p:sp>
      <p:sp>
        <p:nvSpPr>
          <p:cNvPr id="70660" name="Rectangle 4"/>
          <p:cNvSpPr>
            <a:spLocks noChangeArrowheads="1"/>
          </p:cNvSpPr>
          <p:nvPr/>
        </p:nvSpPr>
        <p:spPr bwMode="auto">
          <a:xfrm>
            <a:off x="685800" y="1676400"/>
            <a:ext cx="7086600" cy="35814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400"/>
              <a:t>1 John 4:16 And we have come to know and have believed the love which God has for us. God is love, and the one who abides in love abides in God, and God abides in him.</a:t>
            </a:r>
          </a:p>
        </p:txBody>
      </p:sp>
      <p:sp>
        <p:nvSpPr>
          <p:cNvPr id="5" name="Rectangle 4"/>
          <p:cNvSpPr>
            <a:spLocks noChangeArrowheads="1"/>
          </p:cNvSpPr>
          <p:nvPr/>
        </p:nvSpPr>
        <p:spPr bwMode="auto">
          <a:xfrm>
            <a:off x="609600" y="381000"/>
            <a:ext cx="8305800" cy="54864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400" b="0" dirty="0" smtClean="0"/>
              <a:t>Those with a utopian mentality have attempted to rebuild a perfect society from the ground up—a world without worldliness. Interestingly, each approach falls under the idea of a sanctification by isolation—withdrawing from the world in some way to keep it from rubbing off on them.</a:t>
            </a:r>
          </a:p>
          <a:p>
            <a:pPr algn="l">
              <a:lnSpc>
                <a:spcPct val="75000"/>
              </a:lnSpc>
              <a:spcBef>
                <a:spcPct val="15000"/>
              </a:spcBef>
            </a:pPr>
            <a:r>
              <a:rPr lang="en-US" sz="4400" b="0" dirty="0" smtClean="0"/>
              <a:t>silver or gold—worthless scrap metal compared to the price of a human soul</a:t>
            </a:r>
            <a:endParaRPr lang="en-US" sz="4400" b="0" dirty="0"/>
          </a:p>
        </p:txBody>
      </p:sp>
    </p:spTree>
  </p:cSld>
  <p:clrMapOvr>
    <a:masterClrMapping/>
  </p:clrMapOvr>
  <p:transition spd="med">
    <p:wipe dir="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a:defRPr/>
            </a:pPr>
            <a:r>
              <a:rPr lang="en-US" sz="8800" smtClean="0"/>
              <a:t>Application</a:t>
            </a:r>
          </a:p>
        </p:txBody>
      </p:sp>
      <p:sp>
        <p:nvSpPr>
          <p:cNvPr id="107523" name="Rectangle 3"/>
          <p:cNvSpPr>
            <a:spLocks noGrp="1" noChangeArrowheads="1"/>
          </p:cNvSpPr>
          <p:nvPr>
            <p:ph type="body" idx="1"/>
          </p:nvPr>
        </p:nvSpPr>
        <p:spPr>
          <a:xfrm>
            <a:off x="231775" y="1600200"/>
            <a:ext cx="8912225" cy="4800600"/>
          </a:xfrm>
        </p:spPr>
        <p:txBody>
          <a:bodyPr/>
          <a:lstStyle/>
          <a:p>
            <a:pPr>
              <a:defRPr/>
            </a:pPr>
            <a:r>
              <a:rPr lang="en-US" sz="4800" smtClean="0"/>
              <a:t>Big questions in this passage:</a:t>
            </a:r>
          </a:p>
          <a:p>
            <a:pPr>
              <a:defRPr/>
            </a:pPr>
            <a:r>
              <a:rPr lang="en-US" sz="4800" smtClean="0"/>
              <a:t>Will you take your chances with the self-serving way of life?</a:t>
            </a:r>
          </a:p>
          <a:p>
            <a:pPr>
              <a:defRPr/>
            </a:pPr>
            <a:r>
              <a:rPr lang="en-US" sz="4800" smtClean="0"/>
              <a:t>Will you take a chance with God, &amp; </a:t>
            </a:r>
            <a:r>
              <a:rPr lang="en-US" sz="4800" i="1" u="sng" smtClean="0"/>
              <a:t>Be Different</a:t>
            </a:r>
            <a:r>
              <a:rPr lang="en-US" sz="4800" smtClean="0"/>
              <a:t>?</a:t>
            </a:r>
          </a:p>
          <a:p>
            <a:pPr>
              <a:defRPr/>
            </a:pPr>
            <a:r>
              <a:rPr lang="en-US" sz="4800" smtClean="0"/>
              <a:t>To learn about true, self-giving love, begin with God’s love</a:t>
            </a:r>
          </a:p>
        </p:txBody>
      </p:sp>
      <p:sp>
        <p:nvSpPr>
          <p:cNvPr id="71684" name="Rectangle 4"/>
          <p:cNvSpPr>
            <a:spLocks noChangeArrowheads="1"/>
          </p:cNvSpPr>
          <p:nvPr/>
        </p:nvSpPr>
        <p:spPr bwMode="auto">
          <a:xfrm>
            <a:off x="685800" y="1676400"/>
            <a:ext cx="7620000" cy="35814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400" b="0"/>
              <a:t>1 John 4:18 There is no fear in love; but perfect love casts out fear, because fear involves punishment, and the one who fears is not perfected in love. </a:t>
            </a:r>
          </a:p>
        </p:txBody>
      </p:sp>
    </p:spTree>
  </p:cSld>
  <p:clrMapOvr>
    <a:masterClrMapping/>
  </p:clrMapOvr>
  <p:transition>
    <p:wipe dir="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defRPr/>
            </a:pPr>
            <a:r>
              <a:rPr lang="en-US" sz="8800" smtClean="0"/>
              <a:t>Application</a:t>
            </a:r>
          </a:p>
        </p:txBody>
      </p:sp>
      <p:sp>
        <p:nvSpPr>
          <p:cNvPr id="113667" name="Rectangle 3"/>
          <p:cNvSpPr>
            <a:spLocks noGrp="1" noChangeArrowheads="1"/>
          </p:cNvSpPr>
          <p:nvPr>
            <p:ph type="body" idx="1"/>
          </p:nvPr>
        </p:nvSpPr>
        <p:spPr>
          <a:xfrm>
            <a:off x="231775" y="1600200"/>
            <a:ext cx="8912225" cy="4800600"/>
          </a:xfrm>
        </p:spPr>
        <p:txBody>
          <a:bodyPr/>
          <a:lstStyle/>
          <a:p>
            <a:pPr>
              <a:defRPr/>
            </a:pPr>
            <a:r>
              <a:rPr lang="en-US" sz="4800" smtClean="0"/>
              <a:t>Big questions in this passage:</a:t>
            </a:r>
          </a:p>
          <a:p>
            <a:pPr>
              <a:defRPr/>
            </a:pPr>
            <a:r>
              <a:rPr lang="en-US" sz="4800" smtClean="0"/>
              <a:t>Will you take your chances with the self-serving way of life?</a:t>
            </a:r>
          </a:p>
          <a:p>
            <a:pPr>
              <a:defRPr/>
            </a:pPr>
            <a:r>
              <a:rPr lang="en-US" sz="4800" smtClean="0"/>
              <a:t>Will you take a chance with God, &amp; </a:t>
            </a:r>
            <a:r>
              <a:rPr lang="en-US" sz="4800" i="1" u="sng" smtClean="0"/>
              <a:t>Be Different</a:t>
            </a:r>
            <a:r>
              <a:rPr lang="en-US" sz="4800" smtClean="0"/>
              <a:t>?</a:t>
            </a:r>
          </a:p>
          <a:p>
            <a:pPr>
              <a:defRPr/>
            </a:pPr>
            <a:r>
              <a:rPr lang="en-US" sz="4800" smtClean="0"/>
              <a:t>To learn about true, self-giving love, begin with God’s love</a:t>
            </a:r>
          </a:p>
        </p:txBody>
      </p:sp>
      <p:sp>
        <p:nvSpPr>
          <p:cNvPr id="72708" name="Rectangle 4"/>
          <p:cNvSpPr>
            <a:spLocks noChangeArrowheads="1"/>
          </p:cNvSpPr>
          <p:nvPr/>
        </p:nvSpPr>
        <p:spPr bwMode="auto">
          <a:xfrm>
            <a:off x="685800" y="1676400"/>
            <a:ext cx="7620000" cy="35814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5000"/>
              </a:lnSpc>
              <a:spcBef>
                <a:spcPct val="15000"/>
              </a:spcBef>
            </a:pPr>
            <a:r>
              <a:rPr lang="en-US" sz="4400" b="0"/>
              <a:t>1 John 4:18 There is no fear in love; but perfect love casts out fear, because fear involves punishment, and the one who fears is not perfected in love. 19 We love, because He first loved us.</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en-US" sz="8000" dirty="0" smtClean="0"/>
              <a:t>1 Peter 1</a:t>
            </a:r>
          </a:p>
        </p:txBody>
      </p:sp>
      <p:sp>
        <p:nvSpPr>
          <p:cNvPr id="10243" name="Rectangle 3"/>
          <p:cNvSpPr>
            <a:spLocks noGrp="1" noChangeArrowheads="1"/>
          </p:cNvSpPr>
          <p:nvPr>
            <p:ph type="body" idx="1"/>
          </p:nvPr>
        </p:nvSpPr>
        <p:spPr/>
        <p:txBody>
          <a:bodyPr/>
          <a:lstStyle/>
          <a:p>
            <a:pPr>
              <a:buFont typeface="Monotype Sorts" pitchFamily="2" charset="2"/>
              <a:buNone/>
              <a:defRPr/>
            </a:pPr>
            <a:r>
              <a:rPr lang="en-US" dirty="0" smtClean="0"/>
              <a:t>10 As to this rescue, the prophets who prophesied of the grace that would come to you made careful searches and inquiries,</a:t>
            </a:r>
          </a:p>
          <a:p>
            <a:pPr>
              <a:buFont typeface="Monotype Sorts" pitchFamily="2" charset="2"/>
              <a:buNone/>
              <a:defRPr/>
            </a:pPr>
            <a:r>
              <a:rPr lang="en-US" dirty="0" smtClean="0"/>
              <a:t>11 seeking to know </a:t>
            </a:r>
            <a:r>
              <a:rPr lang="en-US" u="sng" dirty="0" smtClean="0"/>
              <a:t>what person or time</a:t>
            </a:r>
            <a:r>
              <a:rPr lang="en-US" dirty="0" smtClean="0"/>
              <a:t> the Spirit of Christ within them was indicating </a:t>
            </a:r>
            <a:r>
              <a:rPr lang="en-US" u="sng" dirty="0" smtClean="0"/>
              <a:t>as He predicted the sufferings of Christ and the glories to follow</a:t>
            </a:r>
            <a:r>
              <a:rPr lang="en-US" dirty="0" smtClean="0"/>
              <a:t>.</a:t>
            </a:r>
          </a:p>
        </p:txBody>
      </p:sp>
      <p:sp>
        <p:nvSpPr>
          <p:cNvPr id="4" name="Rectangle 5"/>
          <p:cNvSpPr>
            <a:spLocks noChangeArrowheads="1"/>
          </p:cNvSpPr>
          <p:nvPr/>
        </p:nvSpPr>
        <p:spPr bwMode="auto">
          <a:xfrm>
            <a:off x="2590800" y="228600"/>
            <a:ext cx="5791200" cy="1219200"/>
          </a:xfrm>
          <a:prstGeom prst="rect">
            <a:avLst/>
          </a:prstGeom>
          <a:gradFill rotWithShape="0">
            <a:gsLst>
              <a:gs pos="0">
                <a:srgbClr val="000000"/>
              </a:gs>
              <a:gs pos="50000">
                <a:srgbClr val="000042"/>
              </a:gs>
              <a:gs pos="100000">
                <a:srgbClr val="000000"/>
              </a:gs>
            </a:gsLst>
            <a:lin ang="5400000" scaled="1"/>
          </a:gradFill>
          <a:ln w="12700">
            <a:solidFill>
              <a:schemeClr val="tx1"/>
            </a:solidFill>
            <a:miter lim="800000"/>
            <a:headEnd type="none" w="sm" len="sm"/>
            <a:tailEnd type="none" w="sm" len="sm"/>
          </a:ln>
        </p:spPr>
        <p:txBody>
          <a:bodyPr/>
          <a:lstStyle/>
          <a:p>
            <a:pPr algn="l">
              <a:lnSpc>
                <a:spcPct val="77000"/>
              </a:lnSpc>
              <a:spcBef>
                <a:spcPct val="5000"/>
              </a:spcBef>
            </a:pPr>
            <a:r>
              <a:rPr lang="en-US" sz="9600" b="0" dirty="0" smtClean="0"/>
              <a:t>God’s plan</a:t>
            </a:r>
          </a:p>
        </p:txBody>
      </p:sp>
    </p:spTree>
  </p:cSld>
  <p:clrMapOvr>
    <a:masterClrMapping/>
  </p:clrMapOvr>
  <p:transition>
    <p:wipe dir="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a:defRPr/>
            </a:pPr>
            <a:r>
              <a:rPr lang="en-US" sz="8800" smtClean="0"/>
              <a:t>Application</a:t>
            </a:r>
          </a:p>
        </p:txBody>
      </p:sp>
      <p:sp>
        <p:nvSpPr>
          <p:cNvPr id="108547" name="Rectangle 3"/>
          <p:cNvSpPr>
            <a:spLocks noGrp="1" noChangeArrowheads="1"/>
          </p:cNvSpPr>
          <p:nvPr>
            <p:ph type="body" idx="1"/>
          </p:nvPr>
        </p:nvSpPr>
        <p:spPr>
          <a:xfrm>
            <a:off x="231775" y="1600200"/>
            <a:ext cx="8912225" cy="4800600"/>
          </a:xfrm>
        </p:spPr>
        <p:txBody>
          <a:bodyPr/>
          <a:lstStyle/>
          <a:p>
            <a:pPr>
              <a:defRPr/>
            </a:pPr>
            <a:r>
              <a:rPr lang="en-US" sz="4800" smtClean="0"/>
              <a:t>Big questions in this passage:</a:t>
            </a:r>
          </a:p>
          <a:p>
            <a:pPr>
              <a:defRPr/>
            </a:pPr>
            <a:r>
              <a:rPr lang="en-US" sz="4800" smtClean="0"/>
              <a:t>Will you take your chances with the self-serving way of life?</a:t>
            </a:r>
          </a:p>
          <a:p>
            <a:pPr>
              <a:defRPr/>
            </a:pPr>
            <a:r>
              <a:rPr lang="en-US" sz="4800" smtClean="0"/>
              <a:t>Will you take a chance with God, &amp; </a:t>
            </a:r>
            <a:r>
              <a:rPr lang="en-US" sz="4800" i="1" u="sng" smtClean="0"/>
              <a:t>Be Different</a:t>
            </a:r>
            <a:r>
              <a:rPr lang="en-US" sz="4800" smtClean="0"/>
              <a:t>?</a:t>
            </a:r>
          </a:p>
          <a:p>
            <a:pPr>
              <a:defRPr/>
            </a:pPr>
            <a:r>
              <a:rPr lang="en-US" sz="4800" smtClean="0"/>
              <a:t>To learn about true, self-giving love, begin with God’s love</a:t>
            </a:r>
          </a:p>
        </p:txBody>
      </p:sp>
    </p:spTree>
  </p:cSld>
  <p:clrMapOvr>
    <a:masterClrMapping/>
  </p:clrMapOvr>
  <p:transition>
    <p:wipe dir="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620713" y="2057400"/>
            <a:ext cx="8523287" cy="4343400"/>
          </a:xfrm>
        </p:spPr>
        <p:txBody>
          <a:bodyPr/>
          <a:lstStyle/>
          <a:p>
            <a:pPr>
              <a:defRPr/>
            </a:pPr>
            <a:r>
              <a:rPr lang="en-US" sz="6000" smtClean="0"/>
              <a:t>Comments?</a:t>
            </a:r>
          </a:p>
          <a:p>
            <a:pPr>
              <a:defRPr/>
            </a:pPr>
            <a:r>
              <a:rPr lang="en-US" sz="6000" smtClean="0"/>
              <a:t>Questions?</a:t>
            </a:r>
          </a:p>
          <a:p>
            <a:pPr>
              <a:defRPr/>
            </a:pPr>
            <a:r>
              <a:rPr lang="en-US" sz="6000" smtClean="0"/>
              <a:t>Experiences?</a:t>
            </a:r>
          </a:p>
        </p:txBody>
      </p:sp>
      <p:sp>
        <p:nvSpPr>
          <p:cNvPr id="46084" name="Rectangle 4"/>
          <p:cNvSpPr>
            <a:spLocks noGrp="1" noChangeArrowheads="1"/>
          </p:cNvSpPr>
          <p:nvPr>
            <p:ph type="title"/>
          </p:nvPr>
        </p:nvSpPr>
        <p:spPr/>
        <p:txBody>
          <a:bodyPr/>
          <a:lstStyle/>
          <a:p>
            <a:pPr>
              <a:defRPr/>
            </a:pPr>
            <a:r>
              <a:rPr lang="en-US" sz="8000" dirty="0" smtClean="0"/>
              <a:t>1 Peter 1</a:t>
            </a:r>
            <a:endParaRPr lang="en-US" dirty="0" smtClean="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denblue">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bl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cap="flat" cmpd="sng" algn="ctr">
          <a:solidFill>
            <a:schemeClr val="tx1"/>
          </a:solidFill>
          <a:prstDash val="solid"/>
          <a:round/>
          <a:headEnd type="none" w="sm" len="sm"/>
          <a:tailEnd type="stealth" w="lg" len="lg"/>
        </a:ln>
        <a:effectLst/>
      </a:spPr>
      <a:bodyPr vert="horz" wrap="non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2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olid"/>
          <a:round/>
          <a:headEnd type="none" w="sm" len="sm"/>
          <a:tailEnd type="stealth" w="lg" len="lg"/>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nblu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blu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blu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blu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blu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blu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blu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denblue</Template>
  <TotalTime>0</TotalTime>
  <Words>5255</Words>
  <Application>Microsoft Office PowerPoint</Application>
  <PresentationFormat>On-screen Show (4:3)</PresentationFormat>
  <Paragraphs>496</Paragraphs>
  <Slides>91</Slides>
  <Notes>91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91</vt:i4>
      </vt:variant>
    </vt:vector>
  </HeadingPairs>
  <TitlesOfParts>
    <vt:vector size="96" baseType="lpstr">
      <vt:lpstr>Calibri</vt:lpstr>
      <vt:lpstr>Monotype Sorts</vt:lpstr>
      <vt:lpstr>Times New Roman</vt:lpstr>
      <vt:lpstr>Wingdings</vt:lpstr>
      <vt:lpstr>denblue</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1 Peter 1</vt:lpstr>
      <vt:lpstr>Application</vt:lpstr>
      <vt:lpstr>Application</vt:lpstr>
      <vt:lpstr>Application</vt:lpstr>
      <vt:lpstr>Application</vt:lpstr>
      <vt:lpstr>Application</vt:lpstr>
      <vt:lpstr>Application</vt:lpstr>
      <vt:lpstr>Application</vt:lpstr>
      <vt:lpstr>Application</vt:lpstr>
      <vt:lpstr>1 Peter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2021-08-05T14:57:44Z</dcterms:created>
  <dcterms:modified xsi:type="dcterms:W3CDTF">2021-08-05T16:12:41Z</dcterms:modified>
</cp:coreProperties>
</file>