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5" r:id="rId10"/>
    <p:sldId id="267" r:id="rId11"/>
    <p:sldId id="269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1" r:id="rId24"/>
    <p:sldId id="280" r:id="rId25"/>
    <p:sldId id="282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721" autoAdjust="0"/>
    <p:restoredTop sz="73271" autoAdjust="0"/>
  </p:normalViewPr>
  <p:slideViewPr>
    <p:cSldViewPr snapToGrid="0">
      <p:cViewPr varScale="1">
        <p:scale>
          <a:sx n="61" d="100"/>
          <a:sy n="61" d="100"/>
        </p:scale>
        <p:origin x="2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74B524-B200-44CF-9818-C59BEBCF2151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A8E450-BBA8-4AA4-993B-E55AA65DE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902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A8E450-BBA8-4AA4-993B-E55AA65DE48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8562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A8E450-BBA8-4AA4-993B-E55AA65DE48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368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A8E450-BBA8-4AA4-993B-E55AA65DE48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3758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A8E450-BBA8-4AA4-993B-E55AA65DE48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7601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A8E450-BBA8-4AA4-993B-E55AA65DE48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9945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A8E450-BBA8-4AA4-993B-E55AA65DE48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3553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A8E450-BBA8-4AA4-993B-E55AA65DE48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4591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A8E450-BBA8-4AA4-993B-E55AA65DE48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2541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A8E450-BBA8-4AA4-993B-E55AA65DE48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504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A8E450-BBA8-4AA4-993B-E55AA65DE48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3697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A8E450-BBA8-4AA4-993B-E55AA65DE48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361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A8E450-BBA8-4AA4-993B-E55AA65DE48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4050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A8E450-BBA8-4AA4-993B-E55AA65DE48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0096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A8E450-BBA8-4AA4-993B-E55AA65DE48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905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A8E450-BBA8-4AA4-993B-E55AA65DE48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0428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A8E450-BBA8-4AA4-993B-E55AA65DE48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6288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A8E450-BBA8-4AA4-993B-E55AA65DE48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024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A8E450-BBA8-4AA4-993B-E55AA65DE48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500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A8E450-BBA8-4AA4-993B-E55AA65DE48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3203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A8E450-BBA8-4AA4-993B-E55AA65DE48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1638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A8E450-BBA8-4AA4-993B-E55AA65DE48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1136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A8E450-BBA8-4AA4-993B-E55AA65DE48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1566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A8E450-BBA8-4AA4-993B-E55AA65DE48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031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1402-B393-4BD4-8E17-E3F449DEBF6B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96EA-20CA-4635-B3BC-763036596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240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1402-B393-4BD4-8E17-E3F449DEBF6B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96EA-20CA-4635-B3BC-763036596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157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1402-B393-4BD4-8E17-E3F449DEBF6B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96EA-20CA-4635-B3BC-763036596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402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1402-B393-4BD4-8E17-E3F449DEBF6B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96EA-20CA-4635-B3BC-763036596AC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47485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1402-B393-4BD4-8E17-E3F449DEBF6B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96EA-20CA-4635-B3BC-763036596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5188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1402-B393-4BD4-8E17-E3F449DEBF6B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96EA-20CA-4635-B3BC-763036596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715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1402-B393-4BD4-8E17-E3F449DEBF6B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96EA-20CA-4635-B3BC-763036596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6092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1402-B393-4BD4-8E17-E3F449DEBF6B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96EA-20CA-4635-B3BC-763036596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8242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1402-B393-4BD4-8E17-E3F449DEBF6B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96EA-20CA-4635-B3BC-763036596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679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1402-B393-4BD4-8E17-E3F449DEBF6B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96EA-20CA-4635-B3BC-763036596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867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1402-B393-4BD4-8E17-E3F449DEBF6B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96EA-20CA-4635-B3BC-763036596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470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1402-B393-4BD4-8E17-E3F449DEBF6B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96EA-20CA-4635-B3BC-763036596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607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1402-B393-4BD4-8E17-E3F449DEBF6B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96EA-20CA-4635-B3BC-763036596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293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1402-B393-4BD4-8E17-E3F449DEBF6B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96EA-20CA-4635-B3BC-763036596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655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1402-B393-4BD4-8E17-E3F449DEBF6B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96EA-20CA-4635-B3BC-763036596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750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1402-B393-4BD4-8E17-E3F449DEBF6B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96EA-20CA-4635-B3BC-763036596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422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1402-B393-4BD4-8E17-E3F449DEBF6B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96EA-20CA-4635-B3BC-763036596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24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8AA1402-B393-4BD4-8E17-E3F449DEBF6B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F96EA-20CA-4635-B3BC-763036596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7260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407749-CE80-435A-8739-BBD87FD4FA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‘Pestering’ God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EEB6C0A-2DA4-40B9-9B96-5C915DB8B2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Luke 18:1-8</a:t>
            </a:r>
          </a:p>
        </p:txBody>
      </p:sp>
    </p:spTree>
    <p:extLst>
      <p:ext uri="{BB962C8B-B14F-4D97-AF65-F5344CB8AC3E}">
        <p14:creationId xmlns:p14="http://schemas.microsoft.com/office/powerpoint/2010/main" val="3930784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EBAEAA-1D65-4A4F-ADA0-D361BFBE6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53568"/>
          </a:xfrm>
        </p:spPr>
        <p:txBody>
          <a:bodyPr/>
          <a:lstStyle/>
          <a:p>
            <a:r>
              <a:rPr lang="en-US" b="1" dirty="0"/>
              <a:t>Pestering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A60C17-9D8D-467B-977B-E3535EE6A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306" y="1306286"/>
            <a:ext cx="10651583" cy="5098996"/>
          </a:xfrm>
        </p:spPr>
        <p:txBody>
          <a:bodyPr>
            <a:normAutofit/>
          </a:bodyPr>
          <a:lstStyle/>
          <a:p>
            <a:pPr marL="574675" indent="-571500">
              <a:buFont typeface="Arial" panose="020B0604020202020204" pitchFamily="34" charset="0"/>
              <a:buChar char="•"/>
            </a:pPr>
            <a:r>
              <a:rPr lang="en-US" sz="3600" dirty="0"/>
              <a:t>Keep praying to God</a:t>
            </a:r>
          </a:p>
          <a:p>
            <a:pPr marL="574675" indent="0">
              <a:buNone/>
            </a:pPr>
            <a:r>
              <a:rPr lang="en-US" sz="3200" i="1" baseline="30000" dirty="0"/>
              <a:t>7</a:t>
            </a:r>
            <a:r>
              <a:rPr lang="en-US" sz="3200" i="1" dirty="0"/>
              <a:t> And will not God give justice to his elect, who cry to him day and night? Will he delay long over them? </a:t>
            </a:r>
            <a:r>
              <a:rPr lang="en-US" sz="3200" i="1" baseline="30000" dirty="0"/>
              <a:t>8</a:t>
            </a:r>
            <a:r>
              <a:rPr lang="en-US" sz="3200" i="1" dirty="0"/>
              <a:t> I tell you, he will give justice to them speedily. </a:t>
            </a:r>
          </a:p>
        </p:txBody>
      </p:sp>
    </p:spTree>
    <p:extLst>
      <p:ext uri="{BB962C8B-B14F-4D97-AF65-F5344CB8AC3E}">
        <p14:creationId xmlns:p14="http://schemas.microsoft.com/office/powerpoint/2010/main" val="2792149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EBAEAA-1D65-4A4F-ADA0-D361BFBE6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53568"/>
          </a:xfrm>
        </p:spPr>
        <p:txBody>
          <a:bodyPr/>
          <a:lstStyle/>
          <a:p>
            <a:r>
              <a:rPr lang="en-US" b="1" dirty="0"/>
              <a:t>Pestering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A60C17-9D8D-467B-977B-E3535EE6A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306" y="1306286"/>
            <a:ext cx="10651583" cy="5098996"/>
          </a:xfrm>
        </p:spPr>
        <p:txBody>
          <a:bodyPr>
            <a:normAutofit/>
          </a:bodyPr>
          <a:lstStyle/>
          <a:p>
            <a:pPr marL="457200" indent="-454025">
              <a:buFont typeface="Arial" panose="020B0604020202020204" pitchFamily="34" charset="0"/>
              <a:buChar char="•"/>
            </a:pPr>
            <a:r>
              <a:rPr lang="en-US" sz="3600" dirty="0"/>
              <a:t>Keep praying to God</a:t>
            </a:r>
          </a:p>
          <a:p>
            <a:pPr marL="509588" lvl="1" indent="0">
              <a:buNone/>
            </a:pPr>
            <a:r>
              <a:rPr lang="en-US" sz="3600" dirty="0"/>
              <a:t>He will provide justice</a:t>
            </a:r>
          </a:p>
          <a:p>
            <a:pPr marL="509588" lvl="1" indent="0">
              <a:buNone/>
            </a:pPr>
            <a:r>
              <a:rPr lang="en-US" sz="3600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AD09C87-05BA-4733-9194-63D1EB0810CA}"/>
              </a:ext>
            </a:extLst>
          </p:cNvPr>
          <p:cNvSpPr txBox="1"/>
          <p:nvPr/>
        </p:nvSpPr>
        <p:spPr>
          <a:xfrm>
            <a:off x="1676400" y="2676435"/>
            <a:ext cx="986948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defRPr/>
            </a:pPr>
            <a:r>
              <a:rPr lang="en-US" sz="3200" dirty="0"/>
              <a:t>(God) vindicates the oppressed, and gives food to the hungry. The Lord releases the imprisoned. </a:t>
            </a:r>
            <a:r>
              <a:rPr lang="en-US" sz="3200" baseline="30000" dirty="0"/>
              <a:t>8</a:t>
            </a:r>
            <a:r>
              <a:rPr lang="en-US" sz="3200" dirty="0"/>
              <a:t> The Lord gives sight to the blind. The Lord lifts up all who are bent over. The Lord loves the godly. </a:t>
            </a:r>
            <a:r>
              <a:rPr lang="en-US" sz="3200" baseline="30000" dirty="0"/>
              <a:t>9</a:t>
            </a:r>
            <a:r>
              <a:rPr lang="en-US" sz="3200" dirty="0"/>
              <a:t> The Lord protects those residing outside their native land; he lifts up the fatherless and the widow, but he opposes the wicked.” </a:t>
            </a:r>
          </a:p>
          <a:p>
            <a:pPr lvl="0" algn="r" defTabSz="914400">
              <a:defRPr/>
            </a:pPr>
            <a:r>
              <a:rPr lang="en-US" sz="3200" dirty="0"/>
              <a:t>Psalm 146:7ff </a:t>
            </a:r>
          </a:p>
        </p:txBody>
      </p:sp>
    </p:spTree>
    <p:extLst>
      <p:ext uri="{BB962C8B-B14F-4D97-AF65-F5344CB8AC3E}">
        <p14:creationId xmlns:p14="http://schemas.microsoft.com/office/powerpoint/2010/main" val="3748558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EBAEAA-1D65-4A4F-ADA0-D361BFBE6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53568"/>
          </a:xfrm>
        </p:spPr>
        <p:txBody>
          <a:bodyPr/>
          <a:lstStyle/>
          <a:p>
            <a:r>
              <a:rPr lang="en-US" b="1" dirty="0"/>
              <a:t>Pestering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A60C17-9D8D-467B-977B-E3535EE6A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306" y="1306286"/>
            <a:ext cx="10651583" cy="5098996"/>
          </a:xfrm>
        </p:spPr>
        <p:txBody>
          <a:bodyPr>
            <a:normAutofit/>
          </a:bodyPr>
          <a:lstStyle/>
          <a:p>
            <a:pPr marL="457200" indent="-454025">
              <a:buFont typeface="Arial" panose="020B0604020202020204" pitchFamily="34" charset="0"/>
              <a:buChar char="•"/>
            </a:pPr>
            <a:r>
              <a:rPr lang="en-US" sz="3600" dirty="0"/>
              <a:t>Keep praying to God</a:t>
            </a:r>
          </a:p>
          <a:p>
            <a:pPr marL="509588" lvl="1" indent="0">
              <a:buNone/>
            </a:pPr>
            <a:r>
              <a:rPr lang="en-US" sz="3600" dirty="0"/>
              <a:t>He will provide justice</a:t>
            </a:r>
          </a:p>
          <a:p>
            <a:pPr marL="909638" lvl="2" indent="0">
              <a:buNone/>
            </a:pPr>
            <a:r>
              <a:rPr lang="en-US" sz="3600" dirty="0"/>
              <a:t>God’s justice is retributive </a:t>
            </a:r>
          </a:p>
          <a:p>
            <a:pPr marL="1366838" lvl="3" indent="0">
              <a:buNone/>
            </a:pPr>
            <a:r>
              <a:rPr lang="en-US" sz="3400" dirty="0"/>
              <a:t>“I will not spare the wicked” Ezekiel 7-9 </a:t>
            </a:r>
          </a:p>
        </p:txBody>
      </p:sp>
    </p:spTree>
    <p:extLst>
      <p:ext uri="{BB962C8B-B14F-4D97-AF65-F5344CB8AC3E}">
        <p14:creationId xmlns:p14="http://schemas.microsoft.com/office/powerpoint/2010/main" val="503016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EBAEAA-1D65-4A4F-ADA0-D361BFBE6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53568"/>
          </a:xfrm>
        </p:spPr>
        <p:txBody>
          <a:bodyPr/>
          <a:lstStyle/>
          <a:p>
            <a:r>
              <a:rPr lang="en-US" b="1" dirty="0"/>
              <a:t>Pestering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A60C17-9D8D-467B-977B-E3535EE6A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306" y="1306286"/>
            <a:ext cx="10886214" cy="5338354"/>
          </a:xfrm>
        </p:spPr>
        <p:txBody>
          <a:bodyPr>
            <a:noAutofit/>
          </a:bodyPr>
          <a:lstStyle/>
          <a:p>
            <a:pPr marL="457200" indent="-454025">
              <a:buFont typeface="Arial" panose="020B0604020202020204" pitchFamily="34" charset="0"/>
              <a:buChar char="•"/>
            </a:pPr>
            <a:r>
              <a:rPr lang="en-US" sz="3600" dirty="0"/>
              <a:t>Keep praying to God</a:t>
            </a:r>
          </a:p>
          <a:p>
            <a:pPr marL="509588" lvl="1" indent="0">
              <a:buNone/>
            </a:pPr>
            <a:r>
              <a:rPr lang="en-US" sz="3600" dirty="0"/>
              <a:t>He will provide justice</a:t>
            </a:r>
          </a:p>
          <a:p>
            <a:pPr marL="909638" lvl="2" indent="0">
              <a:buNone/>
            </a:pPr>
            <a:r>
              <a:rPr lang="en-US" sz="3600" dirty="0"/>
              <a:t>God’s justice is retributive </a:t>
            </a:r>
          </a:p>
          <a:p>
            <a:pPr marL="909638" lvl="2" indent="0">
              <a:buNone/>
            </a:pPr>
            <a:r>
              <a:rPr lang="en-US" sz="3600" dirty="0"/>
              <a:t>God’s justice is reparative</a:t>
            </a:r>
          </a:p>
          <a:p>
            <a:pPr marL="1366838" lvl="3" indent="0">
              <a:buNone/>
            </a:pPr>
            <a:r>
              <a:rPr lang="en-US" sz="3600" dirty="0"/>
              <a:t>Providing justification </a:t>
            </a:r>
          </a:p>
          <a:p>
            <a:pPr lvl="3" indent="0" defTabSz="422275">
              <a:buNone/>
            </a:pPr>
            <a:r>
              <a:rPr lang="en-US" sz="2800" baseline="30000" dirty="0"/>
              <a:t>13</a:t>
            </a:r>
            <a:r>
              <a:rPr lang="en-US" sz="2800" dirty="0"/>
              <a:t> He has delivered us from the domain of darkness and transferred us to the kingdom of his beloved Son, </a:t>
            </a:r>
            <a:r>
              <a:rPr lang="en-US" sz="2800" baseline="30000" dirty="0"/>
              <a:t>14</a:t>
            </a:r>
            <a:r>
              <a:rPr lang="en-US" sz="2800" dirty="0"/>
              <a:t> in whom we have redemption, the forgiveness of sins.                          Colossians 1:13f</a:t>
            </a:r>
          </a:p>
          <a:p>
            <a:pPr lvl="3" indent="0" defTabSz="422275">
              <a:buNone/>
            </a:pPr>
            <a:endParaRPr lang="en-US" sz="3600" dirty="0"/>
          </a:p>
          <a:p>
            <a:pPr marL="509588" lvl="1" indent="0">
              <a:buNone/>
            </a:pP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60866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EBAEAA-1D65-4A4F-ADA0-D361BFBE6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53568"/>
          </a:xfrm>
        </p:spPr>
        <p:txBody>
          <a:bodyPr/>
          <a:lstStyle/>
          <a:p>
            <a:r>
              <a:rPr lang="en-US" b="1" dirty="0"/>
              <a:t>Pestering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A60C17-9D8D-467B-977B-E3535EE6A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306" y="1306286"/>
            <a:ext cx="10886214" cy="5338354"/>
          </a:xfrm>
        </p:spPr>
        <p:txBody>
          <a:bodyPr>
            <a:noAutofit/>
          </a:bodyPr>
          <a:lstStyle/>
          <a:p>
            <a:pPr marL="457200" indent="-454025">
              <a:buFont typeface="Arial" panose="020B0604020202020204" pitchFamily="34" charset="0"/>
              <a:buChar char="•"/>
            </a:pPr>
            <a:r>
              <a:rPr lang="en-US" sz="3600" dirty="0"/>
              <a:t>Keep praying to God</a:t>
            </a:r>
          </a:p>
          <a:p>
            <a:pPr marL="509588" lvl="1" indent="0">
              <a:buNone/>
            </a:pPr>
            <a:r>
              <a:rPr lang="en-US" sz="3600" dirty="0"/>
              <a:t>He will provide justice</a:t>
            </a:r>
          </a:p>
          <a:p>
            <a:pPr marL="909638" lvl="2" indent="0">
              <a:buNone/>
            </a:pPr>
            <a:r>
              <a:rPr lang="en-US" sz="3600" dirty="0"/>
              <a:t>God’s justice is retributive </a:t>
            </a:r>
          </a:p>
          <a:p>
            <a:pPr marL="909638" lvl="2" indent="0">
              <a:buNone/>
            </a:pPr>
            <a:r>
              <a:rPr lang="en-US" sz="3600" dirty="0"/>
              <a:t>God’s justice is reparative</a:t>
            </a:r>
          </a:p>
          <a:p>
            <a:pPr marL="1366838" lvl="3" indent="0">
              <a:buNone/>
            </a:pPr>
            <a:r>
              <a:rPr lang="en-US" sz="3600" dirty="0"/>
              <a:t>Providing justification </a:t>
            </a:r>
          </a:p>
          <a:p>
            <a:pPr marL="1366838" lvl="3" indent="0">
              <a:buNone/>
            </a:pPr>
            <a:r>
              <a:rPr lang="en-US" sz="3600" dirty="0"/>
              <a:t>Providing for our needs</a:t>
            </a:r>
          </a:p>
          <a:p>
            <a:pPr marL="509588" lvl="1" indent="0">
              <a:buNone/>
            </a:pP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143787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EBAEAA-1D65-4A4F-ADA0-D361BFBE6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53568"/>
          </a:xfrm>
        </p:spPr>
        <p:txBody>
          <a:bodyPr/>
          <a:lstStyle/>
          <a:p>
            <a:r>
              <a:rPr lang="en-US" b="1" dirty="0"/>
              <a:t>Pestering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A60C17-9D8D-467B-977B-E3535EE6A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306" y="1306286"/>
            <a:ext cx="10886214" cy="5338354"/>
          </a:xfrm>
        </p:spPr>
        <p:txBody>
          <a:bodyPr>
            <a:noAutofit/>
          </a:bodyPr>
          <a:lstStyle/>
          <a:p>
            <a:pPr marL="457200" indent="-454025">
              <a:buFont typeface="Arial" panose="020B0604020202020204" pitchFamily="34" charset="0"/>
              <a:buChar char="•"/>
            </a:pPr>
            <a:r>
              <a:rPr lang="en-US" sz="3600" dirty="0"/>
              <a:t>Keep praying to God</a:t>
            </a:r>
          </a:p>
          <a:p>
            <a:pPr marL="509588" lvl="1" indent="0">
              <a:buNone/>
            </a:pPr>
            <a:r>
              <a:rPr lang="en-US" sz="3600" dirty="0"/>
              <a:t>He will provide justice…yes, but when?</a:t>
            </a:r>
          </a:p>
          <a:p>
            <a:pPr marL="509588" lvl="1" indent="0" algn="ctr">
              <a:buNone/>
            </a:pPr>
            <a:r>
              <a:rPr lang="en-US" sz="3200" i="1" dirty="0"/>
              <a:t>Justice delayed is justice denied.</a:t>
            </a:r>
            <a:r>
              <a:rPr lang="en-US" sz="3600" dirty="0"/>
              <a:t> </a:t>
            </a:r>
          </a:p>
          <a:p>
            <a:pPr marL="509588" lvl="1" indent="0">
              <a:buNone/>
            </a:pPr>
            <a:r>
              <a:rPr lang="en-US" sz="3600" dirty="0"/>
              <a:t>     In God’s economy, justice is never denied.</a:t>
            </a:r>
          </a:p>
          <a:p>
            <a:pPr marL="509588" lvl="1" indent="0">
              <a:buNone/>
            </a:pPr>
            <a:r>
              <a:rPr lang="en-US" sz="3600" dirty="0"/>
              <a:t>     …even when it is delayed</a:t>
            </a:r>
          </a:p>
        </p:txBody>
      </p:sp>
    </p:spTree>
    <p:extLst>
      <p:ext uri="{BB962C8B-B14F-4D97-AF65-F5344CB8AC3E}">
        <p14:creationId xmlns:p14="http://schemas.microsoft.com/office/powerpoint/2010/main" val="952190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EBAEAA-1D65-4A4F-ADA0-D361BFBE6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53568"/>
          </a:xfrm>
        </p:spPr>
        <p:txBody>
          <a:bodyPr/>
          <a:lstStyle/>
          <a:p>
            <a:r>
              <a:rPr lang="en-US" b="1" dirty="0"/>
              <a:t>Pestering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A60C17-9D8D-467B-977B-E3535EE6A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306" y="1306286"/>
            <a:ext cx="10886214" cy="5338354"/>
          </a:xfrm>
        </p:spPr>
        <p:txBody>
          <a:bodyPr>
            <a:noAutofit/>
          </a:bodyPr>
          <a:lstStyle/>
          <a:p>
            <a:pPr marL="457200" indent="-454025">
              <a:buFont typeface="Arial" panose="020B0604020202020204" pitchFamily="34" charset="0"/>
              <a:buChar char="•"/>
            </a:pPr>
            <a:r>
              <a:rPr lang="en-US" sz="3600" dirty="0"/>
              <a:t>Keep praying to God</a:t>
            </a:r>
          </a:p>
          <a:p>
            <a:pPr marL="457200" indent="-454025">
              <a:buFont typeface="Arial" panose="020B0604020202020204" pitchFamily="34" charset="0"/>
              <a:buChar char="•"/>
            </a:pPr>
            <a:r>
              <a:rPr lang="en-US" sz="3600" dirty="0"/>
              <a:t>Keep waiting on God</a:t>
            </a:r>
          </a:p>
          <a:p>
            <a:pPr marL="403225" lvl="1" indent="0">
              <a:buNone/>
            </a:pPr>
            <a:r>
              <a:rPr lang="en-US" sz="3400" dirty="0"/>
              <a:t>Often, we pray and nothing seems to happen.</a:t>
            </a:r>
          </a:p>
          <a:p>
            <a:pPr marL="403225" lvl="1" indent="0">
              <a:buNone/>
            </a:pPr>
            <a:r>
              <a:rPr lang="en-US" sz="3400" dirty="0"/>
              <a:t>Waiting on God is a prominent theme biblically</a:t>
            </a:r>
          </a:p>
          <a:p>
            <a:pPr marL="403225" lvl="1" indent="0">
              <a:buNone/>
            </a:pPr>
            <a:r>
              <a:rPr lang="en-US" sz="3400" dirty="0"/>
              <a:t>Keeping confident in God is critically important.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0981DF8-B254-4A73-A98A-C356190F3261}"/>
              </a:ext>
            </a:extLst>
          </p:cNvPr>
          <p:cNvSpPr txBox="1"/>
          <p:nvPr/>
        </p:nvSpPr>
        <p:spPr>
          <a:xfrm>
            <a:off x="894306" y="4761544"/>
            <a:ext cx="107649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“</a:t>
            </a:r>
            <a:r>
              <a:rPr lang="en-US" sz="3600" i="1" dirty="0"/>
              <a:t>Nevertheless, when the Son of Man comes, will he find faith on earth?” </a:t>
            </a:r>
            <a:r>
              <a:rPr lang="en-US" sz="3600" dirty="0"/>
              <a:t>Luke 18:8b</a:t>
            </a:r>
          </a:p>
        </p:txBody>
      </p:sp>
    </p:spTree>
    <p:extLst>
      <p:ext uri="{BB962C8B-B14F-4D97-AF65-F5344CB8AC3E}">
        <p14:creationId xmlns:p14="http://schemas.microsoft.com/office/powerpoint/2010/main" val="1162252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B2BACF2-8616-4EBE-9B85-3223E628C184}"/>
              </a:ext>
            </a:extLst>
          </p:cNvPr>
          <p:cNvSpPr txBox="1"/>
          <p:nvPr/>
        </p:nvSpPr>
        <p:spPr>
          <a:xfrm>
            <a:off x="387927" y="387927"/>
            <a:ext cx="11083637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6075" indent="-346075">
              <a:spcAft>
                <a:spcPts val="1200"/>
              </a:spcAft>
            </a:pPr>
            <a:r>
              <a:rPr lang="en-US" sz="2800" dirty="0"/>
              <a:t>Wait for the Lord; Be strong and let your heart take courage; Yes, wait for the Lord.   Psalm 27:14 </a:t>
            </a:r>
          </a:p>
          <a:p>
            <a:pPr marL="346075" indent="-346075">
              <a:spcAft>
                <a:spcPts val="1200"/>
              </a:spcAft>
            </a:pPr>
            <a:r>
              <a:rPr lang="en-US" sz="2800" dirty="0"/>
              <a:t>But for you, O LORD, do I wait; it is you, O Lord my God, who will answer. Psalm 38:15</a:t>
            </a:r>
          </a:p>
          <a:p>
            <a:pPr marL="346075" indent="-346075">
              <a:spcAft>
                <a:spcPts val="1200"/>
              </a:spcAft>
            </a:pPr>
            <a:r>
              <a:rPr lang="en-US" sz="2800" dirty="0"/>
              <a:t>For God alone, O my soul, wait in silence, for my hope is from him.  Psalm 62:5</a:t>
            </a:r>
          </a:p>
          <a:p>
            <a:pPr marL="346075" indent="-346075">
              <a:spcAft>
                <a:spcPts val="1200"/>
              </a:spcAft>
            </a:pPr>
            <a:r>
              <a:rPr lang="en-US" sz="2800" dirty="0"/>
              <a:t>Therefore the Lord longs to be gracious to you, And therefore He waits on high to have compassion on you. For the Lord is a God of justice; How blessed are all those who long for Him. Isaiah 30:18</a:t>
            </a:r>
          </a:p>
          <a:p>
            <a:pPr marL="346075" indent="-346075">
              <a:spcAft>
                <a:spcPts val="1200"/>
              </a:spcAft>
            </a:pPr>
            <a:r>
              <a:rPr lang="en-US" sz="2800" dirty="0"/>
              <a:t>But as for me, I will watch expectantly for the Lord; I will wait for the God of my salvation. My God will hear me.    Micah 7:7</a:t>
            </a:r>
          </a:p>
        </p:txBody>
      </p:sp>
    </p:spTree>
    <p:extLst>
      <p:ext uri="{BB962C8B-B14F-4D97-AF65-F5344CB8AC3E}">
        <p14:creationId xmlns:p14="http://schemas.microsoft.com/office/powerpoint/2010/main" val="2373833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EBAEAA-1D65-4A4F-ADA0-D361BFBE6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53568"/>
          </a:xfrm>
        </p:spPr>
        <p:txBody>
          <a:bodyPr/>
          <a:lstStyle/>
          <a:p>
            <a:r>
              <a:rPr lang="en-US" b="1" dirty="0"/>
              <a:t>Pestering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A60C17-9D8D-467B-977B-E3535EE6A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305" y="1306286"/>
            <a:ext cx="10979039" cy="5338354"/>
          </a:xfrm>
        </p:spPr>
        <p:txBody>
          <a:bodyPr>
            <a:noAutofit/>
          </a:bodyPr>
          <a:lstStyle/>
          <a:p>
            <a:pPr marL="457200" indent="-454025">
              <a:buFont typeface="Arial" panose="020B0604020202020204" pitchFamily="34" charset="0"/>
              <a:buChar char="•"/>
            </a:pPr>
            <a:r>
              <a:rPr lang="en-US" sz="3600" dirty="0"/>
              <a:t>Keep praying to God</a:t>
            </a:r>
          </a:p>
          <a:p>
            <a:pPr marL="457200" indent="-454025">
              <a:buFont typeface="Arial" panose="020B0604020202020204" pitchFamily="34" charset="0"/>
              <a:buChar char="•"/>
            </a:pPr>
            <a:r>
              <a:rPr lang="en-US" sz="3600" dirty="0"/>
              <a:t>Keep waiting on God</a:t>
            </a:r>
          </a:p>
          <a:p>
            <a:pPr marL="857250" lvl="1" indent="-454025">
              <a:buFont typeface="Arial" panose="020B0604020202020204" pitchFamily="34" charset="0"/>
              <a:buChar char="•"/>
            </a:pPr>
            <a:r>
              <a:rPr lang="en-US" sz="3600" dirty="0"/>
              <a:t>Keep reminding yourself about God’s nature</a:t>
            </a:r>
          </a:p>
          <a:p>
            <a:pPr marL="803275" lvl="2" indent="0">
              <a:buNone/>
            </a:pPr>
            <a:r>
              <a:rPr lang="en-US" sz="3400" dirty="0"/>
              <a:t>Meditating on His self descriptions in the Word</a:t>
            </a:r>
          </a:p>
          <a:p>
            <a:pPr marL="803275" lvl="2" indent="0">
              <a:buNone/>
            </a:pPr>
            <a:r>
              <a:rPr lang="en-US" sz="3400" dirty="0"/>
              <a:t>Gratefully recalling His actions toward you</a:t>
            </a:r>
          </a:p>
          <a:p>
            <a:pPr marL="803275" lvl="2" indent="0">
              <a:buNone/>
            </a:pPr>
            <a:r>
              <a:rPr lang="en-US" sz="3400" dirty="0"/>
              <a:t>Gratefully considering your future with Him</a:t>
            </a:r>
          </a:p>
        </p:txBody>
      </p:sp>
    </p:spTree>
    <p:extLst>
      <p:ext uri="{BB962C8B-B14F-4D97-AF65-F5344CB8AC3E}">
        <p14:creationId xmlns:p14="http://schemas.microsoft.com/office/powerpoint/2010/main" val="2430785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EBAEAA-1D65-4A4F-ADA0-D361BFBE6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53568"/>
          </a:xfrm>
        </p:spPr>
        <p:txBody>
          <a:bodyPr/>
          <a:lstStyle/>
          <a:p>
            <a:r>
              <a:rPr lang="en-US" b="1" dirty="0"/>
              <a:t>Pestering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A60C17-9D8D-467B-977B-E3535EE6A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305" y="1306286"/>
            <a:ext cx="10979039" cy="5338354"/>
          </a:xfrm>
        </p:spPr>
        <p:txBody>
          <a:bodyPr>
            <a:noAutofit/>
          </a:bodyPr>
          <a:lstStyle/>
          <a:p>
            <a:pPr marL="457200" indent="-454025">
              <a:buFont typeface="Arial" panose="020B0604020202020204" pitchFamily="34" charset="0"/>
              <a:buChar char="•"/>
            </a:pPr>
            <a:r>
              <a:rPr lang="en-US" sz="3600" dirty="0"/>
              <a:t>Keep praying to God</a:t>
            </a:r>
          </a:p>
          <a:p>
            <a:pPr marL="457200" indent="-454025">
              <a:buFont typeface="Arial" panose="020B0604020202020204" pitchFamily="34" charset="0"/>
              <a:buChar char="•"/>
            </a:pPr>
            <a:r>
              <a:rPr lang="en-US" sz="3600" dirty="0"/>
              <a:t>Keep waiting on God</a:t>
            </a:r>
          </a:p>
          <a:p>
            <a:pPr marL="857250" lvl="1" indent="-454025">
              <a:buFont typeface="Arial" panose="020B0604020202020204" pitchFamily="34" charset="0"/>
              <a:buChar char="•"/>
            </a:pPr>
            <a:r>
              <a:rPr lang="en-US" sz="3600" dirty="0"/>
              <a:t>Keep reminding yourself about God’s nature</a:t>
            </a:r>
          </a:p>
          <a:p>
            <a:pPr marL="857250" lvl="1" indent="-454025">
              <a:buFont typeface="Arial" panose="020B0604020202020204" pitchFamily="34" charset="0"/>
              <a:buChar char="•"/>
            </a:pPr>
            <a:r>
              <a:rPr lang="en-US" sz="3600" dirty="0"/>
              <a:t>Keep seeking Him while you wait</a:t>
            </a:r>
          </a:p>
          <a:p>
            <a:pPr marL="403225" lvl="1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98168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B08FDB4-6DCE-437B-8EDF-BE440CED8D80}"/>
              </a:ext>
            </a:extLst>
          </p:cNvPr>
          <p:cNvSpPr txBox="1"/>
          <p:nvPr/>
        </p:nvSpPr>
        <p:spPr>
          <a:xfrm>
            <a:off x="848139" y="1133061"/>
            <a:ext cx="1049572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i="1" dirty="0"/>
              <a:t>Jesus</a:t>
            </a:r>
            <a:r>
              <a:rPr lang="en-US" sz="3600" dirty="0"/>
              <a:t> told them a parable…</a:t>
            </a:r>
            <a:r>
              <a:rPr lang="en-US" sz="3600" baseline="30000" dirty="0"/>
              <a:t>2</a:t>
            </a:r>
            <a:r>
              <a:rPr lang="en-US" sz="3600" dirty="0"/>
              <a:t>He said, “In a certain city there was a judge who neither feared God nor respected man…”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C64E987-9AE5-452B-B4A8-4890CDB97C40}"/>
              </a:ext>
            </a:extLst>
          </p:cNvPr>
          <p:cNvSpPr txBox="1"/>
          <p:nvPr/>
        </p:nvSpPr>
        <p:spPr>
          <a:xfrm>
            <a:off x="924339" y="2887387"/>
            <a:ext cx="108932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He was unjust because he did not fear God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7FB9D7C-26DE-41A3-B3F7-0E6B44E4D39A}"/>
              </a:ext>
            </a:extLst>
          </p:cNvPr>
          <p:cNvSpPr txBox="1"/>
          <p:nvPr/>
        </p:nvSpPr>
        <p:spPr>
          <a:xfrm>
            <a:off x="1500809" y="3687417"/>
            <a:ext cx="1039633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(Judges)…‘</a:t>
            </a:r>
            <a:r>
              <a:rPr lang="en-US" sz="2800" i="1" dirty="0"/>
              <a:t>Hear the cases between your brothers, and judge righteously between a man and his brother or the alien who is with him. </a:t>
            </a:r>
            <a:r>
              <a:rPr lang="en-US" sz="2800" i="1" baseline="30000" dirty="0"/>
              <a:t>17</a:t>
            </a:r>
            <a:r>
              <a:rPr lang="en-US" sz="2800" i="1" dirty="0"/>
              <a:t> You shall not be partial in judgment. You shall hear the small and the great alike. You shall not be intimidated by anyone, for the judgment is God’s                                                  </a:t>
            </a:r>
            <a:r>
              <a:rPr lang="en-US" sz="2800" dirty="0"/>
              <a:t>Deuteronomy 1:16f</a:t>
            </a:r>
          </a:p>
        </p:txBody>
      </p:sp>
    </p:spTree>
    <p:extLst>
      <p:ext uri="{BB962C8B-B14F-4D97-AF65-F5344CB8AC3E}">
        <p14:creationId xmlns:p14="http://schemas.microsoft.com/office/powerpoint/2010/main" val="1980969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0DB18F6-ABB2-4318-A8D8-55949106F7D1}"/>
              </a:ext>
            </a:extLst>
          </p:cNvPr>
          <p:cNvSpPr txBox="1"/>
          <p:nvPr/>
        </p:nvSpPr>
        <p:spPr>
          <a:xfrm>
            <a:off x="484909" y="443345"/>
            <a:ext cx="111252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Seek the LORD and His strength; Seek His face continually… </a:t>
            </a:r>
          </a:p>
          <a:p>
            <a:pPr algn="r"/>
            <a:r>
              <a:rPr lang="en-US" sz="2800" dirty="0"/>
              <a:t>1 Chronicles 16:11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dirty="0"/>
              <a:t>And without faith it is impossible to please Him, for he who comes to God must believe that He is and that He is a rewarder of those who seek Him.                    Hebrews 11:6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dirty="0"/>
              <a:t>I love those who love me; And those who diligently seek me will find me.                                                               Proverbs 8:17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dirty="0"/>
              <a:t>Draw near to God and He will draw near to you.         James 4:8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dirty="0"/>
              <a:t>You will seek Me and find Me when you search for Me with all your heart. I will be found by you,’ declares the Lord.      Jeremiah 29:13f</a:t>
            </a:r>
          </a:p>
        </p:txBody>
      </p:sp>
    </p:spTree>
    <p:extLst>
      <p:ext uri="{BB962C8B-B14F-4D97-AF65-F5344CB8AC3E}">
        <p14:creationId xmlns:p14="http://schemas.microsoft.com/office/powerpoint/2010/main" val="770592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EBAEAA-1D65-4A4F-ADA0-D361BFBE6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53568"/>
          </a:xfrm>
        </p:spPr>
        <p:txBody>
          <a:bodyPr/>
          <a:lstStyle/>
          <a:p>
            <a:r>
              <a:rPr lang="en-US" b="1" dirty="0"/>
              <a:t>Pestering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A60C17-9D8D-467B-977B-E3535EE6A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305" y="1306286"/>
            <a:ext cx="10979039" cy="5338354"/>
          </a:xfrm>
        </p:spPr>
        <p:txBody>
          <a:bodyPr>
            <a:noAutofit/>
          </a:bodyPr>
          <a:lstStyle/>
          <a:p>
            <a:pPr marL="457200" indent="-454025">
              <a:buFont typeface="Arial" panose="020B0604020202020204" pitchFamily="34" charset="0"/>
              <a:buChar char="•"/>
            </a:pPr>
            <a:r>
              <a:rPr lang="en-US" sz="3600" dirty="0"/>
              <a:t>Keep praying to God</a:t>
            </a:r>
          </a:p>
          <a:p>
            <a:pPr marL="457200" indent="-454025">
              <a:buFont typeface="Arial" panose="020B0604020202020204" pitchFamily="34" charset="0"/>
              <a:buChar char="•"/>
            </a:pPr>
            <a:r>
              <a:rPr lang="en-US" sz="3600" dirty="0"/>
              <a:t>Keep waiting on God</a:t>
            </a:r>
          </a:p>
          <a:p>
            <a:pPr marL="857250" lvl="1" indent="-454025">
              <a:buFont typeface="Arial" panose="020B0604020202020204" pitchFamily="34" charset="0"/>
              <a:buChar char="•"/>
            </a:pPr>
            <a:r>
              <a:rPr lang="en-US" sz="3600" dirty="0"/>
              <a:t>Keep reminding yourself about God’s nature</a:t>
            </a:r>
          </a:p>
          <a:p>
            <a:pPr marL="857250" lvl="1" indent="-454025">
              <a:buFont typeface="Arial" panose="020B0604020202020204" pitchFamily="34" charset="0"/>
              <a:buChar char="•"/>
            </a:pPr>
            <a:r>
              <a:rPr lang="en-US" sz="3600" dirty="0"/>
              <a:t>Keep seeking Him while you wait</a:t>
            </a:r>
          </a:p>
          <a:p>
            <a:pPr marL="857250" lvl="1" indent="-454025">
              <a:buFont typeface="Arial" panose="020B0604020202020204" pitchFamily="34" charset="0"/>
              <a:buChar char="•"/>
            </a:pPr>
            <a:r>
              <a:rPr lang="en-US" sz="3600" dirty="0"/>
              <a:t>Lament the mismatch: His nature vs. your situation </a:t>
            </a:r>
            <a:r>
              <a:rPr lang="en-US" sz="3200" dirty="0"/>
              <a:t>(Ps.13; 25; 42/43; 77).</a:t>
            </a:r>
          </a:p>
        </p:txBody>
      </p:sp>
    </p:spTree>
    <p:extLst>
      <p:ext uri="{BB962C8B-B14F-4D97-AF65-F5344CB8AC3E}">
        <p14:creationId xmlns:p14="http://schemas.microsoft.com/office/powerpoint/2010/main" val="19783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EBAEAA-1D65-4A4F-ADA0-D361BFBE6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53568"/>
          </a:xfrm>
        </p:spPr>
        <p:txBody>
          <a:bodyPr/>
          <a:lstStyle/>
          <a:p>
            <a:r>
              <a:rPr lang="en-US" b="1" dirty="0"/>
              <a:t>Pestering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A60C17-9D8D-467B-977B-E3535EE6A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305" y="1306286"/>
            <a:ext cx="10979039" cy="5338354"/>
          </a:xfrm>
        </p:spPr>
        <p:txBody>
          <a:bodyPr>
            <a:noAutofit/>
          </a:bodyPr>
          <a:lstStyle/>
          <a:p>
            <a:pPr marL="457200" indent="-454025">
              <a:buFont typeface="Arial" panose="020B0604020202020204" pitchFamily="34" charset="0"/>
              <a:buChar char="•"/>
            </a:pPr>
            <a:r>
              <a:rPr lang="en-US" sz="3600" dirty="0"/>
              <a:t>Keep praying to God</a:t>
            </a:r>
          </a:p>
          <a:p>
            <a:pPr marL="457200" indent="-454025">
              <a:buFont typeface="Arial" panose="020B0604020202020204" pitchFamily="34" charset="0"/>
              <a:buChar char="•"/>
            </a:pPr>
            <a:r>
              <a:rPr lang="en-US" sz="3600" dirty="0"/>
              <a:t>Keep waiting on God</a:t>
            </a:r>
          </a:p>
          <a:p>
            <a:pPr marL="857250" lvl="1" indent="-454025">
              <a:buFont typeface="Arial" panose="020B0604020202020204" pitchFamily="34" charset="0"/>
              <a:buChar char="•"/>
            </a:pPr>
            <a:r>
              <a:rPr lang="en-US" sz="3600" dirty="0"/>
              <a:t>Keep reminding yourself about God’s nature</a:t>
            </a:r>
          </a:p>
          <a:p>
            <a:pPr marL="857250" lvl="1" indent="-454025">
              <a:buFont typeface="Arial" panose="020B0604020202020204" pitchFamily="34" charset="0"/>
              <a:buChar char="•"/>
            </a:pPr>
            <a:r>
              <a:rPr lang="en-US" sz="3600" dirty="0"/>
              <a:t>Keep seeking Him while you wait</a:t>
            </a:r>
          </a:p>
          <a:p>
            <a:pPr marL="857250" lvl="1" indent="-454025">
              <a:buFont typeface="Arial" panose="020B0604020202020204" pitchFamily="34" charset="0"/>
              <a:buChar char="•"/>
            </a:pPr>
            <a:r>
              <a:rPr lang="en-US" sz="3600" dirty="0"/>
              <a:t>Lament the mismatch: His nature vs. your situation.</a:t>
            </a:r>
          </a:p>
          <a:p>
            <a:pPr marL="857250" lvl="1" indent="-454025">
              <a:buFont typeface="Arial" panose="020B0604020202020204" pitchFamily="34" charset="0"/>
              <a:buChar char="•"/>
            </a:pPr>
            <a:r>
              <a:rPr lang="en-US" sz="3600" dirty="0"/>
              <a:t>Faithfully do what you already know to do.</a:t>
            </a:r>
          </a:p>
          <a:p>
            <a:pPr marL="403225" lvl="1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28783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9C90912-ECDD-472E-8467-10A6730650CA}"/>
              </a:ext>
            </a:extLst>
          </p:cNvPr>
          <p:cNvSpPr txBox="1"/>
          <p:nvPr/>
        </p:nvSpPr>
        <p:spPr>
          <a:xfrm>
            <a:off x="623454" y="748145"/>
            <a:ext cx="1070956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en-US" sz="3200" dirty="0"/>
              <a:t>May integrity and uprightness preserve me, for I wait for you. Psalm 25:21</a:t>
            </a:r>
          </a:p>
          <a:p>
            <a:pPr>
              <a:spcAft>
                <a:spcPts val="2400"/>
              </a:spcAft>
            </a:pPr>
            <a:r>
              <a:rPr lang="en-US" sz="3200" dirty="0"/>
              <a:t>Wait for the LORD and keep his way Psalm 37:34</a:t>
            </a:r>
          </a:p>
          <a:p>
            <a:pPr>
              <a:spcAft>
                <a:spcPts val="2400"/>
              </a:spcAft>
            </a:pPr>
            <a:r>
              <a:rPr lang="en-US" sz="3200" dirty="0"/>
              <a:t>I wait for the Lord, my soul does wait, And in His word do I hope. Psalm 130:5</a:t>
            </a:r>
          </a:p>
          <a:p>
            <a:pPr>
              <a:spcAft>
                <a:spcPts val="2400"/>
              </a:spcAft>
            </a:pPr>
            <a:r>
              <a:rPr lang="en-US" sz="3200" dirty="0"/>
              <a:t>Do not say, “I will repay evil”; wait for the LORD, and he will deliver you. Proverbs 20:22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7792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EBAEAA-1D65-4A4F-ADA0-D361BFBE6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53568"/>
          </a:xfrm>
        </p:spPr>
        <p:txBody>
          <a:bodyPr/>
          <a:lstStyle/>
          <a:p>
            <a:r>
              <a:rPr lang="en-US" b="1" dirty="0"/>
              <a:t>Pestering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A60C17-9D8D-467B-977B-E3535EE6A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305" y="1306286"/>
            <a:ext cx="10979039" cy="5338354"/>
          </a:xfrm>
        </p:spPr>
        <p:txBody>
          <a:bodyPr>
            <a:noAutofit/>
          </a:bodyPr>
          <a:lstStyle/>
          <a:p>
            <a:pPr marL="457200" indent="-454025">
              <a:buFont typeface="Arial" panose="020B0604020202020204" pitchFamily="34" charset="0"/>
              <a:buChar char="•"/>
            </a:pPr>
            <a:r>
              <a:rPr lang="en-US" sz="3600" dirty="0"/>
              <a:t>Keep praying to God</a:t>
            </a:r>
          </a:p>
          <a:p>
            <a:pPr marL="457200" indent="-454025">
              <a:buFont typeface="Arial" panose="020B0604020202020204" pitchFamily="34" charset="0"/>
              <a:buChar char="•"/>
            </a:pPr>
            <a:r>
              <a:rPr lang="en-US" sz="3600" dirty="0"/>
              <a:t>Keep waiting on God</a:t>
            </a:r>
          </a:p>
          <a:p>
            <a:pPr marL="857250" lvl="1" indent="-454025">
              <a:buFont typeface="Arial" panose="020B0604020202020204" pitchFamily="34" charset="0"/>
              <a:buChar char="•"/>
            </a:pPr>
            <a:r>
              <a:rPr lang="en-US" sz="3600" dirty="0"/>
              <a:t>Keep reminding yourself about God’s nature</a:t>
            </a:r>
          </a:p>
          <a:p>
            <a:pPr marL="857250" lvl="1" indent="-454025">
              <a:buFont typeface="Arial" panose="020B0604020202020204" pitchFamily="34" charset="0"/>
              <a:buChar char="•"/>
            </a:pPr>
            <a:r>
              <a:rPr lang="en-US" sz="3600" dirty="0"/>
              <a:t>Keep seeking Him while you wait</a:t>
            </a:r>
          </a:p>
          <a:p>
            <a:pPr marL="857250" lvl="1" indent="-454025">
              <a:buFont typeface="Arial" panose="020B0604020202020204" pitchFamily="34" charset="0"/>
              <a:buChar char="•"/>
            </a:pPr>
            <a:r>
              <a:rPr lang="en-US" sz="3600" dirty="0"/>
              <a:t>Lament the mismatch: His nature vs. your situation.</a:t>
            </a:r>
          </a:p>
          <a:p>
            <a:pPr marL="857250" lvl="1" indent="-454025">
              <a:buFont typeface="Arial" panose="020B0604020202020204" pitchFamily="34" charset="0"/>
              <a:buChar char="•"/>
            </a:pPr>
            <a:r>
              <a:rPr lang="en-US" sz="3600" dirty="0"/>
              <a:t>Faithfully do what you already know to do.</a:t>
            </a:r>
          </a:p>
          <a:p>
            <a:pPr marL="857250" lvl="1" indent="-454025">
              <a:buFont typeface="Arial" panose="020B0604020202020204" pitchFamily="34" charset="0"/>
              <a:buChar char="•"/>
            </a:pPr>
            <a:r>
              <a:rPr lang="en-US" sz="3600" dirty="0"/>
              <a:t>Share your burden with others </a:t>
            </a:r>
            <a:r>
              <a:rPr lang="en-US" sz="2800" dirty="0"/>
              <a:t>(Gal. 6:2)</a:t>
            </a:r>
          </a:p>
          <a:p>
            <a:pPr marL="403225" lvl="1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566380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EBAEAA-1D65-4A4F-ADA0-D361BFBE6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53568"/>
          </a:xfrm>
        </p:spPr>
        <p:txBody>
          <a:bodyPr/>
          <a:lstStyle/>
          <a:p>
            <a:r>
              <a:rPr lang="en-US" b="1" dirty="0"/>
              <a:t>Pestering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A60C17-9D8D-467B-977B-E3535EE6A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305" y="1306286"/>
            <a:ext cx="10979039" cy="5338354"/>
          </a:xfrm>
        </p:spPr>
        <p:txBody>
          <a:bodyPr>
            <a:noAutofit/>
          </a:bodyPr>
          <a:lstStyle/>
          <a:p>
            <a:pPr marL="457200" indent="-454025">
              <a:buFont typeface="Arial" panose="020B0604020202020204" pitchFamily="34" charset="0"/>
              <a:buChar char="•"/>
            </a:pPr>
            <a:r>
              <a:rPr lang="en-US" sz="3600" dirty="0"/>
              <a:t>Keep praying to God</a:t>
            </a:r>
          </a:p>
          <a:p>
            <a:pPr marL="457200" indent="-454025">
              <a:buFont typeface="Arial" panose="020B0604020202020204" pitchFamily="34" charset="0"/>
              <a:buChar char="•"/>
            </a:pPr>
            <a:r>
              <a:rPr lang="en-US" sz="3600" dirty="0"/>
              <a:t>Keep waiting on God</a:t>
            </a:r>
          </a:p>
          <a:p>
            <a:pPr marL="3175" indent="0">
              <a:buNone/>
            </a:pPr>
            <a:endParaRPr lang="en-US" sz="3600" dirty="0"/>
          </a:p>
          <a:p>
            <a:pPr marL="403225" lvl="1" indent="0" algn="ctr">
              <a:spcBef>
                <a:spcPts val="0"/>
              </a:spcBef>
              <a:buNone/>
            </a:pPr>
            <a:r>
              <a:rPr lang="en-US" sz="3600" i="1" dirty="0"/>
              <a:t>When God doesn’t seem there.</a:t>
            </a:r>
          </a:p>
          <a:p>
            <a:pPr marL="403225" lvl="1" indent="0" algn="ctr">
              <a:spcBef>
                <a:spcPts val="0"/>
              </a:spcBef>
              <a:buNone/>
            </a:pPr>
            <a:r>
              <a:rPr lang="en-US" sz="3600" dirty="0"/>
              <a:t>https://teachings.dwellcc.org/teaching/4271</a:t>
            </a:r>
          </a:p>
        </p:txBody>
      </p:sp>
    </p:spTree>
    <p:extLst>
      <p:ext uri="{BB962C8B-B14F-4D97-AF65-F5344CB8AC3E}">
        <p14:creationId xmlns:p14="http://schemas.microsoft.com/office/powerpoint/2010/main" val="4059994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B08FDB4-6DCE-437B-8EDF-BE440CED8D80}"/>
              </a:ext>
            </a:extLst>
          </p:cNvPr>
          <p:cNvSpPr txBox="1"/>
          <p:nvPr/>
        </p:nvSpPr>
        <p:spPr>
          <a:xfrm>
            <a:off x="848139" y="1133061"/>
            <a:ext cx="1049572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i="1" dirty="0"/>
              <a:t>Jesus</a:t>
            </a:r>
            <a:r>
              <a:rPr lang="en-US" sz="3600" dirty="0"/>
              <a:t> told them a parable…</a:t>
            </a:r>
            <a:r>
              <a:rPr lang="en-US" sz="3600" baseline="30000" dirty="0"/>
              <a:t>2</a:t>
            </a:r>
            <a:r>
              <a:rPr lang="en-US" sz="3600" dirty="0"/>
              <a:t>He said, “In a certain city there was a judge who neither feared God nor respected man…”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C64E987-9AE5-452B-B4A8-4890CDB97C40}"/>
              </a:ext>
            </a:extLst>
          </p:cNvPr>
          <p:cNvSpPr txBox="1"/>
          <p:nvPr/>
        </p:nvSpPr>
        <p:spPr>
          <a:xfrm>
            <a:off x="924339" y="2887387"/>
            <a:ext cx="108932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He was unjust because he did not fear God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7FB9D7C-26DE-41A3-B3F7-0E6B44E4D39A}"/>
              </a:ext>
            </a:extLst>
          </p:cNvPr>
          <p:cNvSpPr txBox="1"/>
          <p:nvPr/>
        </p:nvSpPr>
        <p:spPr>
          <a:xfrm>
            <a:off x="1500809" y="3687417"/>
            <a:ext cx="1039633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He told the judges, “Be careful what you do, for you are not judging for men, but for the Lord, who will be with you when you make judicial decisions. </a:t>
            </a:r>
            <a:r>
              <a:rPr lang="en-US" sz="2800" i="1" baseline="30000" dirty="0"/>
              <a:t>7</a:t>
            </a:r>
            <a:r>
              <a:rPr lang="en-US" sz="2800" i="1" dirty="0"/>
              <a:t> Fear the Lord and make careful decisions, for the Lord our God disapproves of injustice, partiality, and bribery.”             2 Chron. 19:6f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6228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B08FDB4-6DCE-437B-8EDF-BE440CED8D80}"/>
              </a:ext>
            </a:extLst>
          </p:cNvPr>
          <p:cNvSpPr txBox="1"/>
          <p:nvPr/>
        </p:nvSpPr>
        <p:spPr>
          <a:xfrm>
            <a:off x="848139" y="1133061"/>
            <a:ext cx="1049572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i="1" dirty="0"/>
              <a:t>Jesus</a:t>
            </a:r>
            <a:r>
              <a:rPr lang="en-US" sz="3600" dirty="0"/>
              <a:t> told them a parable…</a:t>
            </a:r>
            <a:r>
              <a:rPr lang="en-US" sz="3600" baseline="30000" dirty="0"/>
              <a:t>2</a:t>
            </a:r>
            <a:r>
              <a:rPr lang="en-US" sz="3600" dirty="0"/>
              <a:t>He said, “In a certain city there was a judge who neither feared God nor respected man…”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C64E987-9AE5-452B-B4A8-4890CDB97C40}"/>
              </a:ext>
            </a:extLst>
          </p:cNvPr>
          <p:cNvSpPr txBox="1"/>
          <p:nvPr/>
        </p:nvSpPr>
        <p:spPr>
          <a:xfrm>
            <a:off x="924339" y="2887387"/>
            <a:ext cx="108932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He was unjust because he did not fear God</a:t>
            </a:r>
          </a:p>
          <a:p>
            <a:pPr marL="234950" indent="-234950"/>
            <a:r>
              <a:rPr lang="en-US" sz="4000" b="1" dirty="0"/>
              <a:t>He was unjust because of his disdain for others.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72BA74A-4790-45F5-BECA-9D4B300591F6}"/>
              </a:ext>
            </a:extLst>
          </p:cNvPr>
          <p:cNvSpPr txBox="1"/>
          <p:nvPr/>
        </p:nvSpPr>
        <p:spPr>
          <a:xfrm>
            <a:off x="1240971" y="4826379"/>
            <a:ext cx="1045028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You shall not pervert the justice due to the sojourner or to the fatherless, or take a widow's garment in pledge…</a:t>
            </a:r>
          </a:p>
          <a:p>
            <a:r>
              <a:rPr lang="en-US" sz="2800" i="1" dirty="0"/>
              <a:t>                            </a:t>
            </a:r>
            <a:r>
              <a:rPr lang="en-US" sz="2800" dirty="0"/>
              <a:t>                                       Deuteronomy 24:7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2615771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B08FDB4-6DCE-437B-8EDF-BE440CED8D80}"/>
              </a:ext>
            </a:extLst>
          </p:cNvPr>
          <p:cNvSpPr txBox="1"/>
          <p:nvPr/>
        </p:nvSpPr>
        <p:spPr>
          <a:xfrm>
            <a:off x="848139" y="1133061"/>
            <a:ext cx="1049572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i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Jesus</a:t>
            </a:r>
            <a:r>
              <a:rPr lang="en-US" sz="3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told them a parable…</a:t>
            </a:r>
            <a:r>
              <a:rPr lang="en-US" sz="3600" baseline="30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2</a:t>
            </a:r>
            <a:r>
              <a:rPr lang="en-US" sz="3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He said, “In a certain city there was a judge who neither feared God nor respected man. </a:t>
            </a:r>
            <a:r>
              <a:rPr lang="en-US" sz="3600" baseline="30000" dirty="0"/>
              <a:t>3</a:t>
            </a:r>
            <a:r>
              <a:rPr lang="en-US" sz="3600" dirty="0"/>
              <a:t> And there was a widow in that city who kept coming to him and saying, ‘Give me justice against my adversary.’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4A8CA8A-59E1-4B67-A8CD-44221E37B754}"/>
              </a:ext>
            </a:extLst>
          </p:cNvPr>
          <p:cNvSpPr txBox="1"/>
          <p:nvPr/>
        </p:nvSpPr>
        <p:spPr>
          <a:xfrm>
            <a:off x="940526" y="4663440"/>
            <a:ext cx="10789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Our heroine – the persistent widow.</a:t>
            </a:r>
          </a:p>
        </p:txBody>
      </p:sp>
    </p:spTree>
    <p:extLst>
      <p:ext uri="{BB962C8B-B14F-4D97-AF65-F5344CB8AC3E}">
        <p14:creationId xmlns:p14="http://schemas.microsoft.com/office/powerpoint/2010/main" val="323499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B08FDB4-6DCE-437B-8EDF-BE440CED8D80}"/>
              </a:ext>
            </a:extLst>
          </p:cNvPr>
          <p:cNvSpPr txBox="1"/>
          <p:nvPr/>
        </p:nvSpPr>
        <p:spPr>
          <a:xfrm>
            <a:off x="848139" y="1133061"/>
            <a:ext cx="1049572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i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Jesus</a:t>
            </a:r>
            <a:r>
              <a:rPr lang="en-US" sz="3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told them a parable…</a:t>
            </a:r>
            <a:r>
              <a:rPr lang="en-US" sz="3600" baseline="30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‘Give me justice against my adversary.’ </a:t>
            </a:r>
            <a:r>
              <a:rPr lang="en-US" sz="3600" baseline="30000" dirty="0"/>
              <a:t>4</a:t>
            </a:r>
            <a:r>
              <a:rPr lang="en-US" sz="3600" dirty="0"/>
              <a:t> For a while he refused, but afterward he said to himself, ‘Though I neither fear God nor respect man, </a:t>
            </a:r>
            <a:r>
              <a:rPr lang="en-US" sz="3600" baseline="30000" dirty="0"/>
              <a:t>5</a:t>
            </a:r>
            <a:r>
              <a:rPr lang="en-US" sz="3600" dirty="0"/>
              <a:t> yet because this widow keeps bothering me, I will give her justice, so that she will not </a:t>
            </a:r>
            <a:r>
              <a:rPr lang="en-US" sz="3600" u="sng" dirty="0"/>
              <a:t>beat me down</a:t>
            </a:r>
            <a:r>
              <a:rPr lang="en-US" sz="3600" dirty="0"/>
              <a:t> by her continual coming.’”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59F30F8-CB19-42DD-AE47-65B9E9746CCA}"/>
              </a:ext>
            </a:extLst>
          </p:cNvPr>
          <p:cNvSpPr txBox="1"/>
          <p:nvPr/>
        </p:nvSpPr>
        <p:spPr>
          <a:xfrm>
            <a:off x="1084218" y="5078608"/>
            <a:ext cx="107768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81188" indent="-1881188"/>
            <a:r>
              <a:rPr lang="en-US" sz="3600" i="1" dirty="0" err="1"/>
              <a:t>hypopiazo</a:t>
            </a:r>
            <a:r>
              <a:rPr lang="en-US" sz="3600" i="1" dirty="0"/>
              <a:t> – </a:t>
            </a:r>
            <a:r>
              <a:rPr lang="en-US" sz="3600" dirty="0"/>
              <a:t>to beat black &amp; blue; metaphorically to intolerably annoy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2145015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B08FDB4-6DCE-437B-8EDF-BE440CED8D80}"/>
              </a:ext>
            </a:extLst>
          </p:cNvPr>
          <p:cNvSpPr txBox="1"/>
          <p:nvPr/>
        </p:nvSpPr>
        <p:spPr>
          <a:xfrm>
            <a:off x="848139" y="1133061"/>
            <a:ext cx="1049572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i="1" dirty="0">
                <a:solidFill>
                  <a:schemeClr val="bg1">
                    <a:lumMod val="50000"/>
                    <a:lumOff val="50000"/>
                  </a:schemeClr>
                </a:solidFill>
              </a:rPr>
              <a:t>Jesus</a:t>
            </a:r>
            <a:r>
              <a:rPr lang="en-US" sz="3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told them a parable…</a:t>
            </a:r>
            <a:r>
              <a:rPr lang="en-US" sz="3600" baseline="300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6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‘Give me justice against my adversary.’ </a:t>
            </a:r>
            <a:r>
              <a:rPr lang="en-US" sz="3600" baseline="30000" dirty="0"/>
              <a:t>4</a:t>
            </a:r>
            <a:r>
              <a:rPr lang="en-US" sz="3600" dirty="0"/>
              <a:t> For a while he refused, but afterward he said to himself, ‘Though I neither fear God nor respect man, </a:t>
            </a:r>
            <a:r>
              <a:rPr lang="en-US" sz="3600" baseline="30000" dirty="0"/>
              <a:t>5</a:t>
            </a:r>
            <a:r>
              <a:rPr lang="en-US" sz="3600" dirty="0"/>
              <a:t> yet because this widow keeps bothering me, I will give her justice, so that she will not beat me down by her continual coming.’”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59F30F8-CB19-42DD-AE47-65B9E9746CCA}"/>
              </a:ext>
            </a:extLst>
          </p:cNvPr>
          <p:cNvSpPr txBox="1"/>
          <p:nvPr/>
        </p:nvSpPr>
        <p:spPr>
          <a:xfrm>
            <a:off x="1058092" y="5103379"/>
            <a:ext cx="107768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He was motivated by self-concern.</a:t>
            </a:r>
          </a:p>
        </p:txBody>
      </p:sp>
    </p:spTree>
    <p:extLst>
      <p:ext uri="{BB962C8B-B14F-4D97-AF65-F5344CB8AC3E}">
        <p14:creationId xmlns:p14="http://schemas.microsoft.com/office/powerpoint/2010/main" val="3696741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EBAEAA-1D65-4A4F-ADA0-D361BFBE6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53568"/>
          </a:xfrm>
        </p:spPr>
        <p:txBody>
          <a:bodyPr/>
          <a:lstStyle/>
          <a:p>
            <a:r>
              <a:rPr lang="en-US" b="1" dirty="0"/>
              <a:t>Pestering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A60C17-9D8D-467B-977B-E3535EE6A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306" y="1306286"/>
            <a:ext cx="10992894" cy="5098996"/>
          </a:xfrm>
        </p:spPr>
        <p:txBody>
          <a:bodyPr>
            <a:norm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sz="2800" i="1" dirty="0"/>
              <a:t>And the Lord said, “Hear what the unrighteous judge says.” v.6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US" sz="3600" dirty="0"/>
              <a:t>What are we supposed to ‘hear’? </a:t>
            </a:r>
          </a:p>
        </p:txBody>
      </p:sp>
    </p:spTree>
    <p:extLst>
      <p:ext uri="{BB962C8B-B14F-4D97-AF65-F5344CB8AC3E}">
        <p14:creationId xmlns:p14="http://schemas.microsoft.com/office/powerpoint/2010/main" val="23246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EBAEAA-1D65-4A4F-ADA0-D361BFBE6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53568"/>
          </a:xfrm>
        </p:spPr>
        <p:txBody>
          <a:bodyPr/>
          <a:lstStyle/>
          <a:p>
            <a:r>
              <a:rPr lang="en-US" b="1" dirty="0"/>
              <a:t>Pestering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A60C17-9D8D-467B-977B-E3535EE6A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306" y="1306286"/>
            <a:ext cx="10651583" cy="50989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We are supposed to hear about the widow: if she persisted in asking an unjust judge, how much more should we persist in asking the righteous &amp; loving God.</a:t>
            </a:r>
          </a:p>
          <a:p>
            <a:pPr marL="404813" indent="0">
              <a:buNone/>
            </a:pPr>
            <a:r>
              <a:rPr lang="en-US" sz="3600" dirty="0"/>
              <a:t>In fact, the first verse says this: </a:t>
            </a:r>
          </a:p>
          <a:p>
            <a:pPr marL="914400" indent="0">
              <a:buNone/>
            </a:pPr>
            <a:r>
              <a:rPr lang="en-US" sz="2800" i="1" dirty="0"/>
              <a:t>And, he told them a parable to the effect that they ought always to pray and not lose heart</a:t>
            </a:r>
          </a:p>
          <a:p>
            <a:pPr marL="404813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57908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1445</Words>
  <Application>Microsoft Office PowerPoint</Application>
  <PresentationFormat>Widescreen</PresentationFormat>
  <Paragraphs>147</Paragraphs>
  <Slides>25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Century Gothic</vt:lpstr>
      <vt:lpstr>Wingdings 3</vt:lpstr>
      <vt:lpstr>Ion</vt:lpstr>
      <vt:lpstr>‘Pestering’ God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Pestering God</vt:lpstr>
      <vt:lpstr>Pestering God</vt:lpstr>
      <vt:lpstr>Pestering God</vt:lpstr>
      <vt:lpstr>Pestering God</vt:lpstr>
      <vt:lpstr>Pestering God</vt:lpstr>
      <vt:lpstr>Pestering God</vt:lpstr>
      <vt:lpstr>Pestering God</vt:lpstr>
      <vt:lpstr>Pestering God</vt:lpstr>
      <vt:lpstr>Pestering God</vt:lpstr>
      <vt:lpstr>PowerPoint Presentation</vt:lpstr>
      <vt:lpstr>Pestering God</vt:lpstr>
      <vt:lpstr>Pestering God</vt:lpstr>
      <vt:lpstr>PowerPoint Presentation</vt:lpstr>
      <vt:lpstr>Pestering God</vt:lpstr>
      <vt:lpstr>Pestering God</vt:lpstr>
      <vt:lpstr>PowerPoint Presentation</vt:lpstr>
      <vt:lpstr>Pestering God</vt:lpstr>
      <vt:lpstr>Pestering God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2023-11-15T16:01:26Z</dcterms:created>
  <dcterms:modified xsi:type="dcterms:W3CDTF">2023-11-15T16:01:35Z</dcterms:modified>
</cp:coreProperties>
</file>