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59" r:id="rId1"/>
  </p:sldMasterIdLst>
  <p:notesMasterIdLst>
    <p:notesMasterId r:id="rId29"/>
  </p:notesMasterIdLst>
  <p:sldIdLst>
    <p:sldId id="256" r:id="rId2"/>
    <p:sldId id="257" r:id="rId3"/>
    <p:sldId id="258" r:id="rId4"/>
    <p:sldId id="264" r:id="rId5"/>
    <p:sldId id="265" r:id="rId6"/>
    <p:sldId id="266" r:id="rId7"/>
    <p:sldId id="267" r:id="rId8"/>
    <p:sldId id="271" r:id="rId9"/>
    <p:sldId id="274" r:id="rId10"/>
    <p:sldId id="275" r:id="rId11"/>
    <p:sldId id="277" r:id="rId12"/>
    <p:sldId id="278" r:id="rId13"/>
    <p:sldId id="279" r:id="rId14"/>
    <p:sldId id="280" r:id="rId15"/>
    <p:sldId id="288" r:id="rId16"/>
    <p:sldId id="290" r:id="rId17"/>
    <p:sldId id="291" r:id="rId18"/>
    <p:sldId id="294" r:id="rId19"/>
    <p:sldId id="296" r:id="rId20"/>
    <p:sldId id="297" r:id="rId21"/>
    <p:sldId id="298" r:id="rId22"/>
    <p:sldId id="299" r:id="rId23"/>
    <p:sldId id="301" r:id="rId24"/>
    <p:sldId id="302" r:id="rId25"/>
    <p:sldId id="303" r:id="rId26"/>
    <p:sldId id="306" r:id="rId27"/>
    <p:sldId id="307" r:id="rId28"/>
  </p:sldIdLst>
  <p:sldSz cx="9144000" cy="5143500" type="screen16x9"/>
  <p:notesSz cx="6858000" cy="9144000"/>
  <p:embeddedFontLst>
    <p:embeddedFont>
      <p:font typeface="Oswald" panose="020B0604020202020204" charset="0"/>
      <p:regular r:id="rId30"/>
      <p:bold r:id="rId31"/>
    </p:embeddedFont>
    <p:embeddedFont>
      <p:font typeface="Average" panose="020B0604020202020204"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617" autoAdjust="0"/>
    <p:restoredTop sz="94656"/>
  </p:normalViewPr>
  <p:slideViewPr>
    <p:cSldViewPr snapToGrid="0">
      <p:cViewPr varScale="1">
        <p:scale>
          <a:sx n="88" d="100"/>
          <a:sy n="88" d="100"/>
        </p:scale>
        <p:origin x="84" y="3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3364201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50f9c8ffb9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50f9c8ffb9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1963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50f9c8ffb9_0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150f9c8ffb9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extLst>
      <p:ext uri="{BB962C8B-B14F-4D97-AF65-F5344CB8AC3E}">
        <p14:creationId xmlns:p14="http://schemas.microsoft.com/office/powerpoint/2010/main" val="1653446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50f9c8ffb9_0_3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50f9c8ffb9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extLst>
      <p:ext uri="{BB962C8B-B14F-4D97-AF65-F5344CB8AC3E}">
        <p14:creationId xmlns:p14="http://schemas.microsoft.com/office/powerpoint/2010/main" val="1652709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50f9c8ffb9_0_3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50f9c8ffb9_0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extLst>
      <p:ext uri="{BB962C8B-B14F-4D97-AF65-F5344CB8AC3E}">
        <p14:creationId xmlns:p14="http://schemas.microsoft.com/office/powerpoint/2010/main" val="3080683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50f9c8ffb9_0_3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150f9c8ffb9_0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extLst>
      <p:ext uri="{BB962C8B-B14F-4D97-AF65-F5344CB8AC3E}">
        <p14:creationId xmlns:p14="http://schemas.microsoft.com/office/powerpoint/2010/main" val="3652068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50f9c8ffb9_0_3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50f9c8ffb9_0_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extLst>
      <p:ext uri="{BB962C8B-B14F-4D97-AF65-F5344CB8AC3E}">
        <p14:creationId xmlns:p14="http://schemas.microsoft.com/office/powerpoint/2010/main" val="1904662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50f9c8ffb9_0_4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50f9c8ffb9_0_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endParaRPr/>
          </a:p>
        </p:txBody>
      </p:sp>
    </p:spTree>
    <p:extLst>
      <p:ext uri="{BB962C8B-B14F-4D97-AF65-F5344CB8AC3E}">
        <p14:creationId xmlns:p14="http://schemas.microsoft.com/office/powerpoint/2010/main" val="3626076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50f9c8ffb9_0_5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150f9c8ffb9_0_5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endParaRPr/>
          </a:p>
        </p:txBody>
      </p:sp>
    </p:spTree>
    <p:extLst>
      <p:ext uri="{BB962C8B-B14F-4D97-AF65-F5344CB8AC3E}">
        <p14:creationId xmlns:p14="http://schemas.microsoft.com/office/powerpoint/2010/main" val="2658257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4b5a2a5ec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14b5a2a5e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endParaRPr/>
          </a:p>
        </p:txBody>
      </p:sp>
    </p:spTree>
    <p:extLst>
      <p:ext uri="{BB962C8B-B14F-4D97-AF65-F5344CB8AC3E}">
        <p14:creationId xmlns:p14="http://schemas.microsoft.com/office/powerpoint/2010/main" val="2344849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150f9c8ffb9_0_5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150f9c8ffb9_0_5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endParaRPr/>
          </a:p>
        </p:txBody>
      </p:sp>
    </p:spTree>
    <p:extLst>
      <p:ext uri="{BB962C8B-B14F-4D97-AF65-F5344CB8AC3E}">
        <p14:creationId xmlns:p14="http://schemas.microsoft.com/office/powerpoint/2010/main" val="310354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50f9c8ffb9_0_5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150f9c8ffb9_0_5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endParaRPr/>
          </a:p>
        </p:txBody>
      </p:sp>
    </p:spTree>
    <p:extLst>
      <p:ext uri="{BB962C8B-B14F-4D97-AF65-F5344CB8AC3E}">
        <p14:creationId xmlns:p14="http://schemas.microsoft.com/office/powerpoint/2010/main" val="1014608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50f9c8ffb9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50f9c8ffb9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3685470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50f9c8ffb9_0_5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150f9c8ffb9_0_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endParaRPr/>
          </a:p>
        </p:txBody>
      </p:sp>
    </p:spTree>
    <p:extLst>
      <p:ext uri="{BB962C8B-B14F-4D97-AF65-F5344CB8AC3E}">
        <p14:creationId xmlns:p14="http://schemas.microsoft.com/office/powerpoint/2010/main" val="1010507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50f9c8ffb9_0_5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150f9c8ffb9_0_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endParaRPr/>
          </a:p>
        </p:txBody>
      </p:sp>
    </p:spTree>
    <p:extLst>
      <p:ext uri="{BB962C8B-B14F-4D97-AF65-F5344CB8AC3E}">
        <p14:creationId xmlns:p14="http://schemas.microsoft.com/office/powerpoint/2010/main" val="3666432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50f9c8ffb9_0_5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50f9c8ffb9_0_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extLst>
      <p:ext uri="{BB962C8B-B14F-4D97-AF65-F5344CB8AC3E}">
        <p14:creationId xmlns:p14="http://schemas.microsoft.com/office/powerpoint/2010/main" val="1179958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50f9c8ffb9_0_5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50f9c8ffb9_0_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extLst>
      <p:ext uri="{BB962C8B-B14F-4D97-AF65-F5344CB8AC3E}">
        <p14:creationId xmlns:p14="http://schemas.microsoft.com/office/powerpoint/2010/main" val="2849791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150f9c8ffb9_0_5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150f9c8ffb9_0_5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endParaRPr/>
          </a:p>
        </p:txBody>
      </p:sp>
    </p:spTree>
    <p:extLst>
      <p:ext uri="{BB962C8B-B14F-4D97-AF65-F5344CB8AC3E}">
        <p14:creationId xmlns:p14="http://schemas.microsoft.com/office/powerpoint/2010/main" val="25836420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150f9c8ffb9_0_5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150f9c8ffb9_0_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extLst>
      <p:ext uri="{BB962C8B-B14F-4D97-AF65-F5344CB8AC3E}">
        <p14:creationId xmlns:p14="http://schemas.microsoft.com/office/powerpoint/2010/main" val="37069527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149e54e9cc7_2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149e54e9cc7_2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endParaRPr/>
          </a:p>
        </p:txBody>
      </p:sp>
    </p:spTree>
    <p:extLst>
      <p:ext uri="{BB962C8B-B14F-4D97-AF65-F5344CB8AC3E}">
        <p14:creationId xmlns:p14="http://schemas.microsoft.com/office/powerpoint/2010/main" val="3060299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150f9c8ffb9_0_5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150f9c8ffb9_0_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extLst>
      <p:ext uri="{BB962C8B-B14F-4D97-AF65-F5344CB8AC3E}">
        <p14:creationId xmlns:p14="http://schemas.microsoft.com/office/powerpoint/2010/main" val="3508553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50f9c8ffb9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50f9c8ffb9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extLst>
      <p:ext uri="{BB962C8B-B14F-4D97-AF65-F5344CB8AC3E}">
        <p14:creationId xmlns:p14="http://schemas.microsoft.com/office/powerpoint/2010/main" val="622834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50f9c8ffb9_0_3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50f9c8ffb9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extLst>
      <p:ext uri="{BB962C8B-B14F-4D97-AF65-F5344CB8AC3E}">
        <p14:creationId xmlns:p14="http://schemas.microsoft.com/office/powerpoint/2010/main" val="3067287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49e54e9cc7_2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49e54e9cc7_2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2490981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49e54e9cc7_2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49e54e9cc7_2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2924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50f9c8ffb9_0_3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50f9c8ffb9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extLst>
      <p:ext uri="{BB962C8B-B14F-4D97-AF65-F5344CB8AC3E}">
        <p14:creationId xmlns:p14="http://schemas.microsoft.com/office/powerpoint/2010/main" val="1341380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49e54e9cc7_2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49e54e9cc7_2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extLst>
      <p:ext uri="{BB962C8B-B14F-4D97-AF65-F5344CB8AC3E}">
        <p14:creationId xmlns:p14="http://schemas.microsoft.com/office/powerpoint/2010/main" val="232645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50f9c8ffb9_0_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50f9c8ffb9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endParaRPr/>
          </a:p>
        </p:txBody>
      </p:sp>
    </p:spTree>
    <p:extLst>
      <p:ext uri="{BB962C8B-B14F-4D97-AF65-F5344CB8AC3E}">
        <p14:creationId xmlns:p14="http://schemas.microsoft.com/office/powerpoint/2010/main" val="408543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311700" y="1999050"/>
            <a:ext cx="8520600" cy="99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5100"/>
              <a:t>Simple Living and Family Life</a:t>
            </a:r>
            <a:endParaRPr sz="51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800"/>
              <a:t>Simple Living &amp; Family Life</a:t>
            </a:r>
            <a:endParaRPr sz="3800"/>
          </a:p>
          <a:p>
            <a:pPr marL="0" lvl="0" indent="0" algn="l" rtl="0">
              <a:spcBef>
                <a:spcPts val="0"/>
              </a:spcBef>
              <a:spcAft>
                <a:spcPts val="0"/>
              </a:spcAft>
              <a:buSzPts val="990"/>
              <a:buNone/>
            </a:pPr>
            <a:endParaRPr sz="5200"/>
          </a:p>
        </p:txBody>
      </p:sp>
      <p:sp>
        <p:nvSpPr>
          <p:cNvPr id="204" name="Google Shape;204;p32"/>
          <p:cNvSpPr txBox="1">
            <a:spLocks noGrp="1"/>
          </p:cNvSpPr>
          <p:nvPr>
            <p:ph type="body" idx="1"/>
          </p:nvPr>
        </p:nvSpPr>
        <p:spPr>
          <a:xfrm>
            <a:off x="311700" y="1346825"/>
            <a:ext cx="8520600" cy="33822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1200"/>
              </a:spcAft>
              <a:buNone/>
            </a:pPr>
            <a:r>
              <a:rPr lang="en" sz="3200">
                <a:solidFill>
                  <a:srgbClr val="EFEFEF"/>
                </a:solidFill>
              </a:rPr>
              <a:t>Those who want to get rich fall into temptation and a trap and into many foolish and harmful desires that plunge people into ruin and destruction. For the love of money is a root of all kinds of evil. Some people, eager for money, have wandered from the faith and pierced themselves with many griefs. (1 Tim. 6:9-10)</a:t>
            </a:r>
            <a:endParaRPr sz="3200">
              <a:solidFill>
                <a:srgbClr val="EFEFE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800"/>
              <a:t>Simple Living &amp; Family Life</a:t>
            </a:r>
            <a:endParaRPr sz="3800"/>
          </a:p>
          <a:p>
            <a:pPr marL="0" lvl="0" indent="0" algn="l" rtl="0">
              <a:spcBef>
                <a:spcPts val="0"/>
              </a:spcBef>
              <a:spcAft>
                <a:spcPts val="0"/>
              </a:spcAft>
              <a:buSzPts val="990"/>
              <a:buNone/>
            </a:pPr>
            <a:endParaRPr sz="5300"/>
          </a:p>
          <a:p>
            <a:pPr marL="0" lvl="0" indent="0" algn="l" rtl="0">
              <a:spcBef>
                <a:spcPts val="0"/>
              </a:spcBef>
              <a:spcAft>
                <a:spcPts val="0"/>
              </a:spcAft>
              <a:buSzPts val="990"/>
              <a:buNone/>
            </a:pPr>
            <a:endParaRPr sz="5200"/>
          </a:p>
        </p:txBody>
      </p:sp>
      <p:sp>
        <p:nvSpPr>
          <p:cNvPr id="216" name="Google Shape;216;p34"/>
          <p:cNvSpPr txBox="1">
            <a:spLocks noGrp="1"/>
          </p:cNvSpPr>
          <p:nvPr>
            <p:ph type="body" idx="1"/>
          </p:nvPr>
        </p:nvSpPr>
        <p:spPr>
          <a:xfrm>
            <a:off x="311700" y="1346825"/>
            <a:ext cx="8520600" cy="3382200"/>
          </a:xfrm>
          <a:prstGeom prst="rect">
            <a:avLst/>
          </a:prstGeom>
          <a:noFill/>
        </p:spPr>
        <p:txBody>
          <a:bodyPr spcFirstLastPara="1" wrap="square" lIns="91425" tIns="91425" rIns="91425" bIns="91425" anchor="t" anchorCtr="0">
            <a:noAutofit/>
          </a:bodyPr>
          <a:lstStyle/>
          <a:p>
            <a:pPr marL="0" lvl="0" indent="0" algn="l" rtl="0">
              <a:spcBef>
                <a:spcPts val="1200"/>
              </a:spcBef>
              <a:spcAft>
                <a:spcPts val="1200"/>
              </a:spcAft>
              <a:buNone/>
            </a:pPr>
            <a:r>
              <a:rPr lang="en" sz="2900" b="1">
                <a:solidFill>
                  <a:schemeClr val="accent6"/>
                </a:solidFill>
              </a:rPr>
              <a:t>16 </a:t>
            </a:r>
            <a:r>
              <a:rPr lang="en" sz="2900">
                <a:solidFill>
                  <a:schemeClr val="accent6"/>
                </a:solidFill>
              </a:rPr>
              <a:t>And he told them this parable: “The ground of a certain rich man yielded an abundant harvest. </a:t>
            </a:r>
            <a:r>
              <a:rPr lang="en" sz="2900" b="1">
                <a:solidFill>
                  <a:schemeClr val="accent6"/>
                </a:solidFill>
              </a:rPr>
              <a:t>17 </a:t>
            </a:r>
            <a:r>
              <a:rPr lang="en" sz="2900">
                <a:solidFill>
                  <a:schemeClr val="accent6"/>
                </a:solidFill>
              </a:rPr>
              <a:t>He thought to himself, ‘What shall I do? I have no place to store my crops.’ </a:t>
            </a:r>
            <a:r>
              <a:rPr lang="en" sz="2900" b="1">
                <a:solidFill>
                  <a:schemeClr val="accent6"/>
                </a:solidFill>
              </a:rPr>
              <a:t>18 </a:t>
            </a:r>
            <a:r>
              <a:rPr lang="en" sz="2900">
                <a:solidFill>
                  <a:schemeClr val="accent6"/>
                </a:solidFill>
              </a:rPr>
              <a:t>“Then he said, ‘This is what I’ll do. I will tear down my barns and build bigger ones, and there I will store my surplus grain. </a:t>
            </a:r>
            <a:endParaRPr sz="3200">
              <a:solidFill>
                <a:srgbClr val="EFEFE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800"/>
              <a:t>Simple Living &amp; Family Life</a:t>
            </a:r>
            <a:endParaRPr sz="3800"/>
          </a:p>
          <a:p>
            <a:pPr marL="0" lvl="0" indent="0" algn="l" rtl="0">
              <a:spcBef>
                <a:spcPts val="0"/>
              </a:spcBef>
              <a:spcAft>
                <a:spcPts val="0"/>
              </a:spcAft>
              <a:buSzPts val="990"/>
              <a:buNone/>
            </a:pPr>
            <a:endParaRPr sz="5300"/>
          </a:p>
          <a:p>
            <a:pPr marL="0" lvl="0" indent="0" algn="l" rtl="0">
              <a:spcBef>
                <a:spcPts val="0"/>
              </a:spcBef>
              <a:spcAft>
                <a:spcPts val="0"/>
              </a:spcAft>
              <a:buSzPts val="990"/>
              <a:buNone/>
            </a:pPr>
            <a:endParaRPr sz="5200"/>
          </a:p>
        </p:txBody>
      </p:sp>
      <p:sp>
        <p:nvSpPr>
          <p:cNvPr id="222" name="Google Shape;222;p35"/>
          <p:cNvSpPr txBox="1">
            <a:spLocks noGrp="1"/>
          </p:cNvSpPr>
          <p:nvPr>
            <p:ph type="body" idx="1"/>
          </p:nvPr>
        </p:nvSpPr>
        <p:spPr>
          <a:xfrm>
            <a:off x="311700" y="1346825"/>
            <a:ext cx="8520600" cy="3382200"/>
          </a:xfrm>
          <a:prstGeom prst="rect">
            <a:avLst/>
          </a:prstGeom>
          <a:noFill/>
        </p:spPr>
        <p:txBody>
          <a:bodyPr spcFirstLastPara="1" wrap="square" lIns="91425" tIns="91425" rIns="91425" bIns="91425" anchor="t" anchorCtr="0">
            <a:noAutofit/>
          </a:bodyPr>
          <a:lstStyle/>
          <a:p>
            <a:pPr marL="0" lvl="0" indent="0" algn="l" rtl="0">
              <a:spcBef>
                <a:spcPts val="1200"/>
              </a:spcBef>
              <a:spcAft>
                <a:spcPts val="0"/>
              </a:spcAft>
              <a:buNone/>
            </a:pPr>
            <a:r>
              <a:rPr lang="en" sz="2900" b="1">
                <a:solidFill>
                  <a:schemeClr val="accent6"/>
                </a:solidFill>
              </a:rPr>
              <a:t>19 </a:t>
            </a:r>
            <a:r>
              <a:rPr lang="en" sz="2900">
                <a:solidFill>
                  <a:schemeClr val="accent6"/>
                </a:solidFill>
              </a:rPr>
              <a:t>And I’ll say to myself, “You have plenty of grain laid up for many years. Take life easy; eat, drink and be merry.”’ (Luke 12:16-19)</a:t>
            </a:r>
            <a:endParaRPr sz="2900">
              <a:solidFill>
                <a:schemeClr val="accent6"/>
              </a:solidFill>
            </a:endParaRPr>
          </a:p>
          <a:p>
            <a:pPr marL="0" lvl="0" indent="0" algn="l" rtl="0">
              <a:spcBef>
                <a:spcPts val="1200"/>
              </a:spcBef>
              <a:spcAft>
                <a:spcPts val="0"/>
              </a:spcAft>
              <a:buNone/>
            </a:pPr>
            <a:endParaRPr sz="3200">
              <a:solidFill>
                <a:srgbClr val="EFEFEF"/>
              </a:solidFill>
            </a:endParaRPr>
          </a:p>
          <a:p>
            <a:pPr marL="0" lvl="0" indent="0" algn="l" rtl="0">
              <a:spcBef>
                <a:spcPts val="1200"/>
              </a:spcBef>
              <a:spcAft>
                <a:spcPts val="1200"/>
              </a:spcAft>
              <a:buNone/>
            </a:pPr>
            <a:endParaRPr sz="2900" b="1">
              <a:solidFill>
                <a:schemeClr val="accent6"/>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800"/>
              <a:t>Simple Living &amp; Family Life</a:t>
            </a:r>
            <a:endParaRPr sz="3800"/>
          </a:p>
          <a:p>
            <a:pPr marL="0" lvl="0" indent="0" algn="l" rtl="0">
              <a:spcBef>
                <a:spcPts val="0"/>
              </a:spcBef>
              <a:spcAft>
                <a:spcPts val="0"/>
              </a:spcAft>
              <a:buSzPts val="990"/>
              <a:buNone/>
            </a:pPr>
            <a:endParaRPr sz="5300"/>
          </a:p>
          <a:p>
            <a:pPr marL="0" lvl="0" indent="0" algn="l" rtl="0">
              <a:spcBef>
                <a:spcPts val="0"/>
              </a:spcBef>
              <a:spcAft>
                <a:spcPts val="0"/>
              </a:spcAft>
              <a:buSzPts val="990"/>
              <a:buNone/>
            </a:pPr>
            <a:endParaRPr sz="5200"/>
          </a:p>
        </p:txBody>
      </p:sp>
      <p:sp>
        <p:nvSpPr>
          <p:cNvPr id="228" name="Google Shape;228;p36"/>
          <p:cNvSpPr txBox="1">
            <a:spLocks noGrp="1"/>
          </p:cNvSpPr>
          <p:nvPr>
            <p:ph type="body" idx="1"/>
          </p:nvPr>
        </p:nvSpPr>
        <p:spPr>
          <a:xfrm>
            <a:off x="311700" y="1346825"/>
            <a:ext cx="8520600" cy="3382200"/>
          </a:xfrm>
          <a:prstGeom prst="rect">
            <a:avLst/>
          </a:prstGeom>
          <a:noFill/>
        </p:spPr>
        <p:txBody>
          <a:bodyPr spcFirstLastPara="1" wrap="square" lIns="91425" tIns="91425" rIns="91425" bIns="91425" anchor="t" anchorCtr="0">
            <a:noAutofit/>
          </a:bodyPr>
          <a:lstStyle/>
          <a:p>
            <a:pPr marL="0" lvl="0" indent="0" algn="l" rtl="0">
              <a:spcBef>
                <a:spcPts val="1200"/>
              </a:spcBef>
              <a:spcAft>
                <a:spcPts val="1200"/>
              </a:spcAft>
              <a:buNone/>
            </a:pPr>
            <a:r>
              <a:rPr lang="en" sz="2900" b="1">
                <a:solidFill>
                  <a:schemeClr val="accent6"/>
                </a:solidFill>
              </a:rPr>
              <a:t>16 </a:t>
            </a:r>
            <a:r>
              <a:rPr lang="en" sz="2900">
                <a:solidFill>
                  <a:schemeClr val="accent6"/>
                </a:solidFill>
              </a:rPr>
              <a:t>And he told them this parable: “The ground of a certain rich man yielded an abundant harvest. </a:t>
            </a:r>
            <a:r>
              <a:rPr lang="en" sz="2900" b="1">
                <a:solidFill>
                  <a:schemeClr val="accent6"/>
                </a:solidFill>
              </a:rPr>
              <a:t>17 </a:t>
            </a:r>
            <a:r>
              <a:rPr lang="en" sz="2900">
                <a:solidFill>
                  <a:schemeClr val="accent6"/>
                </a:solidFill>
              </a:rPr>
              <a:t>He thought to himself, </a:t>
            </a:r>
            <a:r>
              <a:rPr lang="en" sz="2900">
                <a:solidFill>
                  <a:schemeClr val="accent5"/>
                </a:solidFill>
              </a:rPr>
              <a:t>‘What shall I do? I have no place to store my crops.’</a:t>
            </a:r>
            <a:r>
              <a:rPr lang="en" sz="2900">
                <a:solidFill>
                  <a:schemeClr val="accent6"/>
                </a:solidFill>
              </a:rPr>
              <a:t> </a:t>
            </a:r>
            <a:r>
              <a:rPr lang="en" sz="2900" b="1">
                <a:solidFill>
                  <a:schemeClr val="accent6"/>
                </a:solidFill>
              </a:rPr>
              <a:t>18 </a:t>
            </a:r>
            <a:r>
              <a:rPr lang="en" sz="2900">
                <a:solidFill>
                  <a:schemeClr val="accent6"/>
                </a:solidFill>
              </a:rPr>
              <a:t>“Then he said, ‘This is what I’ll do. I will tear down my barns and build bigger ones, and there I will store my surplus grain. </a:t>
            </a:r>
            <a:endParaRPr sz="3200">
              <a:solidFill>
                <a:srgbClr val="EFEFE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800"/>
              <a:t>Simple Living &amp; Family Life</a:t>
            </a:r>
            <a:endParaRPr sz="3800"/>
          </a:p>
          <a:p>
            <a:pPr marL="0" lvl="0" indent="0" algn="l" rtl="0">
              <a:spcBef>
                <a:spcPts val="0"/>
              </a:spcBef>
              <a:spcAft>
                <a:spcPts val="0"/>
              </a:spcAft>
              <a:buSzPts val="990"/>
              <a:buNone/>
            </a:pPr>
            <a:endParaRPr sz="5300"/>
          </a:p>
          <a:p>
            <a:pPr marL="0" lvl="0" indent="0" algn="l" rtl="0">
              <a:spcBef>
                <a:spcPts val="0"/>
              </a:spcBef>
              <a:spcAft>
                <a:spcPts val="0"/>
              </a:spcAft>
              <a:buSzPts val="990"/>
              <a:buNone/>
            </a:pPr>
            <a:endParaRPr sz="5200"/>
          </a:p>
        </p:txBody>
      </p:sp>
      <p:sp>
        <p:nvSpPr>
          <p:cNvPr id="234" name="Google Shape;234;p37"/>
          <p:cNvSpPr txBox="1">
            <a:spLocks noGrp="1"/>
          </p:cNvSpPr>
          <p:nvPr>
            <p:ph type="body" idx="1"/>
          </p:nvPr>
        </p:nvSpPr>
        <p:spPr>
          <a:xfrm>
            <a:off x="311700" y="1346825"/>
            <a:ext cx="8520600" cy="3382200"/>
          </a:xfrm>
          <a:prstGeom prst="rect">
            <a:avLst/>
          </a:prstGeom>
          <a:noFill/>
        </p:spPr>
        <p:txBody>
          <a:bodyPr spcFirstLastPara="1" wrap="square" lIns="91425" tIns="91425" rIns="91425" bIns="91425" anchor="t" anchorCtr="0">
            <a:noAutofit/>
          </a:bodyPr>
          <a:lstStyle/>
          <a:p>
            <a:pPr marL="0" lvl="0" indent="0" algn="l" rtl="0">
              <a:spcBef>
                <a:spcPts val="1200"/>
              </a:spcBef>
              <a:spcAft>
                <a:spcPts val="1200"/>
              </a:spcAft>
              <a:buNone/>
            </a:pPr>
            <a:r>
              <a:rPr lang="en" sz="2900" b="1">
                <a:solidFill>
                  <a:schemeClr val="accent6"/>
                </a:solidFill>
              </a:rPr>
              <a:t>16 </a:t>
            </a:r>
            <a:r>
              <a:rPr lang="en" sz="2900">
                <a:solidFill>
                  <a:schemeClr val="accent6"/>
                </a:solidFill>
              </a:rPr>
              <a:t>And he told them this parable: “The ground of a certain rich man yielded an abundant harvest. </a:t>
            </a:r>
            <a:r>
              <a:rPr lang="en" sz="2900" b="1">
                <a:solidFill>
                  <a:schemeClr val="accent6"/>
                </a:solidFill>
              </a:rPr>
              <a:t>17 </a:t>
            </a:r>
            <a:r>
              <a:rPr lang="en" sz="2900">
                <a:solidFill>
                  <a:schemeClr val="accent6"/>
                </a:solidFill>
              </a:rPr>
              <a:t>He thought to himself, </a:t>
            </a:r>
            <a:r>
              <a:rPr lang="en" sz="2900">
                <a:solidFill>
                  <a:schemeClr val="accent5"/>
                </a:solidFill>
              </a:rPr>
              <a:t>‘What shall I do? I have no place to store my crops.’</a:t>
            </a:r>
            <a:r>
              <a:rPr lang="en" sz="2900">
                <a:solidFill>
                  <a:schemeClr val="accent6"/>
                </a:solidFill>
              </a:rPr>
              <a:t> </a:t>
            </a:r>
            <a:r>
              <a:rPr lang="en" sz="2900" b="1">
                <a:solidFill>
                  <a:schemeClr val="accent6"/>
                </a:solidFill>
              </a:rPr>
              <a:t>18 </a:t>
            </a:r>
            <a:r>
              <a:rPr lang="en" sz="2900">
                <a:solidFill>
                  <a:schemeClr val="accent6"/>
                </a:solidFill>
              </a:rPr>
              <a:t>“Then he said, ‘This is what I’ll do. I will tear down my barns and build bigger ones, and there I will store my surplus grain. </a:t>
            </a:r>
            <a:endParaRPr sz="3200">
              <a:solidFill>
                <a:srgbClr val="EFEFEF"/>
              </a:solidFill>
            </a:endParaRPr>
          </a:p>
        </p:txBody>
      </p:sp>
      <p:sp>
        <p:nvSpPr>
          <p:cNvPr id="235" name="Google Shape;235;p37"/>
          <p:cNvSpPr txBox="1"/>
          <p:nvPr/>
        </p:nvSpPr>
        <p:spPr>
          <a:xfrm>
            <a:off x="380850" y="746525"/>
            <a:ext cx="8382300" cy="600300"/>
          </a:xfrm>
          <a:prstGeom prst="rect">
            <a:avLst/>
          </a:prstGeom>
          <a:solidFill>
            <a:srgbClr val="78909C"/>
          </a:solidFill>
          <a:ln w="2857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2700">
                <a:solidFill>
                  <a:srgbClr val="F5F5F5"/>
                </a:solidFill>
                <a:latin typeface="Oswald"/>
                <a:ea typeface="Oswald"/>
                <a:cs typeface="Oswald"/>
                <a:sym typeface="Oswald"/>
              </a:rPr>
              <a:t>Think of how WE do this…</a:t>
            </a:r>
            <a:endParaRPr sz="2700">
              <a:solidFill>
                <a:srgbClr val="F5F5F5"/>
              </a:solidFill>
              <a:latin typeface="Oswald"/>
              <a:ea typeface="Oswald"/>
              <a:cs typeface="Oswald"/>
              <a:sym typeface="Oswa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800"/>
              <a:t>Simple Living &amp; Family Life</a:t>
            </a:r>
            <a:endParaRPr sz="3800"/>
          </a:p>
          <a:p>
            <a:pPr marL="0" lvl="0" indent="0" algn="l" rtl="0">
              <a:spcBef>
                <a:spcPts val="0"/>
              </a:spcBef>
              <a:spcAft>
                <a:spcPts val="0"/>
              </a:spcAft>
              <a:buSzPts val="990"/>
              <a:buNone/>
            </a:pPr>
            <a:endParaRPr sz="5300"/>
          </a:p>
          <a:p>
            <a:pPr marL="0" lvl="0" indent="0" algn="l" rtl="0">
              <a:spcBef>
                <a:spcPts val="0"/>
              </a:spcBef>
              <a:spcAft>
                <a:spcPts val="0"/>
              </a:spcAft>
              <a:buSzPts val="990"/>
              <a:buNone/>
            </a:pPr>
            <a:endParaRPr sz="5200"/>
          </a:p>
        </p:txBody>
      </p:sp>
      <p:sp>
        <p:nvSpPr>
          <p:cNvPr id="316" name="Google Shape;316;p45"/>
          <p:cNvSpPr txBox="1">
            <a:spLocks noGrp="1"/>
          </p:cNvSpPr>
          <p:nvPr>
            <p:ph type="body" idx="1"/>
          </p:nvPr>
        </p:nvSpPr>
        <p:spPr>
          <a:xfrm>
            <a:off x="311700" y="1346825"/>
            <a:ext cx="8520600" cy="3382200"/>
          </a:xfrm>
          <a:prstGeom prst="rect">
            <a:avLst/>
          </a:prstGeom>
          <a:noFill/>
        </p:spPr>
        <p:txBody>
          <a:bodyPr spcFirstLastPara="1" wrap="square" lIns="91425" tIns="91425" rIns="91425" bIns="91425" anchor="t" anchorCtr="0">
            <a:noAutofit/>
          </a:bodyPr>
          <a:lstStyle/>
          <a:p>
            <a:pPr marL="0" lvl="0" indent="0" algn="l" rtl="0">
              <a:spcBef>
                <a:spcPts val="1200"/>
              </a:spcBef>
              <a:spcAft>
                <a:spcPts val="1200"/>
              </a:spcAft>
              <a:buNone/>
            </a:pPr>
            <a:r>
              <a:rPr lang="en" sz="2900">
                <a:solidFill>
                  <a:schemeClr val="accent6"/>
                </a:solidFill>
              </a:rPr>
              <a:t>“</a:t>
            </a:r>
            <a:r>
              <a:rPr lang="en" sz="2900">
                <a:solidFill>
                  <a:schemeClr val="accent5"/>
                </a:solidFill>
              </a:rPr>
              <a:t>Watch out! Be on your guard against all kinds of greed</a:t>
            </a:r>
            <a:r>
              <a:rPr lang="en" sz="2900">
                <a:solidFill>
                  <a:schemeClr val="accent6"/>
                </a:solidFill>
              </a:rPr>
              <a:t>; life does not consist in an abundance of possessions.” (Luke 12:15)</a:t>
            </a:r>
            <a:endParaRPr sz="2900">
              <a:solidFill>
                <a:schemeClr val="accent6"/>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800"/>
              <a:t>Simple Living &amp; Family Life</a:t>
            </a:r>
            <a:endParaRPr sz="3800"/>
          </a:p>
          <a:p>
            <a:pPr marL="0" lvl="0" indent="0" algn="l" rtl="0">
              <a:spcBef>
                <a:spcPts val="0"/>
              </a:spcBef>
              <a:spcAft>
                <a:spcPts val="0"/>
              </a:spcAft>
              <a:buSzPts val="990"/>
              <a:buNone/>
            </a:pPr>
            <a:endParaRPr sz="5300"/>
          </a:p>
          <a:p>
            <a:pPr marL="0" lvl="0" indent="0" algn="l" rtl="0">
              <a:spcBef>
                <a:spcPts val="0"/>
              </a:spcBef>
              <a:spcAft>
                <a:spcPts val="0"/>
              </a:spcAft>
              <a:buSzPts val="990"/>
              <a:buNone/>
            </a:pPr>
            <a:endParaRPr sz="5200"/>
          </a:p>
        </p:txBody>
      </p:sp>
      <p:sp>
        <p:nvSpPr>
          <p:cNvPr id="328" name="Google Shape;328;p47"/>
          <p:cNvSpPr txBox="1">
            <a:spLocks noGrp="1"/>
          </p:cNvSpPr>
          <p:nvPr>
            <p:ph type="body" idx="1"/>
          </p:nvPr>
        </p:nvSpPr>
        <p:spPr>
          <a:xfrm>
            <a:off x="311700" y="1346825"/>
            <a:ext cx="8520600" cy="3382200"/>
          </a:xfrm>
          <a:prstGeom prst="rect">
            <a:avLst/>
          </a:prstGeom>
          <a:noFill/>
        </p:spPr>
        <p:txBody>
          <a:bodyPr spcFirstLastPara="1" wrap="square" lIns="91425" tIns="91425" rIns="91425" bIns="91425" anchor="t" anchorCtr="0">
            <a:noAutofit/>
          </a:bodyPr>
          <a:lstStyle/>
          <a:p>
            <a:pPr marL="0" lvl="0" indent="0" algn="l" rtl="0">
              <a:spcBef>
                <a:spcPts val="1200"/>
              </a:spcBef>
              <a:spcAft>
                <a:spcPts val="1200"/>
              </a:spcAft>
              <a:buNone/>
            </a:pPr>
            <a:r>
              <a:rPr lang="en" sz="2900">
                <a:solidFill>
                  <a:schemeClr val="accent6"/>
                </a:solidFill>
              </a:rPr>
              <a:t>‘You fool! This very night your life will be demanded from you. Then who will get what you have prepared for yourself?’ (Luke 12:20)</a:t>
            </a:r>
            <a:endParaRPr sz="2900">
              <a:solidFill>
                <a:schemeClr val="accent6"/>
              </a:solidFill>
            </a:endParaRPr>
          </a:p>
        </p:txBody>
      </p:sp>
      <p:sp>
        <p:nvSpPr>
          <p:cNvPr id="329" name="Google Shape;329;p47"/>
          <p:cNvSpPr txBox="1"/>
          <p:nvPr/>
        </p:nvSpPr>
        <p:spPr>
          <a:xfrm>
            <a:off x="1417950" y="3280250"/>
            <a:ext cx="6308100" cy="600300"/>
          </a:xfrm>
          <a:prstGeom prst="rect">
            <a:avLst/>
          </a:prstGeom>
          <a:solidFill>
            <a:srgbClr val="78909C"/>
          </a:solidFill>
          <a:ln w="2857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2700">
                <a:solidFill>
                  <a:srgbClr val="F5F5F5"/>
                </a:solidFill>
                <a:latin typeface="Oswald"/>
                <a:ea typeface="Oswald"/>
                <a:cs typeface="Oswald"/>
                <a:sym typeface="Oswald"/>
              </a:rPr>
              <a:t>Why waste your life on something so temporary?</a:t>
            </a:r>
            <a:endParaRPr sz="2700">
              <a:solidFill>
                <a:srgbClr val="F5F5F5"/>
              </a:solidFill>
              <a:latin typeface="Oswald"/>
              <a:ea typeface="Oswald"/>
              <a:cs typeface="Oswald"/>
              <a:sym typeface="Oswa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800"/>
              <a:t>Simple Living &amp; Family Life</a:t>
            </a:r>
            <a:endParaRPr sz="3800"/>
          </a:p>
          <a:p>
            <a:pPr marL="0" lvl="0" indent="0" algn="l" rtl="0">
              <a:spcBef>
                <a:spcPts val="0"/>
              </a:spcBef>
              <a:spcAft>
                <a:spcPts val="0"/>
              </a:spcAft>
              <a:buSzPts val="990"/>
              <a:buNone/>
            </a:pPr>
            <a:endParaRPr sz="5300"/>
          </a:p>
          <a:p>
            <a:pPr marL="0" lvl="0" indent="0" algn="l" rtl="0">
              <a:spcBef>
                <a:spcPts val="0"/>
              </a:spcBef>
              <a:spcAft>
                <a:spcPts val="0"/>
              </a:spcAft>
              <a:buSzPts val="990"/>
              <a:buNone/>
            </a:pPr>
            <a:endParaRPr sz="5200"/>
          </a:p>
        </p:txBody>
      </p:sp>
      <p:sp>
        <p:nvSpPr>
          <p:cNvPr id="335" name="Google Shape;335;p48"/>
          <p:cNvSpPr txBox="1">
            <a:spLocks noGrp="1"/>
          </p:cNvSpPr>
          <p:nvPr>
            <p:ph type="body" idx="1"/>
          </p:nvPr>
        </p:nvSpPr>
        <p:spPr>
          <a:xfrm>
            <a:off x="311700" y="1346825"/>
            <a:ext cx="8520600" cy="3382200"/>
          </a:xfrm>
          <a:prstGeom prst="rect">
            <a:avLst/>
          </a:prstGeom>
          <a:noFill/>
        </p:spPr>
        <p:txBody>
          <a:bodyPr spcFirstLastPara="1" wrap="square" lIns="91425" tIns="91425" rIns="91425" bIns="91425" anchor="t" anchorCtr="0">
            <a:noAutofit/>
          </a:bodyPr>
          <a:lstStyle/>
          <a:p>
            <a:pPr marL="0" lvl="0" indent="0" algn="l" rtl="0">
              <a:spcBef>
                <a:spcPts val="1200"/>
              </a:spcBef>
              <a:spcAft>
                <a:spcPts val="1200"/>
              </a:spcAft>
              <a:buNone/>
            </a:pPr>
            <a:r>
              <a:rPr lang="en" sz="2900">
                <a:solidFill>
                  <a:schemeClr val="accent6"/>
                </a:solidFill>
              </a:rPr>
              <a:t>‘You fool! This very night your life will be demanded from you. Then who will get what you have prepared for yourself?’ (Luke 12:20)</a:t>
            </a:r>
            <a:endParaRPr sz="2900">
              <a:solidFill>
                <a:schemeClr val="accent6"/>
              </a:solidFill>
            </a:endParaRPr>
          </a:p>
        </p:txBody>
      </p:sp>
      <p:sp>
        <p:nvSpPr>
          <p:cNvPr id="336" name="Google Shape;336;p48"/>
          <p:cNvSpPr txBox="1"/>
          <p:nvPr/>
        </p:nvSpPr>
        <p:spPr>
          <a:xfrm>
            <a:off x="1417950" y="3280250"/>
            <a:ext cx="6308100" cy="1015800"/>
          </a:xfrm>
          <a:prstGeom prst="rect">
            <a:avLst/>
          </a:prstGeom>
          <a:solidFill>
            <a:srgbClr val="78909C"/>
          </a:solidFill>
          <a:ln w="2857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2700">
                <a:solidFill>
                  <a:srgbClr val="F5F5F5"/>
                </a:solidFill>
                <a:latin typeface="Oswald"/>
                <a:ea typeface="Oswald"/>
                <a:cs typeface="Oswald"/>
                <a:sym typeface="Oswald"/>
              </a:rPr>
              <a:t>Why waste your life on something so temporary?</a:t>
            </a:r>
            <a:endParaRPr sz="2700">
              <a:solidFill>
                <a:srgbClr val="F5F5F5"/>
              </a:solidFill>
              <a:latin typeface="Oswald"/>
              <a:ea typeface="Oswald"/>
              <a:cs typeface="Oswald"/>
              <a:sym typeface="Oswald"/>
            </a:endParaRPr>
          </a:p>
          <a:p>
            <a:pPr marL="0" lvl="0" indent="0" algn="l" rtl="0">
              <a:spcBef>
                <a:spcPts val="0"/>
              </a:spcBef>
              <a:spcAft>
                <a:spcPts val="0"/>
              </a:spcAft>
              <a:buNone/>
            </a:pPr>
            <a:r>
              <a:rPr lang="en" sz="2700">
                <a:solidFill>
                  <a:srgbClr val="F5F5F5"/>
                </a:solidFill>
                <a:latin typeface="Oswald"/>
                <a:ea typeface="Oswald"/>
                <a:cs typeface="Oswald"/>
                <a:sym typeface="Oswald"/>
              </a:rPr>
              <a:t>Ex: my high school friend</a:t>
            </a:r>
            <a:endParaRPr sz="2700">
              <a:solidFill>
                <a:srgbClr val="F5F5F5"/>
              </a:solidFill>
              <a:latin typeface="Oswald"/>
              <a:ea typeface="Oswald"/>
              <a:cs typeface="Oswald"/>
              <a:sym typeface="Oswald"/>
            </a:endParaRPr>
          </a:p>
        </p:txBody>
      </p:sp>
      <p:sp>
        <p:nvSpPr>
          <p:cNvPr id="337" name="Google Shape;337;p48"/>
          <p:cNvSpPr txBox="1"/>
          <p:nvPr/>
        </p:nvSpPr>
        <p:spPr>
          <a:xfrm>
            <a:off x="531600" y="1199575"/>
            <a:ext cx="8080800" cy="3213900"/>
          </a:xfrm>
          <a:prstGeom prst="rect">
            <a:avLst/>
          </a:prstGeom>
          <a:solidFill>
            <a:srgbClr val="78909C"/>
          </a:solidFill>
          <a:ln w="2857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3200">
                <a:solidFill>
                  <a:schemeClr val="accent6"/>
                </a:solidFill>
                <a:latin typeface="Average"/>
                <a:ea typeface="Average"/>
                <a:cs typeface="Average"/>
                <a:sym typeface="Average"/>
              </a:rPr>
              <a:t>“Naked I came from my mother’s womb,</a:t>
            </a:r>
            <a:endParaRPr sz="3200">
              <a:solidFill>
                <a:schemeClr val="accent6"/>
              </a:solidFill>
              <a:latin typeface="Average"/>
              <a:ea typeface="Average"/>
              <a:cs typeface="Average"/>
              <a:sym typeface="Average"/>
            </a:endParaRPr>
          </a:p>
          <a:p>
            <a:pPr marL="0" lvl="0" indent="0" algn="l" rtl="0">
              <a:spcBef>
                <a:spcPts val="0"/>
              </a:spcBef>
              <a:spcAft>
                <a:spcPts val="0"/>
              </a:spcAft>
              <a:buNone/>
            </a:pPr>
            <a:r>
              <a:rPr lang="en" sz="3200">
                <a:solidFill>
                  <a:schemeClr val="accent6"/>
                </a:solidFill>
                <a:latin typeface="Average"/>
                <a:ea typeface="Average"/>
                <a:cs typeface="Average"/>
                <a:sym typeface="Average"/>
              </a:rPr>
              <a:t>    and naked I will depart.” (Job 1:21)</a:t>
            </a:r>
            <a:endParaRPr sz="3200">
              <a:solidFill>
                <a:schemeClr val="accent6"/>
              </a:solidFill>
              <a:latin typeface="Average"/>
              <a:ea typeface="Average"/>
              <a:cs typeface="Average"/>
              <a:sym typeface="Average"/>
            </a:endParaRPr>
          </a:p>
          <a:p>
            <a:pPr marL="0" lvl="0" indent="0" algn="l" rtl="0">
              <a:spcBef>
                <a:spcPts val="0"/>
              </a:spcBef>
              <a:spcAft>
                <a:spcPts val="0"/>
              </a:spcAft>
              <a:buNone/>
            </a:pPr>
            <a:endParaRPr sz="3200">
              <a:solidFill>
                <a:schemeClr val="accent6"/>
              </a:solidFill>
              <a:latin typeface="Average"/>
              <a:ea typeface="Average"/>
              <a:cs typeface="Average"/>
              <a:sym typeface="Average"/>
            </a:endParaRPr>
          </a:p>
          <a:p>
            <a:pPr marL="0" lvl="0" indent="0" algn="l" rtl="0">
              <a:spcBef>
                <a:spcPts val="0"/>
              </a:spcBef>
              <a:spcAft>
                <a:spcPts val="0"/>
              </a:spcAft>
              <a:buNone/>
            </a:pPr>
            <a:r>
              <a:rPr lang="en" sz="3200" b="1">
                <a:solidFill>
                  <a:schemeClr val="dk1"/>
                </a:solidFill>
                <a:latin typeface="Average"/>
                <a:ea typeface="Average"/>
                <a:cs typeface="Average"/>
                <a:sym typeface="Average"/>
              </a:rPr>
              <a:t>“</a:t>
            </a:r>
            <a:r>
              <a:rPr lang="en" sz="3200">
                <a:solidFill>
                  <a:schemeClr val="dk1"/>
                </a:solidFill>
                <a:latin typeface="Average"/>
                <a:ea typeface="Average"/>
                <a:cs typeface="Average"/>
                <a:sym typeface="Average"/>
              </a:rPr>
              <a:t>For we brought nothing into the world, and we can take nothing out of it.” (1 Timothy 6:7)</a:t>
            </a:r>
            <a:endParaRPr sz="3200">
              <a:solidFill>
                <a:schemeClr val="dk1"/>
              </a:solidFill>
              <a:latin typeface="Average"/>
              <a:ea typeface="Average"/>
              <a:cs typeface="Average"/>
              <a:sym typeface="Averag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800"/>
              <a:t>Simple Living &amp; Family Life</a:t>
            </a:r>
            <a:endParaRPr sz="3800"/>
          </a:p>
          <a:p>
            <a:pPr marL="0" lvl="0" indent="0" algn="l" rtl="0">
              <a:spcBef>
                <a:spcPts val="0"/>
              </a:spcBef>
              <a:spcAft>
                <a:spcPts val="0"/>
              </a:spcAft>
              <a:buSzPts val="990"/>
              <a:buNone/>
            </a:pPr>
            <a:endParaRPr sz="5300"/>
          </a:p>
          <a:p>
            <a:pPr marL="0" lvl="0" indent="0" algn="l" rtl="0">
              <a:spcBef>
                <a:spcPts val="0"/>
              </a:spcBef>
              <a:spcAft>
                <a:spcPts val="0"/>
              </a:spcAft>
              <a:buSzPts val="990"/>
              <a:buNone/>
            </a:pPr>
            <a:endParaRPr sz="5200"/>
          </a:p>
        </p:txBody>
      </p:sp>
      <p:sp>
        <p:nvSpPr>
          <p:cNvPr id="355" name="Google Shape;355;p51"/>
          <p:cNvSpPr txBox="1">
            <a:spLocks noGrp="1"/>
          </p:cNvSpPr>
          <p:nvPr>
            <p:ph type="body" idx="1"/>
          </p:nvPr>
        </p:nvSpPr>
        <p:spPr>
          <a:xfrm>
            <a:off x="311700" y="1346825"/>
            <a:ext cx="8520600" cy="3382200"/>
          </a:xfrm>
          <a:prstGeom prst="rect">
            <a:avLst/>
          </a:prstGeom>
          <a:noFill/>
        </p:spPr>
        <p:txBody>
          <a:bodyPr spcFirstLastPara="1" wrap="square" lIns="91425" tIns="91425" rIns="91425" bIns="91425" anchor="t" anchorCtr="0">
            <a:noAutofit/>
          </a:bodyPr>
          <a:lstStyle/>
          <a:p>
            <a:pPr marL="0" lvl="0" indent="0" algn="just" rtl="0">
              <a:spcBef>
                <a:spcPts val="0"/>
              </a:spcBef>
              <a:spcAft>
                <a:spcPts val="0"/>
              </a:spcAft>
              <a:buNone/>
            </a:pPr>
            <a:r>
              <a:rPr lang="en" sz="2900">
                <a:solidFill>
                  <a:srgbClr val="EFEFEF"/>
                </a:solidFill>
              </a:rPr>
              <a:t>But </a:t>
            </a:r>
            <a:r>
              <a:rPr lang="en" sz="2900" b="1">
                <a:solidFill>
                  <a:schemeClr val="accent5"/>
                </a:solidFill>
              </a:rPr>
              <a:t>you</a:t>
            </a:r>
            <a:r>
              <a:rPr lang="en" sz="2900">
                <a:solidFill>
                  <a:srgbClr val="EFEFEF"/>
                </a:solidFill>
              </a:rPr>
              <a:t>, man of God, </a:t>
            </a:r>
            <a:r>
              <a:rPr lang="en" sz="2900" b="1">
                <a:solidFill>
                  <a:schemeClr val="accent5"/>
                </a:solidFill>
              </a:rPr>
              <a:t>flee</a:t>
            </a:r>
            <a:r>
              <a:rPr lang="en" sz="2900">
                <a:solidFill>
                  <a:srgbClr val="EFEFEF"/>
                </a:solidFill>
              </a:rPr>
              <a:t> from all this, and pursue righteousness, godliness, faith, love, endurance and gentleness. Fight the good fight of faith. Take hold of the eternal life to which you were called.  (1 Tim. 6:11-12a)</a:t>
            </a:r>
            <a:endParaRPr sz="2900">
              <a:solidFill>
                <a:srgbClr val="EFEFEF"/>
              </a:solidFill>
            </a:endParaRPr>
          </a:p>
          <a:p>
            <a:pPr marL="0" lvl="0" indent="0" algn="l" rtl="0">
              <a:spcBef>
                <a:spcPts val="1200"/>
              </a:spcBef>
              <a:spcAft>
                <a:spcPts val="1200"/>
              </a:spcAft>
              <a:buNone/>
            </a:pPr>
            <a:endParaRPr sz="2900">
              <a:solidFill>
                <a:schemeClr val="accent6"/>
              </a:solidFill>
            </a:endParaRPr>
          </a:p>
        </p:txBody>
      </p:sp>
      <p:sp>
        <p:nvSpPr>
          <p:cNvPr id="356" name="Google Shape;356;p51"/>
          <p:cNvSpPr txBox="1"/>
          <p:nvPr/>
        </p:nvSpPr>
        <p:spPr>
          <a:xfrm>
            <a:off x="383100" y="3960075"/>
            <a:ext cx="8377800" cy="1015800"/>
          </a:xfrm>
          <a:prstGeom prst="rect">
            <a:avLst/>
          </a:prstGeom>
          <a:solidFill>
            <a:srgbClr val="78909C"/>
          </a:solidFill>
          <a:ln w="2857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700">
                <a:solidFill>
                  <a:schemeClr val="accent5"/>
                </a:solidFill>
                <a:latin typeface="Oswald"/>
                <a:ea typeface="Oswald"/>
                <a:cs typeface="Oswald"/>
                <a:sym typeface="Oswald"/>
              </a:rPr>
              <a:t>Fleeing the love of money is synonymous with Fleeing Materialism/Consumerism</a:t>
            </a:r>
            <a:endParaRPr sz="2700">
              <a:solidFill>
                <a:schemeClr val="accent5"/>
              </a:solidFill>
              <a:latin typeface="Oswald"/>
              <a:ea typeface="Oswald"/>
              <a:cs typeface="Oswald"/>
              <a:sym typeface="Oswa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800"/>
              <a:t>Simple Living &amp; Family Life</a:t>
            </a:r>
            <a:endParaRPr sz="3800"/>
          </a:p>
          <a:p>
            <a:pPr marL="0" lvl="0" indent="0" algn="l" rtl="0">
              <a:spcBef>
                <a:spcPts val="0"/>
              </a:spcBef>
              <a:spcAft>
                <a:spcPts val="0"/>
              </a:spcAft>
              <a:buSzPts val="990"/>
              <a:buNone/>
            </a:pPr>
            <a:endParaRPr sz="5300"/>
          </a:p>
          <a:p>
            <a:pPr marL="0" lvl="0" indent="0" algn="l" rtl="0">
              <a:spcBef>
                <a:spcPts val="0"/>
              </a:spcBef>
              <a:spcAft>
                <a:spcPts val="0"/>
              </a:spcAft>
              <a:buSzPts val="990"/>
              <a:buNone/>
            </a:pPr>
            <a:endParaRPr sz="5200"/>
          </a:p>
        </p:txBody>
      </p:sp>
      <p:sp>
        <p:nvSpPr>
          <p:cNvPr id="368" name="Google Shape;368;p53"/>
          <p:cNvSpPr txBox="1">
            <a:spLocks noGrp="1"/>
          </p:cNvSpPr>
          <p:nvPr>
            <p:ph type="body" idx="1"/>
          </p:nvPr>
        </p:nvSpPr>
        <p:spPr>
          <a:xfrm>
            <a:off x="311700" y="1346825"/>
            <a:ext cx="8520600" cy="3382200"/>
          </a:xfrm>
          <a:prstGeom prst="rect">
            <a:avLst/>
          </a:prstGeom>
          <a:noFill/>
        </p:spPr>
        <p:txBody>
          <a:bodyPr spcFirstLastPara="1" wrap="square" lIns="91425" tIns="91425" rIns="91425" bIns="91425" anchor="t" anchorCtr="0">
            <a:noAutofit/>
          </a:bodyPr>
          <a:lstStyle/>
          <a:p>
            <a:pPr marL="457200" lvl="0" indent="-412750" algn="l" rtl="0">
              <a:spcBef>
                <a:spcPts val="1200"/>
              </a:spcBef>
              <a:spcAft>
                <a:spcPts val="0"/>
              </a:spcAft>
              <a:buClr>
                <a:schemeClr val="accent6"/>
              </a:buClr>
              <a:buSzPts val="2900"/>
              <a:buChar char="●"/>
            </a:pPr>
            <a:r>
              <a:rPr lang="en" sz="2900">
                <a:solidFill>
                  <a:srgbClr val="EFEFEF"/>
                </a:solidFill>
              </a:rPr>
              <a:t>Materialism/Consumerism</a:t>
            </a:r>
            <a:endParaRPr sz="2900">
              <a:solidFill>
                <a:srgbClr val="EFEFEF"/>
              </a:solidFill>
            </a:endParaRPr>
          </a:p>
          <a:p>
            <a:pPr marL="914400" lvl="1" indent="-412750" algn="l" rtl="0">
              <a:spcBef>
                <a:spcPts val="0"/>
              </a:spcBef>
              <a:spcAft>
                <a:spcPts val="0"/>
              </a:spcAft>
              <a:buClr>
                <a:srgbClr val="EFEFEF"/>
              </a:buClr>
              <a:buSzPts val="2900"/>
              <a:buChar char="○"/>
            </a:pPr>
            <a:r>
              <a:rPr lang="en" sz="2900">
                <a:solidFill>
                  <a:srgbClr val="EFEFEF"/>
                </a:solidFill>
              </a:rPr>
              <a:t>Debt</a:t>
            </a:r>
            <a:endParaRPr sz="2900">
              <a:solidFill>
                <a:srgbClr val="EFEFEF"/>
              </a:solidFill>
            </a:endParaRPr>
          </a:p>
          <a:p>
            <a:pPr marL="1371600" lvl="2" indent="-412750" algn="l" rtl="0">
              <a:spcBef>
                <a:spcPts val="0"/>
              </a:spcBef>
              <a:spcAft>
                <a:spcPts val="0"/>
              </a:spcAft>
              <a:buClr>
                <a:srgbClr val="EFEFEF"/>
              </a:buClr>
              <a:buSzPts val="2900"/>
              <a:buChar char="■"/>
            </a:pPr>
            <a:r>
              <a:rPr lang="en" sz="2900">
                <a:solidFill>
                  <a:srgbClr val="EFEFEF"/>
                </a:solidFill>
              </a:rPr>
              <a:t>Student Loan Crisis </a:t>
            </a:r>
            <a:endParaRPr sz="2900">
              <a:solidFill>
                <a:srgbClr val="EFEFEF"/>
              </a:solidFill>
            </a:endParaRPr>
          </a:p>
          <a:p>
            <a:pPr marL="1371600" lvl="2" indent="-412750" algn="l" rtl="0">
              <a:spcBef>
                <a:spcPts val="0"/>
              </a:spcBef>
              <a:spcAft>
                <a:spcPts val="0"/>
              </a:spcAft>
              <a:buClr>
                <a:srgbClr val="EFEFEF"/>
              </a:buClr>
              <a:buSzPts val="2900"/>
              <a:buChar char="■"/>
            </a:pPr>
            <a:r>
              <a:rPr lang="en" sz="2900">
                <a:solidFill>
                  <a:srgbClr val="EFEFEF"/>
                </a:solidFill>
              </a:rPr>
              <a:t>Cashouts (on Refi’s)</a:t>
            </a:r>
            <a:endParaRPr sz="2900">
              <a:solidFill>
                <a:srgbClr val="EFEFEF"/>
              </a:solidFill>
            </a:endParaRPr>
          </a:p>
          <a:p>
            <a:pPr marL="1371600" lvl="2" indent="-412750" algn="l" rtl="0">
              <a:spcBef>
                <a:spcPts val="0"/>
              </a:spcBef>
              <a:spcAft>
                <a:spcPts val="0"/>
              </a:spcAft>
              <a:buClr>
                <a:srgbClr val="EFEFEF"/>
              </a:buClr>
              <a:buSzPts val="2900"/>
              <a:buChar char="■"/>
            </a:pPr>
            <a:r>
              <a:rPr lang="en" sz="2900">
                <a:solidFill>
                  <a:srgbClr val="EFEFEF"/>
                </a:solidFill>
              </a:rPr>
              <a:t>“Money is cheap”</a:t>
            </a:r>
            <a:endParaRPr sz="2900">
              <a:solidFill>
                <a:srgbClr val="EFEFEF"/>
              </a:solidFill>
            </a:endParaRPr>
          </a:p>
          <a:p>
            <a:pPr marL="1371600" lvl="2" indent="-412750" algn="l" rtl="0">
              <a:spcBef>
                <a:spcPts val="0"/>
              </a:spcBef>
              <a:spcAft>
                <a:spcPts val="0"/>
              </a:spcAft>
              <a:buClr>
                <a:srgbClr val="EFEFEF"/>
              </a:buClr>
              <a:buSzPts val="2900"/>
              <a:buChar char="■"/>
            </a:pPr>
            <a:r>
              <a:rPr lang="en" sz="2900">
                <a:solidFill>
                  <a:srgbClr val="EFEFEF"/>
                </a:solidFill>
              </a:rPr>
              <a:t>Credit Cards</a:t>
            </a:r>
            <a:endParaRPr sz="2900">
              <a:solidFill>
                <a:srgbClr val="EFEFE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800"/>
              <a:t>Simple Living &amp; Family Life</a:t>
            </a:r>
            <a:endParaRPr sz="3800"/>
          </a:p>
        </p:txBody>
      </p:sp>
      <p:pic>
        <p:nvPicPr>
          <p:cNvPr id="65" name="Google Shape;65;p14"/>
          <p:cNvPicPr preferRelativeResize="0"/>
          <p:nvPr/>
        </p:nvPicPr>
        <p:blipFill rotWithShape="1">
          <a:blip r:embed="rId3">
            <a:alphaModFix/>
          </a:blip>
          <a:srcRect r="49705" b="169"/>
          <a:stretch/>
        </p:blipFill>
        <p:spPr>
          <a:xfrm>
            <a:off x="1112575" y="1323825"/>
            <a:ext cx="2381399" cy="3545349"/>
          </a:xfrm>
          <a:prstGeom prst="rect">
            <a:avLst/>
          </a:prstGeom>
          <a:noFill/>
          <a:ln>
            <a:noFill/>
          </a:ln>
        </p:spPr>
      </p:pic>
      <p:pic>
        <p:nvPicPr>
          <p:cNvPr id="66" name="Google Shape;66;p14"/>
          <p:cNvPicPr preferRelativeResize="0"/>
          <p:nvPr/>
        </p:nvPicPr>
        <p:blipFill>
          <a:blip r:embed="rId4">
            <a:alphaModFix/>
          </a:blip>
          <a:stretch>
            <a:fillRect/>
          </a:stretch>
        </p:blipFill>
        <p:spPr>
          <a:xfrm>
            <a:off x="5304350" y="1323825"/>
            <a:ext cx="2673551" cy="35453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800"/>
              <a:t>Simple Living &amp; Family Life</a:t>
            </a:r>
            <a:endParaRPr sz="3800"/>
          </a:p>
          <a:p>
            <a:pPr marL="0" lvl="0" indent="0" algn="l" rtl="0">
              <a:spcBef>
                <a:spcPts val="0"/>
              </a:spcBef>
              <a:spcAft>
                <a:spcPts val="0"/>
              </a:spcAft>
              <a:buSzPts val="990"/>
              <a:buNone/>
            </a:pPr>
            <a:endParaRPr sz="5300"/>
          </a:p>
          <a:p>
            <a:pPr marL="0" lvl="0" indent="0" algn="l" rtl="0">
              <a:spcBef>
                <a:spcPts val="0"/>
              </a:spcBef>
              <a:spcAft>
                <a:spcPts val="0"/>
              </a:spcAft>
              <a:buSzPts val="990"/>
              <a:buNone/>
            </a:pPr>
            <a:endParaRPr sz="5200"/>
          </a:p>
        </p:txBody>
      </p:sp>
      <p:sp>
        <p:nvSpPr>
          <p:cNvPr id="374" name="Google Shape;374;p54"/>
          <p:cNvSpPr txBox="1">
            <a:spLocks noGrp="1"/>
          </p:cNvSpPr>
          <p:nvPr>
            <p:ph type="body" idx="1"/>
          </p:nvPr>
        </p:nvSpPr>
        <p:spPr>
          <a:xfrm>
            <a:off x="311700" y="1346825"/>
            <a:ext cx="8520600" cy="3382200"/>
          </a:xfrm>
          <a:prstGeom prst="rect">
            <a:avLst/>
          </a:prstGeom>
          <a:noFill/>
        </p:spPr>
        <p:txBody>
          <a:bodyPr spcFirstLastPara="1" wrap="square" lIns="91425" tIns="91425" rIns="91425" bIns="91425" anchor="t" anchorCtr="0">
            <a:noAutofit/>
          </a:bodyPr>
          <a:lstStyle/>
          <a:p>
            <a:pPr marL="457200" lvl="0" indent="-412750" algn="l" rtl="0">
              <a:spcBef>
                <a:spcPts val="1200"/>
              </a:spcBef>
              <a:spcAft>
                <a:spcPts val="0"/>
              </a:spcAft>
              <a:buClr>
                <a:schemeClr val="accent6"/>
              </a:buClr>
              <a:buSzPts val="2900"/>
              <a:buChar char="●"/>
            </a:pPr>
            <a:r>
              <a:rPr lang="en" sz="2900">
                <a:solidFill>
                  <a:srgbClr val="EFEFEF"/>
                </a:solidFill>
              </a:rPr>
              <a:t>Materialism/Consumerism</a:t>
            </a:r>
            <a:endParaRPr sz="2900">
              <a:solidFill>
                <a:srgbClr val="EFEFEF"/>
              </a:solidFill>
            </a:endParaRPr>
          </a:p>
          <a:p>
            <a:pPr marL="914400" lvl="1" indent="-412750" algn="l" rtl="0">
              <a:spcBef>
                <a:spcPts val="0"/>
              </a:spcBef>
              <a:spcAft>
                <a:spcPts val="0"/>
              </a:spcAft>
              <a:buClr>
                <a:srgbClr val="EFEFEF"/>
              </a:buClr>
              <a:buSzPts val="2900"/>
              <a:buChar char="○"/>
            </a:pPr>
            <a:r>
              <a:rPr lang="en" sz="2900">
                <a:solidFill>
                  <a:srgbClr val="EFEFEF"/>
                </a:solidFill>
              </a:rPr>
              <a:t>Debt</a:t>
            </a:r>
            <a:endParaRPr sz="2900">
              <a:solidFill>
                <a:srgbClr val="EFEFEF"/>
              </a:solidFill>
            </a:endParaRPr>
          </a:p>
          <a:p>
            <a:pPr marL="1371600" lvl="2" indent="-412750" algn="l" rtl="0">
              <a:spcBef>
                <a:spcPts val="0"/>
              </a:spcBef>
              <a:spcAft>
                <a:spcPts val="0"/>
              </a:spcAft>
              <a:buClr>
                <a:srgbClr val="EFEFEF"/>
              </a:buClr>
              <a:buSzPts val="2900"/>
              <a:buChar char="■"/>
            </a:pPr>
            <a:r>
              <a:rPr lang="en" sz="2900">
                <a:solidFill>
                  <a:srgbClr val="EFEFEF"/>
                </a:solidFill>
              </a:rPr>
              <a:t>Student Loan Crisis </a:t>
            </a:r>
            <a:endParaRPr sz="2900">
              <a:solidFill>
                <a:srgbClr val="EFEFEF"/>
              </a:solidFill>
            </a:endParaRPr>
          </a:p>
          <a:p>
            <a:pPr marL="1371600" lvl="2" indent="-412750" algn="l" rtl="0">
              <a:spcBef>
                <a:spcPts val="0"/>
              </a:spcBef>
              <a:spcAft>
                <a:spcPts val="0"/>
              </a:spcAft>
              <a:buClr>
                <a:srgbClr val="EFEFEF"/>
              </a:buClr>
              <a:buSzPts val="2900"/>
              <a:buChar char="■"/>
            </a:pPr>
            <a:r>
              <a:rPr lang="en" sz="2900">
                <a:solidFill>
                  <a:srgbClr val="EFEFEF"/>
                </a:solidFill>
              </a:rPr>
              <a:t>Cashouts (on Refi’s)</a:t>
            </a:r>
            <a:endParaRPr sz="2900">
              <a:solidFill>
                <a:srgbClr val="EFEFEF"/>
              </a:solidFill>
            </a:endParaRPr>
          </a:p>
          <a:p>
            <a:pPr marL="1371600" lvl="2" indent="-412750" algn="l" rtl="0">
              <a:spcBef>
                <a:spcPts val="0"/>
              </a:spcBef>
              <a:spcAft>
                <a:spcPts val="0"/>
              </a:spcAft>
              <a:buClr>
                <a:srgbClr val="EFEFEF"/>
              </a:buClr>
              <a:buSzPts val="2900"/>
              <a:buChar char="■"/>
            </a:pPr>
            <a:r>
              <a:rPr lang="en" sz="2900">
                <a:solidFill>
                  <a:srgbClr val="EFEFEF"/>
                </a:solidFill>
              </a:rPr>
              <a:t>“Money is cheap”</a:t>
            </a:r>
            <a:endParaRPr sz="2900">
              <a:solidFill>
                <a:srgbClr val="EFEFEF"/>
              </a:solidFill>
            </a:endParaRPr>
          </a:p>
          <a:p>
            <a:pPr marL="1371600" lvl="2" indent="-412750" algn="l" rtl="0">
              <a:spcBef>
                <a:spcPts val="0"/>
              </a:spcBef>
              <a:spcAft>
                <a:spcPts val="0"/>
              </a:spcAft>
              <a:buClr>
                <a:srgbClr val="EFEFEF"/>
              </a:buClr>
              <a:buSzPts val="2900"/>
              <a:buChar char="■"/>
            </a:pPr>
            <a:r>
              <a:rPr lang="en" sz="2900">
                <a:solidFill>
                  <a:srgbClr val="EFEFEF"/>
                </a:solidFill>
              </a:rPr>
              <a:t>Credit Cards</a:t>
            </a:r>
            <a:endParaRPr sz="2900">
              <a:solidFill>
                <a:srgbClr val="EFEFEF"/>
              </a:solidFill>
            </a:endParaRPr>
          </a:p>
        </p:txBody>
      </p:sp>
      <p:sp>
        <p:nvSpPr>
          <p:cNvPr id="375" name="Google Shape;375;p54"/>
          <p:cNvSpPr txBox="1"/>
          <p:nvPr/>
        </p:nvSpPr>
        <p:spPr>
          <a:xfrm>
            <a:off x="2288625" y="1983150"/>
            <a:ext cx="6080400" cy="1015800"/>
          </a:xfrm>
          <a:prstGeom prst="rect">
            <a:avLst/>
          </a:prstGeom>
          <a:solidFill>
            <a:srgbClr val="78909C"/>
          </a:solidFill>
          <a:ln w="2857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2700">
                <a:solidFill>
                  <a:srgbClr val="F5F5F5"/>
                </a:solidFill>
                <a:latin typeface="Oswald"/>
                <a:ea typeface="Oswald"/>
                <a:cs typeface="Oswald"/>
                <a:sym typeface="Oswald"/>
              </a:rPr>
              <a:t>The rich rule over the poor and the borrower is slave to the lender. (Proverbs 22:7).</a:t>
            </a:r>
            <a:endParaRPr sz="2700">
              <a:solidFill>
                <a:srgbClr val="F5F5F5"/>
              </a:solidFill>
              <a:latin typeface="Oswald"/>
              <a:ea typeface="Oswald"/>
              <a:cs typeface="Oswald"/>
              <a:sym typeface="Oswa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800"/>
              <a:t>Simple Living &amp; Family Life</a:t>
            </a:r>
            <a:endParaRPr sz="3800"/>
          </a:p>
          <a:p>
            <a:pPr marL="0" lvl="0" indent="0" algn="l" rtl="0">
              <a:spcBef>
                <a:spcPts val="0"/>
              </a:spcBef>
              <a:spcAft>
                <a:spcPts val="0"/>
              </a:spcAft>
              <a:buSzPts val="990"/>
              <a:buNone/>
            </a:pPr>
            <a:endParaRPr sz="5300"/>
          </a:p>
          <a:p>
            <a:pPr marL="0" lvl="0" indent="0" algn="l" rtl="0">
              <a:spcBef>
                <a:spcPts val="0"/>
              </a:spcBef>
              <a:spcAft>
                <a:spcPts val="0"/>
              </a:spcAft>
              <a:buSzPts val="990"/>
              <a:buNone/>
            </a:pPr>
            <a:endParaRPr sz="5200"/>
          </a:p>
        </p:txBody>
      </p:sp>
      <p:sp>
        <p:nvSpPr>
          <p:cNvPr id="381" name="Google Shape;381;p55"/>
          <p:cNvSpPr txBox="1">
            <a:spLocks noGrp="1"/>
          </p:cNvSpPr>
          <p:nvPr>
            <p:ph type="body" idx="1"/>
          </p:nvPr>
        </p:nvSpPr>
        <p:spPr>
          <a:xfrm>
            <a:off x="311700" y="1346825"/>
            <a:ext cx="8520600" cy="3382200"/>
          </a:xfrm>
          <a:prstGeom prst="rect">
            <a:avLst/>
          </a:prstGeom>
          <a:noFill/>
        </p:spPr>
        <p:txBody>
          <a:bodyPr spcFirstLastPara="1" wrap="square" lIns="91425" tIns="91425" rIns="91425" bIns="91425" anchor="t" anchorCtr="0">
            <a:noAutofit/>
          </a:bodyPr>
          <a:lstStyle/>
          <a:p>
            <a:pPr marL="0" lvl="0" indent="0" algn="just" rtl="0">
              <a:spcBef>
                <a:spcPts val="0"/>
              </a:spcBef>
              <a:spcAft>
                <a:spcPts val="0"/>
              </a:spcAft>
              <a:buNone/>
            </a:pPr>
            <a:r>
              <a:rPr lang="en" sz="2900">
                <a:solidFill>
                  <a:srgbClr val="EFEFEF"/>
                </a:solidFill>
              </a:rPr>
              <a:t>But </a:t>
            </a:r>
            <a:r>
              <a:rPr lang="en" sz="2900" b="1">
                <a:solidFill>
                  <a:schemeClr val="accent5"/>
                </a:solidFill>
              </a:rPr>
              <a:t>you</a:t>
            </a:r>
            <a:r>
              <a:rPr lang="en" sz="2900">
                <a:solidFill>
                  <a:srgbClr val="EFEFEF"/>
                </a:solidFill>
              </a:rPr>
              <a:t>, man of God, </a:t>
            </a:r>
            <a:r>
              <a:rPr lang="en" sz="2900" b="1">
                <a:solidFill>
                  <a:schemeClr val="accent5"/>
                </a:solidFill>
              </a:rPr>
              <a:t>flee</a:t>
            </a:r>
            <a:r>
              <a:rPr lang="en" sz="2900">
                <a:solidFill>
                  <a:srgbClr val="EFEFEF"/>
                </a:solidFill>
              </a:rPr>
              <a:t> from all this, and pursue righteousness, godliness, faith, love, endurance and gentleness. Fight the good fight of faith. Take hold of the eternal life to which you were called.  (1 Tim. 6:11-12a)</a:t>
            </a:r>
            <a:endParaRPr sz="2900">
              <a:solidFill>
                <a:srgbClr val="EFEFEF"/>
              </a:solidFill>
            </a:endParaRPr>
          </a:p>
          <a:p>
            <a:pPr marL="0" lvl="0" indent="0" algn="l" rtl="0">
              <a:spcBef>
                <a:spcPts val="1200"/>
              </a:spcBef>
              <a:spcAft>
                <a:spcPts val="1200"/>
              </a:spcAft>
              <a:buNone/>
            </a:pPr>
            <a:endParaRPr sz="2900">
              <a:solidFill>
                <a:schemeClr val="accent6"/>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800"/>
              <a:t>Simple Living &amp; Family Life</a:t>
            </a:r>
            <a:endParaRPr sz="3800"/>
          </a:p>
          <a:p>
            <a:pPr marL="0" lvl="0" indent="0" algn="l" rtl="0">
              <a:spcBef>
                <a:spcPts val="0"/>
              </a:spcBef>
              <a:spcAft>
                <a:spcPts val="0"/>
              </a:spcAft>
              <a:buSzPts val="990"/>
              <a:buNone/>
            </a:pPr>
            <a:endParaRPr sz="5300"/>
          </a:p>
          <a:p>
            <a:pPr marL="0" lvl="0" indent="0" algn="l" rtl="0">
              <a:spcBef>
                <a:spcPts val="0"/>
              </a:spcBef>
              <a:spcAft>
                <a:spcPts val="0"/>
              </a:spcAft>
              <a:buSzPts val="990"/>
              <a:buNone/>
            </a:pPr>
            <a:endParaRPr sz="5200"/>
          </a:p>
        </p:txBody>
      </p:sp>
      <p:sp>
        <p:nvSpPr>
          <p:cNvPr id="387" name="Google Shape;387;p56"/>
          <p:cNvSpPr txBox="1">
            <a:spLocks noGrp="1"/>
          </p:cNvSpPr>
          <p:nvPr>
            <p:ph type="body" idx="1"/>
          </p:nvPr>
        </p:nvSpPr>
        <p:spPr>
          <a:xfrm>
            <a:off x="311700" y="1346825"/>
            <a:ext cx="8520600" cy="3382200"/>
          </a:xfrm>
          <a:prstGeom prst="rect">
            <a:avLst/>
          </a:prstGeom>
          <a:noFill/>
        </p:spPr>
        <p:txBody>
          <a:bodyPr spcFirstLastPara="1" wrap="square" lIns="91425" tIns="91425" rIns="91425" bIns="91425" anchor="t" anchorCtr="0">
            <a:noAutofit/>
          </a:bodyPr>
          <a:lstStyle/>
          <a:p>
            <a:pPr marL="0" lvl="0" indent="0" algn="l" rtl="0">
              <a:spcBef>
                <a:spcPts val="1200"/>
              </a:spcBef>
              <a:spcAft>
                <a:spcPts val="0"/>
              </a:spcAft>
              <a:buNone/>
            </a:pPr>
            <a:r>
              <a:rPr lang="en" sz="2900">
                <a:solidFill>
                  <a:schemeClr val="accent6"/>
                </a:solidFill>
              </a:rPr>
              <a:t>So from now on we regard no one from a worldly point of view…if anyone is in Christ, he is a new creation. The old has gone, the new is here! (2 Cor. 5:16,17)</a:t>
            </a:r>
            <a:endParaRPr sz="2900">
              <a:solidFill>
                <a:schemeClr val="accent6"/>
              </a:solidFill>
            </a:endParaRPr>
          </a:p>
          <a:p>
            <a:pPr marL="0" lvl="0" indent="0" algn="just" rtl="0">
              <a:spcBef>
                <a:spcPts val="1200"/>
              </a:spcBef>
              <a:spcAft>
                <a:spcPts val="0"/>
              </a:spcAft>
              <a:buNone/>
            </a:pPr>
            <a:endParaRPr sz="2900">
              <a:solidFill>
                <a:schemeClr val="accent6"/>
              </a:solidFill>
            </a:endParaRPr>
          </a:p>
          <a:p>
            <a:pPr marL="0" lvl="0" indent="0" algn="l" rtl="0">
              <a:spcBef>
                <a:spcPts val="1200"/>
              </a:spcBef>
              <a:spcAft>
                <a:spcPts val="1200"/>
              </a:spcAft>
              <a:buNone/>
            </a:pPr>
            <a:endParaRPr sz="2900">
              <a:solidFill>
                <a:schemeClr val="accent6"/>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800"/>
              <a:t>Simple Living &amp; Family Life</a:t>
            </a:r>
            <a:endParaRPr sz="3800"/>
          </a:p>
          <a:p>
            <a:pPr marL="0" lvl="0" indent="0" algn="l" rtl="0">
              <a:spcBef>
                <a:spcPts val="0"/>
              </a:spcBef>
              <a:spcAft>
                <a:spcPts val="0"/>
              </a:spcAft>
              <a:buSzPts val="990"/>
              <a:buNone/>
            </a:pPr>
            <a:endParaRPr sz="5300"/>
          </a:p>
          <a:p>
            <a:pPr marL="0" lvl="0" indent="0" algn="l" rtl="0">
              <a:spcBef>
                <a:spcPts val="0"/>
              </a:spcBef>
              <a:spcAft>
                <a:spcPts val="0"/>
              </a:spcAft>
              <a:buSzPts val="990"/>
              <a:buNone/>
            </a:pPr>
            <a:endParaRPr sz="5200"/>
          </a:p>
        </p:txBody>
      </p:sp>
      <p:sp>
        <p:nvSpPr>
          <p:cNvPr id="399" name="Google Shape;399;p58"/>
          <p:cNvSpPr txBox="1">
            <a:spLocks noGrp="1"/>
          </p:cNvSpPr>
          <p:nvPr>
            <p:ph type="body" idx="1"/>
          </p:nvPr>
        </p:nvSpPr>
        <p:spPr>
          <a:xfrm>
            <a:off x="311700" y="1346825"/>
            <a:ext cx="8520600" cy="3382200"/>
          </a:xfrm>
          <a:prstGeom prst="rect">
            <a:avLst/>
          </a:prstGeom>
          <a:noFill/>
        </p:spPr>
        <p:txBody>
          <a:bodyPr spcFirstLastPara="1" wrap="square" lIns="91425" tIns="91425" rIns="91425" bIns="91425" anchor="t" anchorCtr="0">
            <a:noAutofit/>
          </a:bodyPr>
          <a:lstStyle/>
          <a:p>
            <a:pPr marL="0" lvl="0" indent="0" algn="just" rtl="0">
              <a:spcBef>
                <a:spcPts val="0"/>
              </a:spcBef>
              <a:spcAft>
                <a:spcPts val="0"/>
              </a:spcAft>
              <a:buNone/>
            </a:pPr>
            <a:r>
              <a:rPr lang="en" sz="2900">
                <a:solidFill>
                  <a:srgbClr val="EFEFEF"/>
                </a:solidFill>
              </a:rPr>
              <a:t>But </a:t>
            </a:r>
            <a:r>
              <a:rPr lang="en" sz="2900" b="1">
                <a:solidFill>
                  <a:schemeClr val="accent6"/>
                </a:solidFill>
              </a:rPr>
              <a:t>you</a:t>
            </a:r>
            <a:r>
              <a:rPr lang="en" sz="2900">
                <a:solidFill>
                  <a:srgbClr val="EFEFEF"/>
                </a:solidFill>
              </a:rPr>
              <a:t>, man of God, </a:t>
            </a:r>
            <a:r>
              <a:rPr lang="en" sz="2900" b="1">
                <a:solidFill>
                  <a:schemeClr val="accent6"/>
                </a:solidFill>
              </a:rPr>
              <a:t>flee</a:t>
            </a:r>
            <a:r>
              <a:rPr lang="en" sz="2900">
                <a:solidFill>
                  <a:srgbClr val="EFEFEF"/>
                </a:solidFill>
              </a:rPr>
              <a:t> from all this, and </a:t>
            </a:r>
            <a:r>
              <a:rPr lang="en" sz="2900">
                <a:solidFill>
                  <a:schemeClr val="accent5"/>
                </a:solidFill>
              </a:rPr>
              <a:t>pursue righteousness, godliness, faith, love, endurance and gentleness. Fight the good fight of faith.</a:t>
            </a:r>
            <a:r>
              <a:rPr lang="en" sz="2900">
                <a:solidFill>
                  <a:srgbClr val="EFEFEF"/>
                </a:solidFill>
              </a:rPr>
              <a:t> Take hold of the eternal life to which you were called.  (1 Tim. 6:11-12a)</a:t>
            </a:r>
            <a:endParaRPr sz="2900">
              <a:solidFill>
                <a:srgbClr val="EFEFEF"/>
              </a:solidFill>
            </a:endParaRPr>
          </a:p>
          <a:p>
            <a:pPr marL="0" lvl="0" indent="0" algn="l" rtl="0">
              <a:spcBef>
                <a:spcPts val="1200"/>
              </a:spcBef>
              <a:spcAft>
                <a:spcPts val="1200"/>
              </a:spcAft>
              <a:buNone/>
            </a:pPr>
            <a:endParaRPr sz="2900">
              <a:solidFill>
                <a:schemeClr val="accent6"/>
              </a:solidFill>
            </a:endParaRPr>
          </a:p>
        </p:txBody>
      </p:sp>
      <p:sp>
        <p:nvSpPr>
          <p:cNvPr id="400" name="Google Shape;400;p58"/>
          <p:cNvSpPr txBox="1"/>
          <p:nvPr/>
        </p:nvSpPr>
        <p:spPr>
          <a:xfrm>
            <a:off x="2470150" y="3543300"/>
            <a:ext cx="6465300" cy="1431600"/>
          </a:xfrm>
          <a:prstGeom prst="rect">
            <a:avLst/>
          </a:prstGeom>
          <a:solidFill>
            <a:srgbClr val="78909C"/>
          </a:solidFill>
          <a:ln w="2857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457200" lvl="0" indent="-400050" algn="l" rtl="0">
              <a:spcBef>
                <a:spcPts val="0"/>
              </a:spcBef>
              <a:spcAft>
                <a:spcPts val="0"/>
              </a:spcAft>
              <a:buClr>
                <a:srgbClr val="F5F5F5"/>
              </a:buClr>
              <a:buSzPts val="2700"/>
              <a:buFont typeface="Oswald"/>
              <a:buChar char="●"/>
            </a:pPr>
            <a:r>
              <a:rPr lang="en" sz="2700">
                <a:solidFill>
                  <a:srgbClr val="F5F5F5"/>
                </a:solidFill>
                <a:latin typeface="Oswald"/>
                <a:ea typeface="Oswald"/>
                <a:cs typeface="Oswald"/>
                <a:sym typeface="Oswald"/>
              </a:rPr>
              <a:t>Gratitude</a:t>
            </a:r>
            <a:endParaRPr sz="2700">
              <a:solidFill>
                <a:srgbClr val="F5F5F5"/>
              </a:solidFill>
              <a:latin typeface="Oswald"/>
              <a:ea typeface="Oswald"/>
              <a:cs typeface="Oswald"/>
              <a:sym typeface="Oswald"/>
            </a:endParaRPr>
          </a:p>
          <a:p>
            <a:pPr marL="0" lvl="0" indent="0" algn="l" rtl="0">
              <a:spcBef>
                <a:spcPts val="0"/>
              </a:spcBef>
              <a:spcAft>
                <a:spcPts val="0"/>
              </a:spcAft>
              <a:buNone/>
            </a:pPr>
            <a:endParaRPr sz="2700">
              <a:solidFill>
                <a:srgbClr val="F5F5F5"/>
              </a:solidFill>
              <a:latin typeface="Oswald"/>
              <a:ea typeface="Oswald"/>
              <a:cs typeface="Oswald"/>
              <a:sym typeface="Oswald"/>
            </a:endParaRPr>
          </a:p>
          <a:p>
            <a:pPr marL="0" lvl="0" indent="0" algn="l" rtl="0">
              <a:spcBef>
                <a:spcPts val="0"/>
              </a:spcBef>
              <a:spcAft>
                <a:spcPts val="0"/>
              </a:spcAft>
              <a:buNone/>
            </a:pPr>
            <a:endParaRPr sz="2700">
              <a:solidFill>
                <a:srgbClr val="F5F5F5"/>
              </a:solidFill>
              <a:latin typeface="Oswald"/>
              <a:ea typeface="Oswald"/>
              <a:cs typeface="Oswald"/>
              <a:sym typeface="Oswa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800"/>
              <a:t>Simple Living &amp; Family Life</a:t>
            </a:r>
            <a:endParaRPr sz="3800"/>
          </a:p>
          <a:p>
            <a:pPr marL="0" lvl="0" indent="0" algn="l" rtl="0">
              <a:spcBef>
                <a:spcPts val="0"/>
              </a:spcBef>
              <a:spcAft>
                <a:spcPts val="0"/>
              </a:spcAft>
              <a:buSzPts val="990"/>
              <a:buNone/>
            </a:pPr>
            <a:endParaRPr sz="5300"/>
          </a:p>
          <a:p>
            <a:pPr marL="0" lvl="0" indent="0" algn="l" rtl="0">
              <a:spcBef>
                <a:spcPts val="0"/>
              </a:spcBef>
              <a:spcAft>
                <a:spcPts val="0"/>
              </a:spcAft>
              <a:buSzPts val="990"/>
              <a:buNone/>
            </a:pPr>
            <a:endParaRPr sz="5200"/>
          </a:p>
        </p:txBody>
      </p:sp>
      <p:sp>
        <p:nvSpPr>
          <p:cNvPr id="406" name="Google Shape;406;p59"/>
          <p:cNvSpPr txBox="1">
            <a:spLocks noGrp="1"/>
          </p:cNvSpPr>
          <p:nvPr>
            <p:ph type="body" idx="1"/>
          </p:nvPr>
        </p:nvSpPr>
        <p:spPr>
          <a:xfrm>
            <a:off x="311700" y="1346825"/>
            <a:ext cx="8520600" cy="3382200"/>
          </a:xfrm>
          <a:prstGeom prst="rect">
            <a:avLst/>
          </a:prstGeom>
          <a:noFill/>
        </p:spPr>
        <p:txBody>
          <a:bodyPr spcFirstLastPara="1" wrap="square" lIns="91425" tIns="91425" rIns="91425" bIns="91425" anchor="t" anchorCtr="0">
            <a:noAutofit/>
          </a:bodyPr>
          <a:lstStyle/>
          <a:p>
            <a:pPr marL="0" lvl="0" indent="0" algn="just" rtl="0">
              <a:spcBef>
                <a:spcPts val="0"/>
              </a:spcBef>
              <a:spcAft>
                <a:spcPts val="0"/>
              </a:spcAft>
              <a:buNone/>
            </a:pPr>
            <a:r>
              <a:rPr lang="en" sz="2900">
                <a:solidFill>
                  <a:srgbClr val="EFEFEF"/>
                </a:solidFill>
              </a:rPr>
              <a:t>But </a:t>
            </a:r>
            <a:r>
              <a:rPr lang="en" sz="2900" b="1">
                <a:solidFill>
                  <a:schemeClr val="accent6"/>
                </a:solidFill>
              </a:rPr>
              <a:t>you</a:t>
            </a:r>
            <a:r>
              <a:rPr lang="en" sz="2900">
                <a:solidFill>
                  <a:srgbClr val="EFEFEF"/>
                </a:solidFill>
              </a:rPr>
              <a:t>, man of God, </a:t>
            </a:r>
            <a:r>
              <a:rPr lang="en" sz="2900" b="1">
                <a:solidFill>
                  <a:schemeClr val="accent6"/>
                </a:solidFill>
              </a:rPr>
              <a:t>flee</a:t>
            </a:r>
            <a:r>
              <a:rPr lang="en" sz="2900">
                <a:solidFill>
                  <a:srgbClr val="EFEFEF"/>
                </a:solidFill>
              </a:rPr>
              <a:t> from all this, and </a:t>
            </a:r>
            <a:r>
              <a:rPr lang="en" sz="2900">
                <a:solidFill>
                  <a:schemeClr val="accent5"/>
                </a:solidFill>
              </a:rPr>
              <a:t>pursue righteousness, godliness, faith, love, endurance and gentleness. Fight the good fight of faith.</a:t>
            </a:r>
            <a:r>
              <a:rPr lang="en" sz="2900">
                <a:solidFill>
                  <a:srgbClr val="EFEFEF"/>
                </a:solidFill>
              </a:rPr>
              <a:t> Take hold of the eternal life to which you were called.  (1 Tim. 6:11-12a)</a:t>
            </a:r>
            <a:endParaRPr sz="2900">
              <a:solidFill>
                <a:srgbClr val="EFEFEF"/>
              </a:solidFill>
            </a:endParaRPr>
          </a:p>
          <a:p>
            <a:pPr marL="0" lvl="0" indent="0" algn="l" rtl="0">
              <a:spcBef>
                <a:spcPts val="1200"/>
              </a:spcBef>
              <a:spcAft>
                <a:spcPts val="1200"/>
              </a:spcAft>
              <a:buNone/>
            </a:pPr>
            <a:endParaRPr sz="2900">
              <a:solidFill>
                <a:schemeClr val="accent6"/>
              </a:solidFill>
            </a:endParaRPr>
          </a:p>
        </p:txBody>
      </p:sp>
      <p:sp>
        <p:nvSpPr>
          <p:cNvPr id="407" name="Google Shape;407;p59"/>
          <p:cNvSpPr txBox="1"/>
          <p:nvPr/>
        </p:nvSpPr>
        <p:spPr>
          <a:xfrm>
            <a:off x="2470150" y="3543300"/>
            <a:ext cx="6465300" cy="1431600"/>
          </a:xfrm>
          <a:prstGeom prst="rect">
            <a:avLst/>
          </a:prstGeom>
          <a:solidFill>
            <a:srgbClr val="78909C"/>
          </a:solidFill>
          <a:ln w="2857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457200" lvl="0" indent="-400050" algn="l" rtl="0">
              <a:spcBef>
                <a:spcPts val="0"/>
              </a:spcBef>
              <a:spcAft>
                <a:spcPts val="0"/>
              </a:spcAft>
              <a:buClr>
                <a:srgbClr val="F5F5F5"/>
              </a:buClr>
              <a:buSzPts val="2700"/>
              <a:buFont typeface="Oswald"/>
              <a:buChar char="●"/>
            </a:pPr>
            <a:r>
              <a:rPr lang="en" sz="2700">
                <a:solidFill>
                  <a:srgbClr val="F5F5F5"/>
                </a:solidFill>
                <a:latin typeface="Oswald"/>
                <a:ea typeface="Oswald"/>
                <a:cs typeface="Oswald"/>
                <a:sym typeface="Oswald"/>
              </a:rPr>
              <a:t>Gratitude</a:t>
            </a:r>
            <a:endParaRPr sz="2700">
              <a:solidFill>
                <a:srgbClr val="F5F5F5"/>
              </a:solidFill>
              <a:latin typeface="Oswald"/>
              <a:ea typeface="Oswald"/>
              <a:cs typeface="Oswald"/>
              <a:sym typeface="Oswald"/>
            </a:endParaRPr>
          </a:p>
          <a:p>
            <a:pPr marL="0" lvl="0" indent="0" algn="l" rtl="0">
              <a:spcBef>
                <a:spcPts val="0"/>
              </a:spcBef>
              <a:spcAft>
                <a:spcPts val="0"/>
              </a:spcAft>
              <a:buNone/>
            </a:pPr>
            <a:endParaRPr sz="2700">
              <a:solidFill>
                <a:srgbClr val="F5F5F5"/>
              </a:solidFill>
              <a:latin typeface="Oswald"/>
              <a:ea typeface="Oswald"/>
              <a:cs typeface="Oswald"/>
              <a:sym typeface="Oswald"/>
            </a:endParaRPr>
          </a:p>
          <a:p>
            <a:pPr marL="0" lvl="0" indent="0" algn="l" rtl="0">
              <a:spcBef>
                <a:spcPts val="0"/>
              </a:spcBef>
              <a:spcAft>
                <a:spcPts val="0"/>
              </a:spcAft>
              <a:buNone/>
            </a:pPr>
            <a:endParaRPr sz="2700">
              <a:solidFill>
                <a:srgbClr val="F5F5F5"/>
              </a:solidFill>
              <a:latin typeface="Oswald"/>
              <a:ea typeface="Oswald"/>
              <a:cs typeface="Oswald"/>
              <a:sym typeface="Oswald"/>
            </a:endParaRPr>
          </a:p>
        </p:txBody>
      </p:sp>
      <p:sp>
        <p:nvSpPr>
          <p:cNvPr id="408" name="Google Shape;408;p59"/>
          <p:cNvSpPr txBox="1"/>
          <p:nvPr/>
        </p:nvSpPr>
        <p:spPr>
          <a:xfrm>
            <a:off x="1085400" y="1263900"/>
            <a:ext cx="6973200" cy="3711000"/>
          </a:xfrm>
          <a:prstGeom prst="rect">
            <a:avLst/>
          </a:prstGeom>
          <a:solidFill>
            <a:schemeClr val="dk2"/>
          </a:solidFill>
          <a:ln w="9525" cap="flat" cmpd="sng">
            <a:solidFill>
              <a:schemeClr val="accent5"/>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900" dirty="0">
                <a:solidFill>
                  <a:schemeClr val="accent6"/>
                </a:solidFill>
                <a:latin typeface="Average"/>
                <a:ea typeface="Average"/>
                <a:cs typeface="Average"/>
                <a:sym typeface="Average"/>
              </a:rPr>
              <a:t>“A grateful heart focuses on the riches provided and not on the things that may be lacking… This means financial health and debt and trouble are the products of the meditations of your heart.”</a:t>
            </a:r>
            <a:endParaRPr sz="2900" dirty="0">
              <a:solidFill>
                <a:schemeClr val="accent6"/>
              </a:solidFill>
              <a:latin typeface="Average"/>
              <a:ea typeface="Average"/>
              <a:cs typeface="Average"/>
              <a:sym typeface="Average"/>
            </a:endParaRPr>
          </a:p>
          <a:p>
            <a:pPr marL="2286000" lvl="0" indent="0" algn="r" rtl="0">
              <a:lnSpc>
                <a:spcPct val="115000"/>
              </a:lnSpc>
              <a:spcBef>
                <a:spcPts val="0"/>
              </a:spcBef>
              <a:spcAft>
                <a:spcPts val="0"/>
              </a:spcAft>
              <a:buNone/>
            </a:pPr>
            <a:r>
              <a:rPr lang="en" sz="2900" dirty="0">
                <a:solidFill>
                  <a:schemeClr val="accent6"/>
                </a:solidFill>
                <a:latin typeface="Average"/>
                <a:ea typeface="Average"/>
                <a:cs typeface="Average"/>
                <a:sym typeface="Average"/>
              </a:rPr>
              <a:t>(Paul David Tripp, </a:t>
            </a:r>
            <a:r>
              <a:rPr lang="en" sz="2900" u="sng" dirty="0">
                <a:solidFill>
                  <a:schemeClr val="accent6"/>
                </a:solidFill>
                <a:latin typeface="Average"/>
                <a:ea typeface="Average"/>
                <a:cs typeface="Average"/>
                <a:sym typeface="Average"/>
              </a:rPr>
              <a:t>Redeeming Money</a:t>
            </a:r>
            <a:r>
              <a:rPr lang="en" sz="2900" dirty="0">
                <a:solidFill>
                  <a:schemeClr val="accent6"/>
                </a:solidFill>
                <a:latin typeface="Average"/>
                <a:ea typeface="Average"/>
                <a:cs typeface="Average"/>
                <a:sym typeface="Average"/>
              </a:rPr>
              <a:t> p. 47)</a:t>
            </a:r>
            <a:endParaRPr sz="3200" dirty="0">
              <a:solidFill>
                <a:schemeClr val="accent6"/>
              </a:solidFill>
              <a:latin typeface="Average"/>
              <a:ea typeface="Average"/>
              <a:cs typeface="Average"/>
              <a:sym typeface="Average"/>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800"/>
              <a:t>Simple Living &amp; Family Life</a:t>
            </a:r>
            <a:endParaRPr sz="3800"/>
          </a:p>
          <a:p>
            <a:pPr marL="0" lvl="0" indent="0" algn="l" rtl="0">
              <a:spcBef>
                <a:spcPts val="0"/>
              </a:spcBef>
              <a:spcAft>
                <a:spcPts val="0"/>
              </a:spcAft>
              <a:buSzPts val="990"/>
              <a:buNone/>
            </a:pPr>
            <a:endParaRPr sz="5300"/>
          </a:p>
          <a:p>
            <a:pPr marL="0" lvl="0" indent="0" algn="l" rtl="0">
              <a:spcBef>
                <a:spcPts val="0"/>
              </a:spcBef>
              <a:spcAft>
                <a:spcPts val="0"/>
              </a:spcAft>
              <a:buSzPts val="990"/>
              <a:buNone/>
            </a:pPr>
            <a:endParaRPr sz="5200"/>
          </a:p>
        </p:txBody>
      </p:sp>
      <p:sp>
        <p:nvSpPr>
          <p:cNvPr id="414" name="Google Shape;414;p60"/>
          <p:cNvSpPr txBox="1">
            <a:spLocks noGrp="1"/>
          </p:cNvSpPr>
          <p:nvPr>
            <p:ph type="body" idx="1"/>
          </p:nvPr>
        </p:nvSpPr>
        <p:spPr>
          <a:xfrm>
            <a:off x="311700" y="1346825"/>
            <a:ext cx="8520600" cy="3382200"/>
          </a:xfrm>
          <a:prstGeom prst="rect">
            <a:avLst/>
          </a:prstGeom>
          <a:noFill/>
        </p:spPr>
        <p:txBody>
          <a:bodyPr spcFirstLastPara="1" wrap="square" lIns="91425" tIns="91425" rIns="91425" bIns="91425" anchor="t" anchorCtr="0">
            <a:noAutofit/>
          </a:bodyPr>
          <a:lstStyle/>
          <a:p>
            <a:pPr marL="0" lvl="0" indent="0" algn="just" rtl="0">
              <a:spcBef>
                <a:spcPts val="0"/>
              </a:spcBef>
              <a:spcAft>
                <a:spcPts val="0"/>
              </a:spcAft>
              <a:buNone/>
            </a:pPr>
            <a:r>
              <a:rPr lang="en" sz="2900">
                <a:solidFill>
                  <a:srgbClr val="EFEFEF"/>
                </a:solidFill>
              </a:rPr>
              <a:t>But </a:t>
            </a:r>
            <a:r>
              <a:rPr lang="en" sz="2900" b="1">
                <a:solidFill>
                  <a:schemeClr val="accent6"/>
                </a:solidFill>
              </a:rPr>
              <a:t>you</a:t>
            </a:r>
            <a:r>
              <a:rPr lang="en" sz="2900">
                <a:solidFill>
                  <a:srgbClr val="EFEFEF"/>
                </a:solidFill>
              </a:rPr>
              <a:t>, man of God, </a:t>
            </a:r>
            <a:r>
              <a:rPr lang="en" sz="2900" b="1">
                <a:solidFill>
                  <a:schemeClr val="accent6"/>
                </a:solidFill>
              </a:rPr>
              <a:t>flee</a:t>
            </a:r>
            <a:r>
              <a:rPr lang="en" sz="2900">
                <a:solidFill>
                  <a:srgbClr val="EFEFEF"/>
                </a:solidFill>
              </a:rPr>
              <a:t> from all this, and </a:t>
            </a:r>
            <a:r>
              <a:rPr lang="en" sz="2900">
                <a:solidFill>
                  <a:schemeClr val="accent5"/>
                </a:solidFill>
              </a:rPr>
              <a:t>pursue righteousness, godliness, faith, love, endurance and gentleness. Fight the good fight of faith.</a:t>
            </a:r>
            <a:r>
              <a:rPr lang="en" sz="2900">
                <a:solidFill>
                  <a:srgbClr val="EFEFEF"/>
                </a:solidFill>
              </a:rPr>
              <a:t> Take hold of the eternal life to which you were called.  (1 Tim. 6:11-12a)</a:t>
            </a:r>
            <a:endParaRPr sz="2900">
              <a:solidFill>
                <a:srgbClr val="EFEFEF"/>
              </a:solidFill>
            </a:endParaRPr>
          </a:p>
          <a:p>
            <a:pPr marL="0" lvl="0" indent="0" algn="l" rtl="0">
              <a:spcBef>
                <a:spcPts val="1200"/>
              </a:spcBef>
              <a:spcAft>
                <a:spcPts val="1200"/>
              </a:spcAft>
              <a:buNone/>
            </a:pPr>
            <a:endParaRPr sz="2900">
              <a:solidFill>
                <a:schemeClr val="accent6"/>
              </a:solidFill>
            </a:endParaRPr>
          </a:p>
        </p:txBody>
      </p:sp>
      <p:sp>
        <p:nvSpPr>
          <p:cNvPr id="415" name="Google Shape;415;p60"/>
          <p:cNvSpPr txBox="1"/>
          <p:nvPr/>
        </p:nvSpPr>
        <p:spPr>
          <a:xfrm>
            <a:off x="2470150" y="3543300"/>
            <a:ext cx="6465300" cy="1431600"/>
          </a:xfrm>
          <a:prstGeom prst="rect">
            <a:avLst/>
          </a:prstGeom>
          <a:solidFill>
            <a:srgbClr val="78909C"/>
          </a:solidFill>
          <a:ln w="2857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457200" lvl="0" indent="-400050" algn="l" rtl="0">
              <a:spcBef>
                <a:spcPts val="0"/>
              </a:spcBef>
              <a:spcAft>
                <a:spcPts val="0"/>
              </a:spcAft>
              <a:buClr>
                <a:srgbClr val="F5F5F5"/>
              </a:buClr>
              <a:buSzPts val="2700"/>
              <a:buFont typeface="Oswald"/>
              <a:buChar char="●"/>
            </a:pPr>
            <a:r>
              <a:rPr lang="en" sz="2700">
                <a:solidFill>
                  <a:srgbClr val="F5F5F5"/>
                </a:solidFill>
                <a:latin typeface="Oswald"/>
                <a:ea typeface="Oswald"/>
                <a:cs typeface="Oswald"/>
                <a:sym typeface="Oswald"/>
              </a:rPr>
              <a:t>Gratitude</a:t>
            </a:r>
            <a:endParaRPr sz="2700">
              <a:solidFill>
                <a:srgbClr val="F5F5F5"/>
              </a:solidFill>
              <a:latin typeface="Oswald"/>
              <a:ea typeface="Oswald"/>
              <a:cs typeface="Oswald"/>
              <a:sym typeface="Oswald"/>
            </a:endParaRPr>
          </a:p>
          <a:p>
            <a:pPr marL="457200" lvl="0" indent="-400050" algn="l" rtl="0">
              <a:spcBef>
                <a:spcPts val="0"/>
              </a:spcBef>
              <a:spcAft>
                <a:spcPts val="0"/>
              </a:spcAft>
              <a:buClr>
                <a:srgbClr val="F5F5F5"/>
              </a:buClr>
              <a:buSzPts val="2700"/>
              <a:buFont typeface="Oswald"/>
              <a:buChar char="●"/>
            </a:pPr>
            <a:r>
              <a:rPr lang="en" sz="2700">
                <a:solidFill>
                  <a:srgbClr val="F5F5F5"/>
                </a:solidFill>
                <a:latin typeface="Oswald"/>
                <a:ea typeface="Oswald"/>
                <a:cs typeface="Oswald"/>
                <a:sym typeface="Oswald"/>
              </a:rPr>
              <a:t>Practice Generosity</a:t>
            </a:r>
            <a:endParaRPr sz="2700">
              <a:solidFill>
                <a:srgbClr val="F5F5F5"/>
              </a:solidFill>
              <a:latin typeface="Oswald"/>
              <a:ea typeface="Oswald"/>
              <a:cs typeface="Oswald"/>
              <a:sym typeface="Oswald"/>
            </a:endParaRPr>
          </a:p>
          <a:p>
            <a:pPr marL="0" lvl="0" indent="0" algn="l" rtl="0">
              <a:spcBef>
                <a:spcPts val="0"/>
              </a:spcBef>
              <a:spcAft>
                <a:spcPts val="0"/>
              </a:spcAft>
              <a:buNone/>
            </a:pPr>
            <a:endParaRPr sz="2700">
              <a:solidFill>
                <a:srgbClr val="F5F5F5"/>
              </a:solidFill>
              <a:latin typeface="Oswald"/>
              <a:ea typeface="Oswald"/>
              <a:cs typeface="Oswald"/>
              <a:sym typeface="Oswa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800"/>
              <a:t>Simple Living &amp; Family Life</a:t>
            </a:r>
            <a:endParaRPr sz="3800"/>
          </a:p>
          <a:p>
            <a:pPr marL="0" lvl="0" indent="0" algn="l" rtl="0">
              <a:spcBef>
                <a:spcPts val="0"/>
              </a:spcBef>
              <a:spcAft>
                <a:spcPts val="0"/>
              </a:spcAft>
              <a:buSzPts val="990"/>
              <a:buNone/>
            </a:pPr>
            <a:endParaRPr sz="5300"/>
          </a:p>
          <a:p>
            <a:pPr marL="0" lvl="0" indent="0" algn="l" rtl="0">
              <a:spcBef>
                <a:spcPts val="0"/>
              </a:spcBef>
              <a:spcAft>
                <a:spcPts val="0"/>
              </a:spcAft>
              <a:buSzPts val="990"/>
              <a:buNone/>
            </a:pPr>
            <a:endParaRPr sz="5200"/>
          </a:p>
        </p:txBody>
      </p:sp>
      <p:sp>
        <p:nvSpPr>
          <p:cNvPr id="437" name="Google Shape;437;p63"/>
          <p:cNvSpPr txBox="1">
            <a:spLocks noGrp="1"/>
          </p:cNvSpPr>
          <p:nvPr>
            <p:ph type="body" idx="1"/>
          </p:nvPr>
        </p:nvSpPr>
        <p:spPr>
          <a:xfrm>
            <a:off x="311700" y="1346825"/>
            <a:ext cx="8520600" cy="3382200"/>
          </a:xfrm>
          <a:prstGeom prst="rect">
            <a:avLst/>
          </a:prstGeom>
          <a:noFill/>
        </p:spPr>
        <p:txBody>
          <a:bodyPr spcFirstLastPara="1" wrap="square" lIns="91425" tIns="91425" rIns="91425" bIns="91425" anchor="t" anchorCtr="0">
            <a:noAutofit/>
          </a:bodyPr>
          <a:lstStyle/>
          <a:p>
            <a:pPr marL="0" lvl="0" indent="0" algn="just" rtl="0">
              <a:spcBef>
                <a:spcPts val="0"/>
              </a:spcBef>
              <a:spcAft>
                <a:spcPts val="0"/>
              </a:spcAft>
              <a:buNone/>
            </a:pPr>
            <a:r>
              <a:rPr lang="en" sz="2900">
                <a:solidFill>
                  <a:srgbClr val="EFEFEF"/>
                </a:solidFill>
              </a:rPr>
              <a:t>But </a:t>
            </a:r>
            <a:r>
              <a:rPr lang="en" sz="2900" b="1">
                <a:solidFill>
                  <a:schemeClr val="accent6"/>
                </a:solidFill>
              </a:rPr>
              <a:t>you</a:t>
            </a:r>
            <a:r>
              <a:rPr lang="en" sz="2900">
                <a:solidFill>
                  <a:srgbClr val="EFEFEF"/>
                </a:solidFill>
              </a:rPr>
              <a:t>, man of God, </a:t>
            </a:r>
            <a:r>
              <a:rPr lang="en" sz="2900" b="1">
                <a:solidFill>
                  <a:schemeClr val="accent6"/>
                </a:solidFill>
              </a:rPr>
              <a:t>flee</a:t>
            </a:r>
            <a:r>
              <a:rPr lang="en" sz="2900">
                <a:solidFill>
                  <a:srgbClr val="EFEFEF"/>
                </a:solidFill>
              </a:rPr>
              <a:t> from all this, and </a:t>
            </a:r>
            <a:r>
              <a:rPr lang="en" sz="2900">
                <a:solidFill>
                  <a:schemeClr val="accent5"/>
                </a:solidFill>
              </a:rPr>
              <a:t>pursue righteousness, godliness, faith, love, endurance and gentleness. Fight the good fight of faith.</a:t>
            </a:r>
            <a:r>
              <a:rPr lang="en" sz="2900">
                <a:solidFill>
                  <a:srgbClr val="EFEFEF"/>
                </a:solidFill>
              </a:rPr>
              <a:t> Take hold of the eternal life to which you were called.  (1 Tim. 6:11-12a)</a:t>
            </a:r>
            <a:endParaRPr sz="2900">
              <a:solidFill>
                <a:srgbClr val="EFEFEF"/>
              </a:solidFill>
            </a:endParaRPr>
          </a:p>
          <a:p>
            <a:pPr marL="0" lvl="0" indent="0" algn="l" rtl="0">
              <a:spcBef>
                <a:spcPts val="1200"/>
              </a:spcBef>
              <a:spcAft>
                <a:spcPts val="1200"/>
              </a:spcAft>
              <a:buNone/>
            </a:pPr>
            <a:endParaRPr sz="2900">
              <a:solidFill>
                <a:schemeClr val="accent6"/>
              </a:solidFill>
            </a:endParaRPr>
          </a:p>
        </p:txBody>
      </p:sp>
      <p:sp>
        <p:nvSpPr>
          <p:cNvPr id="438" name="Google Shape;438;p63"/>
          <p:cNvSpPr txBox="1"/>
          <p:nvPr/>
        </p:nvSpPr>
        <p:spPr>
          <a:xfrm>
            <a:off x="2470150" y="3543300"/>
            <a:ext cx="6465300" cy="1431600"/>
          </a:xfrm>
          <a:prstGeom prst="rect">
            <a:avLst/>
          </a:prstGeom>
          <a:solidFill>
            <a:srgbClr val="78909C"/>
          </a:solidFill>
          <a:ln w="2857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457200" lvl="0" indent="-400050" algn="l" rtl="0">
              <a:spcBef>
                <a:spcPts val="0"/>
              </a:spcBef>
              <a:spcAft>
                <a:spcPts val="0"/>
              </a:spcAft>
              <a:buClr>
                <a:srgbClr val="F5F5F5"/>
              </a:buClr>
              <a:buSzPts val="2700"/>
              <a:buFont typeface="Oswald"/>
              <a:buChar char="●"/>
            </a:pPr>
            <a:r>
              <a:rPr lang="en" sz="2700">
                <a:solidFill>
                  <a:srgbClr val="F5F5F5"/>
                </a:solidFill>
                <a:latin typeface="Oswald"/>
                <a:ea typeface="Oswald"/>
                <a:cs typeface="Oswald"/>
                <a:sym typeface="Oswald"/>
              </a:rPr>
              <a:t>Gratitude</a:t>
            </a:r>
            <a:endParaRPr sz="2700">
              <a:solidFill>
                <a:srgbClr val="F5F5F5"/>
              </a:solidFill>
              <a:latin typeface="Oswald"/>
              <a:ea typeface="Oswald"/>
              <a:cs typeface="Oswald"/>
              <a:sym typeface="Oswald"/>
            </a:endParaRPr>
          </a:p>
          <a:p>
            <a:pPr marL="457200" lvl="0" indent="-400050" algn="l" rtl="0">
              <a:spcBef>
                <a:spcPts val="0"/>
              </a:spcBef>
              <a:spcAft>
                <a:spcPts val="0"/>
              </a:spcAft>
              <a:buClr>
                <a:srgbClr val="F5F5F5"/>
              </a:buClr>
              <a:buSzPts val="2700"/>
              <a:buFont typeface="Oswald"/>
              <a:buChar char="●"/>
            </a:pPr>
            <a:r>
              <a:rPr lang="en" sz="2700">
                <a:solidFill>
                  <a:srgbClr val="F5F5F5"/>
                </a:solidFill>
                <a:latin typeface="Oswald"/>
                <a:ea typeface="Oswald"/>
                <a:cs typeface="Oswald"/>
                <a:sym typeface="Oswald"/>
              </a:rPr>
              <a:t>Practice Generosity</a:t>
            </a:r>
            <a:endParaRPr sz="2700">
              <a:solidFill>
                <a:srgbClr val="F5F5F5"/>
              </a:solidFill>
              <a:latin typeface="Oswald"/>
              <a:ea typeface="Oswald"/>
              <a:cs typeface="Oswald"/>
              <a:sym typeface="Oswald"/>
            </a:endParaRPr>
          </a:p>
          <a:p>
            <a:pPr marL="0" lvl="0" indent="0" algn="l" rtl="0">
              <a:spcBef>
                <a:spcPts val="0"/>
              </a:spcBef>
              <a:spcAft>
                <a:spcPts val="0"/>
              </a:spcAft>
              <a:buNone/>
            </a:pPr>
            <a:endParaRPr sz="2700">
              <a:solidFill>
                <a:srgbClr val="F5F5F5"/>
              </a:solidFill>
              <a:latin typeface="Oswald"/>
              <a:ea typeface="Oswald"/>
              <a:cs typeface="Oswald"/>
              <a:sym typeface="Oswald"/>
            </a:endParaRPr>
          </a:p>
        </p:txBody>
      </p:sp>
      <p:sp>
        <p:nvSpPr>
          <p:cNvPr id="439" name="Google Shape;439;p63"/>
          <p:cNvSpPr txBox="1"/>
          <p:nvPr/>
        </p:nvSpPr>
        <p:spPr>
          <a:xfrm>
            <a:off x="823600" y="1346825"/>
            <a:ext cx="4677300" cy="1970100"/>
          </a:xfrm>
          <a:prstGeom prst="rect">
            <a:avLst/>
          </a:prstGeom>
          <a:solidFill>
            <a:schemeClr val="dk2"/>
          </a:solidFill>
          <a:ln w="9525" cap="flat" cmpd="sng">
            <a:solidFill>
              <a:schemeClr val="accent6"/>
            </a:solidFill>
            <a:prstDash val="solid"/>
            <a:round/>
            <a:headEnd type="none" w="sm" len="sm"/>
            <a:tailEnd type="none" w="sm" len="sm"/>
          </a:ln>
        </p:spPr>
        <p:txBody>
          <a:bodyPr spcFirstLastPara="1" wrap="square" lIns="91425" tIns="91425" rIns="91425" bIns="91425" anchor="t" anchorCtr="0">
            <a:spAutoFit/>
          </a:bodyPr>
          <a:lstStyle/>
          <a:p>
            <a:pPr marL="457200" lvl="0" indent="-412750" algn="l" rtl="0">
              <a:spcBef>
                <a:spcPts val="0"/>
              </a:spcBef>
              <a:spcAft>
                <a:spcPts val="0"/>
              </a:spcAft>
              <a:buClr>
                <a:schemeClr val="accent6"/>
              </a:buClr>
              <a:buSzPts val="2900"/>
              <a:buFont typeface="Average"/>
              <a:buChar char="●"/>
            </a:pPr>
            <a:r>
              <a:rPr lang="en" sz="2900">
                <a:solidFill>
                  <a:schemeClr val="accent6"/>
                </a:solidFill>
                <a:latin typeface="Average"/>
                <a:ea typeface="Average"/>
                <a:cs typeface="Average"/>
                <a:sym typeface="Average"/>
              </a:rPr>
              <a:t>Live below your means</a:t>
            </a:r>
            <a:endParaRPr sz="2900">
              <a:solidFill>
                <a:schemeClr val="accent6"/>
              </a:solidFill>
              <a:latin typeface="Average"/>
              <a:ea typeface="Average"/>
              <a:cs typeface="Average"/>
              <a:sym typeface="Average"/>
            </a:endParaRPr>
          </a:p>
          <a:p>
            <a:pPr marL="457200" lvl="0" indent="-412750" algn="l" rtl="0">
              <a:spcBef>
                <a:spcPts val="0"/>
              </a:spcBef>
              <a:spcAft>
                <a:spcPts val="0"/>
              </a:spcAft>
              <a:buClr>
                <a:schemeClr val="accent6"/>
              </a:buClr>
              <a:buSzPts val="2900"/>
              <a:buFont typeface="Average"/>
              <a:buChar char="●"/>
            </a:pPr>
            <a:r>
              <a:rPr lang="en" sz="2900">
                <a:solidFill>
                  <a:schemeClr val="accent6"/>
                </a:solidFill>
                <a:latin typeface="Average"/>
                <a:ea typeface="Average"/>
                <a:cs typeface="Average"/>
                <a:sym typeface="Average"/>
              </a:rPr>
              <a:t>If you’re a high earner…</a:t>
            </a:r>
            <a:endParaRPr sz="2900">
              <a:solidFill>
                <a:schemeClr val="accent6"/>
              </a:solidFill>
              <a:latin typeface="Average"/>
              <a:ea typeface="Average"/>
              <a:cs typeface="Average"/>
              <a:sym typeface="Average"/>
            </a:endParaRPr>
          </a:p>
          <a:p>
            <a:pPr marL="457200" lvl="0" indent="-412750" algn="l" rtl="0">
              <a:spcBef>
                <a:spcPts val="0"/>
              </a:spcBef>
              <a:spcAft>
                <a:spcPts val="0"/>
              </a:spcAft>
              <a:buClr>
                <a:schemeClr val="accent6"/>
              </a:buClr>
              <a:buSzPts val="2900"/>
              <a:buFont typeface="Average"/>
              <a:buChar char="●"/>
            </a:pPr>
            <a:r>
              <a:rPr lang="en" sz="2900">
                <a:solidFill>
                  <a:schemeClr val="accent6"/>
                </a:solidFill>
                <a:latin typeface="Average"/>
                <a:ea typeface="Average"/>
                <a:cs typeface="Average"/>
                <a:sym typeface="Average"/>
              </a:rPr>
              <a:t>Giving is an investment in our children</a:t>
            </a:r>
            <a:endParaRPr sz="2900">
              <a:solidFill>
                <a:schemeClr val="accent6"/>
              </a:solidFill>
              <a:latin typeface="Average"/>
              <a:ea typeface="Average"/>
              <a:cs typeface="Average"/>
              <a:sym typeface="Average"/>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6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800"/>
              <a:t>Simple Living &amp; Family Life</a:t>
            </a:r>
            <a:endParaRPr sz="3800"/>
          </a:p>
          <a:p>
            <a:pPr marL="0" lvl="0" indent="0" algn="l" rtl="0">
              <a:spcBef>
                <a:spcPts val="0"/>
              </a:spcBef>
              <a:spcAft>
                <a:spcPts val="0"/>
              </a:spcAft>
              <a:buSzPts val="990"/>
              <a:buNone/>
            </a:pPr>
            <a:endParaRPr sz="5300"/>
          </a:p>
          <a:p>
            <a:pPr marL="0" lvl="0" indent="0" algn="l" rtl="0">
              <a:spcBef>
                <a:spcPts val="0"/>
              </a:spcBef>
              <a:spcAft>
                <a:spcPts val="0"/>
              </a:spcAft>
              <a:buSzPts val="990"/>
              <a:buNone/>
            </a:pPr>
            <a:endParaRPr sz="5200"/>
          </a:p>
        </p:txBody>
      </p:sp>
      <p:sp>
        <p:nvSpPr>
          <p:cNvPr id="445" name="Google Shape;445;p64"/>
          <p:cNvSpPr txBox="1">
            <a:spLocks noGrp="1"/>
          </p:cNvSpPr>
          <p:nvPr>
            <p:ph type="body" idx="1"/>
          </p:nvPr>
        </p:nvSpPr>
        <p:spPr>
          <a:xfrm>
            <a:off x="311700" y="1346825"/>
            <a:ext cx="8520600" cy="3382200"/>
          </a:xfrm>
          <a:prstGeom prst="rect">
            <a:avLst/>
          </a:prstGeom>
          <a:noFill/>
        </p:spPr>
        <p:txBody>
          <a:bodyPr spcFirstLastPara="1" wrap="square" lIns="91425" tIns="91425" rIns="91425" bIns="91425" anchor="t" anchorCtr="0">
            <a:noAutofit/>
          </a:bodyPr>
          <a:lstStyle/>
          <a:p>
            <a:pPr marL="0" lvl="0" indent="0" algn="just" rtl="0">
              <a:spcBef>
                <a:spcPts val="0"/>
              </a:spcBef>
              <a:spcAft>
                <a:spcPts val="0"/>
              </a:spcAft>
              <a:buNone/>
            </a:pPr>
            <a:r>
              <a:rPr lang="en" sz="2900">
                <a:solidFill>
                  <a:srgbClr val="EFEFEF"/>
                </a:solidFill>
              </a:rPr>
              <a:t>But </a:t>
            </a:r>
            <a:r>
              <a:rPr lang="en" sz="2900" b="1">
                <a:solidFill>
                  <a:schemeClr val="accent6"/>
                </a:solidFill>
              </a:rPr>
              <a:t>you</a:t>
            </a:r>
            <a:r>
              <a:rPr lang="en" sz="2900">
                <a:solidFill>
                  <a:srgbClr val="EFEFEF"/>
                </a:solidFill>
              </a:rPr>
              <a:t>, man of God, </a:t>
            </a:r>
            <a:r>
              <a:rPr lang="en" sz="2900" b="1">
                <a:solidFill>
                  <a:schemeClr val="accent6"/>
                </a:solidFill>
              </a:rPr>
              <a:t>flee</a:t>
            </a:r>
            <a:r>
              <a:rPr lang="en" sz="2900">
                <a:solidFill>
                  <a:srgbClr val="EFEFEF"/>
                </a:solidFill>
              </a:rPr>
              <a:t> from all this, and </a:t>
            </a:r>
            <a:r>
              <a:rPr lang="en" sz="2900">
                <a:solidFill>
                  <a:schemeClr val="accent5"/>
                </a:solidFill>
              </a:rPr>
              <a:t>pursue righteousness, godliness, faith, love, endurance and gentleness. Fight the good fight of faith.</a:t>
            </a:r>
            <a:r>
              <a:rPr lang="en" sz="2900">
                <a:solidFill>
                  <a:srgbClr val="EFEFEF"/>
                </a:solidFill>
              </a:rPr>
              <a:t> Take hold of the eternal life to which you were called.  (1 Tim. 6:11-12a)</a:t>
            </a:r>
            <a:endParaRPr sz="2900">
              <a:solidFill>
                <a:srgbClr val="EFEFEF"/>
              </a:solidFill>
            </a:endParaRPr>
          </a:p>
          <a:p>
            <a:pPr marL="0" lvl="0" indent="0" algn="l" rtl="0">
              <a:spcBef>
                <a:spcPts val="1200"/>
              </a:spcBef>
              <a:spcAft>
                <a:spcPts val="1200"/>
              </a:spcAft>
              <a:buNone/>
            </a:pPr>
            <a:endParaRPr sz="2900">
              <a:solidFill>
                <a:schemeClr val="accent6"/>
              </a:solidFill>
            </a:endParaRPr>
          </a:p>
        </p:txBody>
      </p:sp>
      <p:sp>
        <p:nvSpPr>
          <p:cNvPr id="446" name="Google Shape;446;p64"/>
          <p:cNvSpPr txBox="1"/>
          <p:nvPr/>
        </p:nvSpPr>
        <p:spPr>
          <a:xfrm>
            <a:off x="2470150" y="3543300"/>
            <a:ext cx="6465300" cy="1431600"/>
          </a:xfrm>
          <a:prstGeom prst="rect">
            <a:avLst/>
          </a:prstGeom>
          <a:solidFill>
            <a:srgbClr val="78909C"/>
          </a:solidFill>
          <a:ln w="2857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457200" lvl="0" indent="-400050" algn="l" rtl="0">
              <a:spcBef>
                <a:spcPts val="0"/>
              </a:spcBef>
              <a:spcAft>
                <a:spcPts val="0"/>
              </a:spcAft>
              <a:buClr>
                <a:srgbClr val="F5F5F5"/>
              </a:buClr>
              <a:buSzPts val="2700"/>
              <a:buFont typeface="Oswald"/>
              <a:buChar char="●"/>
            </a:pPr>
            <a:r>
              <a:rPr lang="en" sz="2700">
                <a:solidFill>
                  <a:srgbClr val="F5F5F5"/>
                </a:solidFill>
                <a:latin typeface="Oswald"/>
                <a:ea typeface="Oswald"/>
                <a:cs typeface="Oswald"/>
                <a:sym typeface="Oswald"/>
              </a:rPr>
              <a:t>Gratitude</a:t>
            </a:r>
            <a:endParaRPr sz="2700">
              <a:solidFill>
                <a:srgbClr val="F5F5F5"/>
              </a:solidFill>
              <a:latin typeface="Oswald"/>
              <a:ea typeface="Oswald"/>
              <a:cs typeface="Oswald"/>
              <a:sym typeface="Oswald"/>
            </a:endParaRPr>
          </a:p>
          <a:p>
            <a:pPr marL="457200" lvl="0" indent="-400050" algn="l" rtl="0">
              <a:spcBef>
                <a:spcPts val="0"/>
              </a:spcBef>
              <a:spcAft>
                <a:spcPts val="0"/>
              </a:spcAft>
              <a:buClr>
                <a:srgbClr val="F5F5F5"/>
              </a:buClr>
              <a:buSzPts val="2700"/>
              <a:buFont typeface="Oswald"/>
              <a:buChar char="●"/>
            </a:pPr>
            <a:r>
              <a:rPr lang="en" sz="2700">
                <a:solidFill>
                  <a:srgbClr val="F5F5F5"/>
                </a:solidFill>
                <a:latin typeface="Oswald"/>
                <a:ea typeface="Oswald"/>
                <a:cs typeface="Oswald"/>
                <a:sym typeface="Oswald"/>
              </a:rPr>
              <a:t>Practice Generosity</a:t>
            </a:r>
            <a:endParaRPr sz="2700">
              <a:solidFill>
                <a:srgbClr val="F5F5F5"/>
              </a:solidFill>
              <a:latin typeface="Oswald"/>
              <a:ea typeface="Oswald"/>
              <a:cs typeface="Oswald"/>
              <a:sym typeface="Oswald"/>
            </a:endParaRPr>
          </a:p>
          <a:p>
            <a:pPr marL="457200" lvl="0" indent="-400050" algn="l" rtl="0">
              <a:spcBef>
                <a:spcPts val="0"/>
              </a:spcBef>
              <a:spcAft>
                <a:spcPts val="0"/>
              </a:spcAft>
              <a:buClr>
                <a:srgbClr val="F5F5F5"/>
              </a:buClr>
              <a:buSzPts val="2700"/>
              <a:buFont typeface="Oswald"/>
              <a:buChar char="●"/>
            </a:pPr>
            <a:r>
              <a:rPr lang="en" sz="2700">
                <a:solidFill>
                  <a:srgbClr val="F5F5F5"/>
                </a:solidFill>
                <a:latin typeface="Oswald"/>
                <a:ea typeface="Oswald"/>
                <a:cs typeface="Oswald"/>
                <a:sym typeface="Oswald"/>
              </a:rPr>
              <a:t>Be Skeptical towards Convention</a:t>
            </a:r>
            <a:endParaRPr sz="2700">
              <a:solidFill>
                <a:srgbClr val="F5F5F5"/>
              </a:solidFill>
              <a:latin typeface="Oswald"/>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800"/>
              <a:t>Our Economic Moment</a:t>
            </a:r>
            <a:endParaRPr sz="3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800"/>
              <a:t>Simple Living &amp; Family Life</a:t>
            </a:r>
            <a:endParaRPr sz="3800"/>
          </a:p>
        </p:txBody>
      </p:sp>
      <p:sp>
        <p:nvSpPr>
          <p:cNvPr id="134" name="Google Shape;134;p21"/>
          <p:cNvSpPr txBox="1">
            <a:spLocks noGrp="1"/>
          </p:cNvSpPr>
          <p:nvPr>
            <p:ph type="body" idx="1"/>
          </p:nvPr>
        </p:nvSpPr>
        <p:spPr>
          <a:xfrm>
            <a:off x="311700" y="1346825"/>
            <a:ext cx="8520600" cy="3382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3200">
                <a:solidFill>
                  <a:srgbClr val="EFEFEF"/>
                </a:solidFill>
              </a:rPr>
              <a:t>But </a:t>
            </a:r>
            <a:r>
              <a:rPr lang="en" sz="3200">
                <a:solidFill>
                  <a:schemeClr val="accent5"/>
                </a:solidFill>
              </a:rPr>
              <a:t>godliness with contentment</a:t>
            </a:r>
            <a:r>
              <a:rPr lang="en" sz="3200">
                <a:solidFill>
                  <a:srgbClr val="EFEFEF"/>
                </a:solidFill>
              </a:rPr>
              <a:t> is great gain. For we brought nothing into this world and we can take nothing out of it. But if we have food and clothing, we will be content with that. (1 Tim. 6:6-8)</a:t>
            </a:r>
            <a:endParaRPr sz="3200">
              <a:solidFill>
                <a:srgbClr val="EFEFE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5300"/>
              <a:t>Living in Light of Eternity </a:t>
            </a:r>
            <a:endParaRPr sz="5300"/>
          </a:p>
          <a:p>
            <a:pPr marL="0" lvl="0" indent="0" algn="l" rtl="0">
              <a:spcBef>
                <a:spcPts val="0"/>
              </a:spcBef>
              <a:spcAft>
                <a:spcPts val="0"/>
              </a:spcAft>
              <a:buSzPts val="990"/>
              <a:buNone/>
            </a:pPr>
            <a:endParaRPr sz="5200"/>
          </a:p>
        </p:txBody>
      </p:sp>
      <p:sp>
        <p:nvSpPr>
          <p:cNvPr id="140" name="Google Shape;140;p22"/>
          <p:cNvSpPr txBox="1">
            <a:spLocks noGrp="1"/>
          </p:cNvSpPr>
          <p:nvPr>
            <p:ph type="body" idx="1"/>
          </p:nvPr>
        </p:nvSpPr>
        <p:spPr>
          <a:xfrm>
            <a:off x="311700" y="1346825"/>
            <a:ext cx="8520600" cy="3382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3200">
                <a:solidFill>
                  <a:schemeClr val="accent5"/>
                </a:solidFill>
              </a:rPr>
              <a:t>But godliness with contentment is great gain. </a:t>
            </a:r>
            <a:r>
              <a:rPr lang="en" sz="3200">
                <a:solidFill>
                  <a:srgbClr val="EFEFEF"/>
                </a:solidFill>
              </a:rPr>
              <a:t>For we brought nothing into this world and we can take nothing out of it. But if we have food and clothing, we will be content with that. (1 Tim. 6:6-8)</a:t>
            </a:r>
            <a:endParaRPr sz="3200">
              <a:solidFill>
                <a:srgbClr val="EFEFEF"/>
              </a:solidFill>
            </a:endParaRPr>
          </a:p>
        </p:txBody>
      </p:sp>
      <p:sp>
        <p:nvSpPr>
          <p:cNvPr id="141" name="Google Shape;141;p22"/>
          <p:cNvSpPr txBox="1"/>
          <p:nvPr/>
        </p:nvSpPr>
        <p:spPr>
          <a:xfrm>
            <a:off x="1132725" y="2034275"/>
            <a:ext cx="6623100" cy="1015800"/>
          </a:xfrm>
          <a:prstGeom prst="rect">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457200" lvl="0" indent="-400050" algn="l" rtl="0">
              <a:spcBef>
                <a:spcPts val="0"/>
              </a:spcBef>
              <a:spcAft>
                <a:spcPts val="0"/>
              </a:spcAft>
              <a:buClr>
                <a:schemeClr val="accent6"/>
              </a:buClr>
              <a:buSzPts val="2700"/>
              <a:buFont typeface="Oswald"/>
              <a:buChar char="●"/>
            </a:pPr>
            <a:r>
              <a:rPr lang="en" sz="2700" i="1">
                <a:solidFill>
                  <a:schemeClr val="accent6"/>
                </a:solidFill>
                <a:latin typeface="Oswald"/>
                <a:ea typeface="Oswald"/>
                <a:cs typeface="Oswald"/>
                <a:sym typeface="Oswald"/>
              </a:rPr>
              <a:t>Contentment</a:t>
            </a:r>
            <a:r>
              <a:rPr lang="en" sz="2700">
                <a:solidFill>
                  <a:schemeClr val="accent6"/>
                </a:solidFill>
                <a:latin typeface="Oswald"/>
                <a:ea typeface="Oswald"/>
                <a:cs typeface="Oswald"/>
                <a:sym typeface="Oswald"/>
              </a:rPr>
              <a:t> with material things</a:t>
            </a:r>
            <a:endParaRPr sz="2700">
              <a:solidFill>
                <a:schemeClr val="accent6"/>
              </a:solidFill>
              <a:latin typeface="Oswald"/>
              <a:ea typeface="Oswald"/>
              <a:cs typeface="Oswald"/>
              <a:sym typeface="Oswald"/>
            </a:endParaRPr>
          </a:p>
          <a:p>
            <a:pPr marL="457200" lvl="0" indent="-400050" algn="l" rtl="0">
              <a:spcBef>
                <a:spcPts val="0"/>
              </a:spcBef>
              <a:spcAft>
                <a:spcPts val="0"/>
              </a:spcAft>
              <a:buClr>
                <a:schemeClr val="accent6"/>
              </a:buClr>
              <a:buSzPts val="2700"/>
              <a:buFont typeface="Oswald"/>
              <a:buChar char="●"/>
            </a:pPr>
            <a:r>
              <a:rPr lang="en" sz="2700" i="1">
                <a:solidFill>
                  <a:schemeClr val="accent6"/>
                </a:solidFill>
                <a:latin typeface="Oswald"/>
                <a:ea typeface="Oswald"/>
                <a:cs typeface="Oswald"/>
                <a:sym typeface="Oswald"/>
              </a:rPr>
              <a:t>Discontentment</a:t>
            </a:r>
            <a:r>
              <a:rPr lang="en" sz="2700">
                <a:solidFill>
                  <a:schemeClr val="accent6"/>
                </a:solidFill>
                <a:latin typeface="Oswald"/>
                <a:ea typeface="Oswald"/>
                <a:cs typeface="Oswald"/>
                <a:sym typeface="Oswald"/>
              </a:rPr>
              <a:t> with spiritual growth</a:t>
            </a:r>
            <a:endParaRPr sz="2700">
              <a:solidFill>
                <a:schemeClr val="accent6"/>
              </a:solidFill>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5300"/>
              <a:t>Living in Light of Eternity </a:t>
            </a:r>
            <a:endParaRPr sz="5300"/>
          </a:p>
          <a:p>
            <a:pPr marL="0" lvl="0" indent="0" algn="l" rtl="0">
              <a:spcBef>
                <a:spcPts val="0"/>
              </a:spcBef>
              <a:spcAft>
                <a:spcPts val="0"/>
              </a:spcAft>
              <a:buSzPts val="990"/>
              <a:buNone/>
            </a:pPr>
            <a:endParaRPr sz="5200"/>
          </a:p>
        </p:txBody>
      </p:sp>
      <p:sp>
        <p:nvSpPr>
          <p:cNvPr id="147" name="Google Shape;147;p23"/>
          <p:cNvSpPr txBox="1">
            <a:spLocks noGrp="1"/>
          </p:cNvSpPr>
          <p:nvPr>
            <p:ph type="body" idx="1"/>
          </p:nvPr>
        </p:nvSpPr>
        <p:spPr>
          <a:xfrm>
            <a:off x="311700" y="1346825"/>
            <a:ext cx="8520600" cy="3382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3200">
                <a:solidFill>
                  <a:schemeClr val="accent5"/>
                </a:solidFill>
              </a:rPr>
              <a:t>But godliness with contentment is great gain. </a:t>
            </a:r>
            <a:r>
              <a:rPr lang="en" sz="3200">
                <a:solidFill>
                  <a:srgbClr val="EFEFEF"/>
                </a:solidFill>
              </a:rPr>
              <a:t>For we brought nothing into this world and we can take nothing out of it. But if we have food and clothing, we will be content with that. (1 Tim. 6:6-8)</a:t>
            </a:r>
            <a:endParaRPr sz="3200">
              <a:solidFill>
                <a:srgbClr val="EFEFEF"/>
              </a:solidFill>
            </a:endParaRPr>
          </a:p>
        </p:txBody>
      </p:sp>
      <p:sp>
        <p:nvSpPr>
          <p:cNvPr id="148" name="Google Shape;148;p23"/>
          <p:cNvSpPr txBox="1"/>
          <p:nvPr/>
        </p:nvSpPr>
        <p:spPr>
          <a:xfrm>
            <a:off x="1132725" y="2034275"/>
            <a:ext cx="6623100" cy="1015800"/>
          </a:xfrm>
          <a:prstGeom prst="rect">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457200" lvl="0" indent="-400050" algn="l" rtl="0">
              <a:spcBef>
                <a:spcPts val="0"/>
              </a:spcBef>
              <a:spcAft>
                <a:spcPts val="0"/>
              </a:spcAft>
              <a:buClr>
                <a:schemeClr val="accent6"/>
              </a:buClr>
              <a:buSzPts val="2700"/>
              <a:buFont typeface="Oswald"/>
              <a:buChar char="●"/>
            </a:pPr>
            <a:r>
              <a:rPr lang="en" sz="2700" i="1">
                <a:solidFill>
                  <a:schemeClr val="accent6"/>
                </a:solidFill>
                <a:latin typeface="Oswald"/>
                <a:ea typeface="Oswald"/>
                <a:cs typeface="Oswald"/>
                <a:sym typeface="Oswald"/>
              </a:rPr>
              <a:t>Contentment</a:t>
            </a:r>
            <a:r>
              <a:rPr lang="en" sz="2700">
                <a:solidFill>
                  <a:schemeClr val="accent6"/>
                </a:solidFill>
                <a:latin typeface="Oswald"/>
                <a:ea typeface="Oswald"/>
                <a:cs typeface="Oswald"/>
                <a:sym typeface="Oswald"/>
              </a:rPr>
              <a:t> with material things</a:t>
            </a:r>
            <a:endParaRPr sz="2700">
              <a:solidFill>
                <a:schemeClr val="accent6"/>
              </a:solidFill>
              <a:latin typeface="Oswald"/>
              <a:ea typeface="Oswald"/>
              <a:cs typeface="Oswald"/>
              <a:sym typeface="Oswald"/>
            </a:endParaRPr>
          </a:p>
          <a:p>
            <a:pPr marL="457200" lvl="0" indent="-400050" algn="l" rtl="0">
              <a:spcBef>
                <a:spcPts val="0"/>
              </a:spcBef>
              <a:spcAft>
                <a:spcPts val="0"/>
              </a:spcAft>
              <a:buClr>
                <a:schemeClr val="accent6"/>
              </a:buClr>
              <a:buSzPts val="2700"/>
              <a:buFont typeface="Oswald"/>
              <a:buChar char="●"/>
            </a:pPr>
            <a:r>
              <a:rPr lang="en" sz="2700" i="1">
                <a:solidFill>
                  <a:schemeClr val="accent6"/>
                </a:solidFill>
                <a:latin typeface="Oswald"/>
                <a:ea typeface="Oswald"/>
                <a:cs typeface="Oswald"/>
                <a:sym typeface="Oswald"/>
              </a:rPr>
              <a:t>Discontentment</a:t>
            </a:r>
            <a:r>
              <a:rPr lang="en" sz="2700">
                <a:solidFill>
                  <a:schemeClr val="accent6"/>
                </a:solidFill>
                <a:latin typeface="Oswald"/>
                <a:ea typeface="Oswald"/>
                <a:cs typeface="Oswald"/>
                <a:sym typeface="Oswald"/>
              </a:rPr>
              <a:t> with spiritual growth</a:t>
            </a:r>
            <a:endParaRPr sz="2700">
              <a:solidFill>
                <a:schemeClr val="accent6"/>
              </a:solidFill>
              <a:latin typeface="Oswald"/>
              <a:ea typeface="Oswald"/>
              <a:cs typeface="Oswald"/>
              <a:sym typeface="Oswald"/>
            </a:endParaRPr>
          </a:p>
        </p:txBody>
      </p:sp>
      <p:sp>
        <p:nvSpPr>
          <p:cNvPr id="149" name="Google Shape;149;p23"/>
          <p:cNvSpPr txBox="1"/>
          <p:nvPr/>
        </p:nvSpPr>
        <p:spPr>
          <a:xfrm>
            <a:off x="3886314" y="978700"/>
            <a:ext cx="4842900" cy="1015800"/>
          </a:xfrm>
          <a:prstGeom prst="rect">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2700">
                <a:solidFill>
                  <a:schemeClr val="accent6"/>
                </a:solidFill>
                <a:latin typeface="Oswald"/>
                <a:ea typeface="Oswald"/>
                <a:cs typeface="Oswald"/>
                <a:sym typeface="Oswald"/>
              </a:rPr>
              <a:t>We live by faith, not by sight. (2 Cor. 5:7)</a:t>
            </a:r>
            <a:endParaRPr sz="2700">
              <a:solidFill>
                <a:schemeClr val="accent6"/>
              </a:solidFill>
              <a:latin typeface="Oswald"/>
              <a:ea typeface="Oswald"/>
              <a:cs typeface="Oswald"/>
              <a:sym typeface="Oswald"/>
            </a:endParaRPr>
          </a:p>
        </p:txBody>
      </p:sp>
      <p:sp>
        <p:nvSpPr>
          <p:cNvPr id="150" name="Google Shape;150;p23"/>
          <p:cNvSpPr txBox="1"/>
          <p:nvPr/>
        </p:nvSpPr>
        <p:spPr>
          <a:xfrm>
            <a:off x="3632032" y="3108804"/>
            <a:ext cx="4785000" cy="1847100"/>
          </a:xfrm>
          <a:prstGeom prst="rect">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2700">
                <a:solidFill>
                  <a:schemeClr val="accent6"/>
                </a:solidFill>
                <a:latin typeface="Oswald"/>
                <a:ea typeface="Oswald"/>
                <a:cs typeface="Oswald"/>
                <a:sym typeface="Oswald"/>
              </a:rPr>
              <a:t>So we fix our eyes not on what is seen, but on what is unseen, since what is seen is temporary, but what is unseen is eternal. (2 Cor. 4:18)</a:t>
            </a:r>
            <a:endParaRPr sz="2700">
              <a:solidFill>
                <a:schemeClr val="accent6"/>
              </a:solidFill>
              <a:latin typeface="Oswald"/>
              <a:ea typeface="Oswald"/>
              <a:cs typeface="Oswald"/>
              <a:sym typeface="Oswa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800"/>
              <a:t>Simple Living &amp; Family Life</a:t>
            </a:r>
            <a:endParaRPr sz="3800"/>
          </a:p>
        </p:txBody>
      </p:sp>
      <p:sp>
        <p:nvSpPr>
          <p:cNvPr id="156" name="Google Shape;156;p24"/>
          <p:cNvSpPr txBox="1">
            <a:spLocks noGrp="1"/>
          </p:cNvSpPr>
          <p:nvPr>
            <p:ph type="body" idx="1"/>
          </p:nvPr>
        </p:nvSpPr>
        <p:spPr>
          <a:xfrm>
            <a:off x="311700" y="1346825"/>
            <a:ext cx="8520600" cy="3382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3200">
                <a:solidFill>
                  <a:srgbClr val="EFEFEF"/>
                </a:solidFill>
              </a:rPr>
              <a:t>But </a:t>
            </a:r>
            <a:r>
              <a:rPr lang="en" sz="3200">
                <a:solidFill>
                  <a:schemeClr val="accent6"/>
                </a:solidFill>
              </a:rPr>
              <a:t>godliness with contentment</a:t>
            </a:r>
            <a:r>
              <a:rPr lang="en" sz="3200">
                <a:solidFill>
                  <a:srgbClr val="EFEFEF"/>
                </a:solidFill>
              </a:rPr>
              <a:t> is great gain. For we brought nothing into this world and we can take nothing out of it. </a:t>
            </a:r>
            <a:r>
              <a:rPr lang="en" sz="3200">
                <a:solidFill>
                  <a:schemeClr val="accent5"/>
                </a:solidFill>
              </a:rPr>
              <a:t>But if we have food and clothing, we will be content with that.</a:t>
            </a:r>
            <a:r>
              <a:rPr lang="en" sz="3200">
                <a:solidFill>
                  <a:srgbClr val="EFEFEF"/>
                </a:solidFill>
              </a:rPr>
              <a:t> (1 Tim. 6:6-8)</a:t>
            </a:r>
            <a:endParaRPr sz="3200">
              <a:solidFill>
                <a:srgbClr val="EFEFE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800"/>
              <a:t>Simple Living &amp; Family Life</a:t>
            </a:r>
            <a:endParaRPr sz="3800"/>
          </a:p>
        </p:txBody>
      </p:sp>
      <p:sp>
        <p:nvSpPr>
          <p:cNvPr id="180" name="Google Shape;180;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200">
                <a:solidFill>
                  <a:schemeClr val="accent6"/>
                </a:solidFill>
              </a:rPr>
              <a:t>What is Simple Living?</a:t>
            </a:r>
            <a:endParaRPr sz="3200">
              <a:solidFill>
                <a:schemeClr val="accent6"/>
              </a:solidFill>
            </a:endParaRPr>
          </a:p>
          <a:p>
            <a:pPr marL="457200" lvl="0" indent="-431800" algn="l" rtl="0">
              <a:spcBef>
                <a:spcPts val="1200"/>
              </a:spcBef>
              <a:spcAft>
                <a:spcPts val="0"/>
              </a:spcAft>
              <a:buClr>
                <a:schemeClr val="accent6"/>
              </a:buClr>
              <a:buSzPts val="3200"/>
              <a:buChar char="●"/>
            </a:pPr>
            <a:r>
              <a:rPr lang="en" sz="3200">
                <a:solidFill>
                  <a:schemeClr val="accent6"/>
                </a:solidFill>
              </a:rPr>
              <a:t>Minimalism?</a:t>
            </a:r>
            <a:endParaRPr sz="3200">
              <a:solidFill>
                <a:schemeClr val="accent6"/>
              </a:solidFill>
            </a:endParaRPr>
          </a:p>
          <a:p>
            <a:pPr marL="457200" lvl="0" indent="-431800" algn="l" rtl="0">
              <a:spcBef>
                <a:spcPts val="0"/>
              </a:spcBef>
              <a:spcAft>
                <a:spcPts val="0"/>
              </a:spcAft>
              <a:buClr>
                <a:schemeClr val="accent6"/>
              </a:buClr>
              <a:buSzPts val="3200"/>
              <a:buChar char="●"/>
            </a:pPr>
            <a:r>
              <a:rPr lang="en" sz="3200">
                <a:solidFill>
                  <a:schemeClr val="accent6"/>
                </a:solidFill>
              </a:rPr>
              <a:t>Frugality?</a:t>
            </a:r>
            <a:endParaRPr sz="3200">
              <a:solidFill>
                <a:schemeClr val="accent6"/>
              </a:solidFill>
            </a:endParaRPr>
          </a:p>
          <a:p>
            <a:pPr marL="457200" lvl="0" indent="-431800" algn="l" rtl="0">
              <a:spcBef>
                <a:spcPts val="0"/>
              </a:spcBef>
              <a:spcAft>
                <a:spcPts val="0"/>
              </a:spcAft>
              <a:buClr>
                <a:schemeClr val="accent6"/>
              </a:buClr>
              <a:buSzPts val="3200"/>
              <a:buChar char="●"/>
            </a:pPr>
            <a:r>
              <a:rPr lang="en" sz="3200">
                <a:solidFill>
                  <a:schemeClr val="accent6"/>
                </a:solidFill>
              </a:rPr>
              <a:t>A bummer?</a:t>
            </a:r>
            <a:endParaRPr sz="3200">
              <a:solidFill>
                <a:schemeClr val="accent6"/>
              </a:solidFill>
            </a:endParaRPr>
          </a:p>
          <a:p>
            <a:pPr marL="0" lvl="0" indent="0" algn="l" rtl="0">
              <a:spcBef>
                <a:spcPts val="1200"/>
              </a:spcBef>
              <a:spcAft>
                <a:spcPts val="1200"/>
              </a:spcAft>
              <a:buNone/>
            </a:pPr>
            <a:endParaRPr sz="3200">
              <a:solidFill>
                <a:schemeClr val="accent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800"/>
              <a:t>Simple Living &amp; Family Life</a:t>
            </a:r>
            <a:endParaRPr sz="3800"/>
          </a:p>
        </p:txBody>
      </p:sp>
      <p:sp>
        <p:nvSpPr>
          <p:cNvPr id="198" name="Google Shape;198;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200">
                <a:solidFill>
                  <a:schemeClr val="accent6"/>
                </a:solidFill>
              </a:rPr>
              <a:t>What is Simple Living?</a:t>
            </a:r>
            <a:endParaRPr sz="3200">
              <a:solidFill>
                <a:schemeClr val="accent6"/>
              </a:solidFill>
            </a:endParaRPr>
          </a:p>
          <a:p>
            <a:pPr marL="457200" lvl="0" indent="-431800" algn="l" rtl="0">
              <a:spcBef>
                <a:spcPts val="1200"/>
              </a:spcBef>
              <a:spcAft>
                <a:spcPts val="0"/>
              </a:spcAft>
              <a:buClr>
                <a:schemeClr val="accent6"/>
              </a:buClr>
              <a:buSzPts val="3200"/>
              <a:buChar char="●"/>
            </a:pPr>
            <a:r>
              <a:rPr lang="en" sz="3200">
                <a:solidFill>
                  <a:schemeClr val="accent6"/>
                </a:solidFill>
              </a:rPr>
              <a:t>Practical living in light of eternity</a:t>
            </a:r>
            <a:endParaRPr sz="3200">
              <a:solidFill>
                <a:schemeClr val="accent6"/>
              </a:solidFill>
            </a:endParaRPr>
          </a:p>
          <a:p>
            <a:pPr marL="457200" lvl="0" indent="-431800" algn="l" rtl="0">
              <a:spcBef>
                <a:spcPts val="0"/>
              </a:spcBef>
              <a:spcAft>
                <a:spcPts val="0"/>
              </a:spcAft>
              <a:buClr>
                <a:schemeClr val="accent6"/>
              </a:buClr>
              <a:buSzPts val="3200"/>
              <a:buChar char="●"/>
            </a:pPr>
            <a:r>
              <a:rPr lang="en" sz="3200">
                <a:solidFill>
                  <a:schemeClr val="accent6"/>
                </a:solidFill>
              </a:rPr>
              <a:t>Cultivating a heart that belongs to eternal things</a:t>
            </a:r>
            <a:endParaRPr sz="3200">
              <a:solidFill>
                <a:schemeClr val="accent6"/>
              </a:solidFill>
            </a:endParaRPr>
          </a:p>
          <a:p>
            <a:pPr marL="457200" lvl="0" indent="-431800" algn="l" rtl="0">
              <a:spcBef>
                <a:spcPts val="0"/>
              </a:spcBef>
              <a:spcAft>
                <a:spcPts val="0"/>
              </a:spcAft>
              <a:buClr>
                <a:schemeClr val="accent6"/>
              </a:buClr>
              <a:buSzPts val="3200"/>
              <a:buChar char="●"/>
            </a:pPr>
            <a:r>
              <a:rPr lang="en" sz="3200">
                <a:solidFill>
                  <a:schemeClr val="accent6"/>
                </a:solidFill>
              </a:rPr>
              <a:t>Freedom!</a:t>
            </a:r>
            <a:endParaRPr sz="3200">
              <a:solidFill>
                <a:schemeClr val="accent6"/>
              </a:solidFill>
            </a:endParaRPr>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1442</Words>
  <Application>Microsoft Office PowerPoint</Application>
  <PresentationFormat>On-screen Show (16:9)</PresentationFormat>
  <Paragraphs>97</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Oswald</vt:lpstr>
      <vt:lpstr>Average</vt:lpstr>
      <vt:lpstr>Arial</vt:lpstr>
      <vt:lpstr>Slate</vt:lpstr>
      <vt:lpstr>Simple Living and Family Life</vt:lpstr>
      <vt:lpstr>Simple Living &amp; Family Life</vt:lpstr>
      <vt:lpstr>Our Economic Moment</vt:lpstr>
      <vt:lpstr>Simple Living &amp; Family Life</vt:lpstr>
      <vt:lpstr>Living in Light of Eternity  </vt:lpstr>
      <vt:lpstr>Living in Light of Eternity  </vt:lpstr>
      <vt:lpstr>Simple Living &amp; Family Life</vt:lpstr>
      <vt:lpstr>Simple Living &amp; Family Life</vt:lpstr>
      <vt:lpstr>Simple Living &amp; Family Life</vt:lpstr>
      <vt:lpstr>Simple Living &amp; Family Life </vt:lpstr>
      <vt:lpstr>Simple Living &amp; Family Life  </vt:lpstr>
      <vt:lpstr>Simple Living &amp; Family Life  </vt:lpstr>
      <vt:lpstr>Simple Living &amp; Family Life  </vt:lpstr>
      <vt:lpstr>Simple Living &amp; Family Life  </vt:lpstr>
      <vt:lpstr>Simple Living &amp; Family Life  </vt:lpstr>
      <vt:lpstr>Simple Living &amp; Family Life  </vt:lpstr>
      <vt:lpstr>Simple Living &amp; Family Life  </vt:lpstr>
      <vt:lpstr>Simple Living &amp; Family Life  </vt:lpstr>
      <vt:lpstr>Simple Living &amp; Family Life  </vt:lpstr>
      <vt:lpstr>Simple Living &amp; Family Life  </vt:lpstr>
      <vt:lpstr>Simple Living &amp; Family Life  </vt:lpstr>
      <vt:lpstr>Simple Living &amp; Family Life  </vt:lpstr>
      <vt:lpstr>Simple Living &amp; Family Life  </vt:lpstr>
      <vt:lpstr>Simple Living &amp; Family Life  </vt:lpstr>
      <vt:lpstr>Simple Living &amp; Family Life  </vt:lpstr>
      <vt:lpstr>Simple Living &amp; Family Life  </vt:lpstr>
      <vt:lpstr>Simple Living &amp; Family Life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modified xsi:type="dcterms:W3CDTF">2022-10-03T17:56:54Z</dcterms:modified>
</cp:coreProperties>
</file>