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  <p:sldId id="263" r:id="rId3"/>
    <p:sldId id="266" r:id="rId4"/>
    <p:sldId id="267" r:id="rId5"/>
    <p:sldId id="268" r:id="rId6"/>
    <p:sldId id="269" r:id="rId7"/>
    <p:sldId id="270" r:id="rId8"/>
    <p:sldId id="278" r:id="rId9"/>
    <p:sldId id="279" r:id="rId10"/>
    <p:sldId id="273" r:id="rId11"/>
    <p:sldId id="274" r:id="rId12"/>
    <p:sldId id="275" r:id="rId13"/>
    <p:sldId id="280" r:id="rId14"/>
    <p:sldId id="281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2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2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8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31D0AA2-F4FA-499F-A738-F085413165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250901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18A37CC-6666-4508-A466-006D4401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64342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098BB40-330C-4DD4-83BF-D7E7DD1994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192278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B410D6E-DEE6-434E-8A5C-36AF544EB6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914399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3616A811-ED26-457D-8223-6EBA10C6E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744451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8F3ED38-B590-4FE0-AD16-75B8BB9483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45835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F38A72CC-0545-493C-A18E-8B6DAA6570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223180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12E0CC90-5724-4D22-8245-F2C1A36EE2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33801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BCE3E13C-1E37-4BE7-831B-68A49B62E0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198963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5AA9D254-92B9-46D3-88F6-D0BE456B05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632809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0585815C-196A-4621-A778-E68AA8E65C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765607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39B3B-227A-4E1D-9DAC-D8A3C6F475A3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8200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8204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960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WHO JESUS INVITES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2039211547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initial decision to come to Jesus as your Savior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</a:t>
            </a:r>
            <a:r>
              <a:rPr lang="en-US" sz="3200" u="sng" dirty="0"/>
              <a:t>Come to Me</a:t>
            </a:r>
            <a:r>
              <a:rPr lang="en-US" sz="3200" dirty="0"/>
              <a:t>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713339668"/>
      </p:ext>
    </p:extLst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initial decision to come to Jesus as your Savior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“rest” of reconciliation with God, &amp; assurance of God’s acceptance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</a:t>
            </a:r>
            <a:r>
              <a:rPr lang="en-US" sz="3200" u="sng" dirty="0"/>
              <a:t>Come to Me</a:t>
            </a:r>
            <a:r>
              <a:rPr lang="en-US" sz="3200" dirty="0"/>
              <a:t>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4192858923"/>
      </p:ext>
    </p:extLst>
  </p:cSld>
  <p:clrMapOvr>
    <a:masterClrMapping/>
  </p:clrMapOvr>
  <p:transition spd="med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subsequent decision to become Jesus’ lifelong disciple/student/apprentice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</a:t>
            </a:r>
            <a:r>
              <a:rPr lang="en-US" sz="3200" dirty="0"/>
              <a:t>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  <p:pic>
        <p:nvPicPr>
          <p:cNvPr id="9" name="Picture 6" descr="DOUBLE YO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589" y="3340275"/>
            <a:ext cx="3180805" cy="1782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119226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subsequent decision to become Jesus’ lifelong disciple/student/apprentice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Jesus’ “yoke” fits you, His instruction is gentle, &amp; He does the heavy lifting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</a:t>
            </a:r>
            <a:r>
              <a:rPr lang="en-US" sz="3200" dirty="0"/>
              <a:t>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041804505"/>
      </p:ext>
    </p:extLst>
  </p:cSld>
  <p:clrMapOvr>
    <a:masterClrMapping/>
  </p:clrMapOvr>
  <p:transition spd="med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The “rest” resulting from an active, fruitful love relationship with Jesus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</a:t>
            </a:r>
            <a:r>
              <a:rPr lang="en-US" sz="3200" u="sng" dirty="0"/>
              <a:t>Take My yoke upon you</a:t>
            </a:r>
            <a:r>
              <a:rPr lang="en-US" sz="3200" dirty="0"/>
              <a:t>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2811123435"/>
      </p:ext>
    </p:extLst>
  </p:cSld>
  <p:clrMapOvr>
    <a:masterClrMapping/>
  </p:clrMapOvr>
  <p:transition spd="med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WHO JESUS INVITES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HOW TO RESPOND TO JESUS’ INVITATION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56845052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WHO JESUS INVITES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</a:t>
            </a:r>
            <a:r>
              <a:rPr lang="en-US" sz="3200" u="sng" dirty="0"/>
              <a:t>all who are weary and heavy-laden</a:t>
            </a:r>
            <a:r>
              <a:rPr lang="en-US" sz="3200" dirty="0"/>
              <a:t>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842090228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WHO JESUS INVITES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 universal invitation (see vs. 7)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</a:t>
            </a:r>
            <a:r>
              <a:rPr lang="en-US" sz="3200" u="sng" dirty="0"/>
              <a:t>all who are weary and heavy-laden</a:t>
            </a:r>
            <a:r>
              <a:rPr lang="en-US" sz="3200" dirty="0"/>
              <a:t>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406530443"/>
      </p:ext>
    </p:extLst>
  </p:cSld>
  <p:clrMapOvr>
    <a:masterClrMapping/>
  </p:clrMapOvr>
  <p:transition spd="med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WHO JESUS INVITES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 universal invitation (see vs. 7)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All who acknowledge exhaustion from trying to carry the many burdens of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</a:t>
            </a:r>
            <a:r>
              <a:rPr lang="en-US" sz="3200" u="sng" dirty="0"/>
              <a:t>all who are weary and heavy-laden</a:t>
            </a:r>
            <a:r>
              <a:rPr lang="en-US" sz="3200" dirty="0"/>
              <a:t>, and I will give you rest.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1772331831"/>
      </p:ext>
    </p:extLst>
  </p:cSld>
  <p:clrMapOvr>
    <a:masterClrMapping/>
  </p:clrMapOvr>
  <p:transition spd="med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Not merely physical rest or cessation of all labor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</a:t>
            </a:r>
            <a:r>
              <a:rPr lang="en-US" sz="3200" u="sng" dirty="0"/>
              <a:t>I will give you rest</a:t>
            </a:r>
            <a:r>
              <a:rPr lang="en-US" sz="3200" dirty="0"/>
              <a:t>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u="sng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1099785055"/>
      </p:ext>
    </p:extLst>
  </p:cSld>
  <p:clrMapOvr>
    <a:masterClrMapping/>
  </p:clrMapOvr>
  <p:transition spd="med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Not merely physical rest or cessation of all labor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i="1" dirty="0">
                <a:cs typeface="Times New Roman" pitchFamily="18" charset="0"/>
              </a:rPr>
              <a:t>Anapauo</a:t>
            </a:r>
            <a:r>
              <a:rPr lang="en-US" sz="4000" dirty="0">
                <a:cs typeface="Times New Roman" pitchFamily="18" charset="0"/>
              </a:rPr>
              <a:t> - “to be refreshed, to be of calm &amp; patient expectation” (see also Rom. 15:13)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</a:t>
            </a:r>
            <a:r>
              <a:rPr lang="en-US" sz="3200" u="sng" dirty="0"/>
              <a:t>I will give you rest</a:t>
            </a:r>
            <a:r>
              <a:rPr lang="en-US" sz="3200" dirty="0"/>
              <a:t>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u="sng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271626294"/>
      </p:ext>
    </p:extLst>
  </p:cSld>
  <p:clrMapOvr>
    <a:masterClrMapping/>
  </p:clrMapOvr>
  <p:transition spd="med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Not merely physical rest or cessation of all labor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i="1" dirty="0">
                <a:cs typeface="Times New Roman" pitchFamily="18" charset="0"/>
              </a:rPr>
              <a:t>Anapauo</a:t>
            </a:r>
            <a:r>
              <a:rPr lang="en-US" sz="4000" dirty="0">
                <a:cs typeface="Times New Roman" pitchFamily="18" charset="0"/>
              </a:rPr>
              <a:t> - “to be refreshed, to be of calm &amp; patient expectation” (see also Rom. 15:13)</a:t>
            </a:r>
          </a:p>
          <a:p>
            <a:pPr marL="1028700" lvl="1" indent="-571500" eaLnBrk="1" hangingPunct="1">
              <a:lnSpc>
                <a:spcPct val="7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Jesus’ invitation is a claim to be God!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</a:t>
            </a:r>
            <a:r>
              <a:rPr lang="en-US" sz="3200" u="sng" dirty="0"/>
              <a:t>I will give you rest</a:t>
            </a:r>
            <a:r>
              <a:rPr lang="en-US" sz="3200" dirty="0"/>
              <a:t>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u="sng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7122" y="2940263"/>
            <a:ext cx="11884378" cy="13234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Jeremiah 6:16</a:t>
            </a:r>
            <a:r>
              <a:rPr lang="en-US" sz="3200" dirty="0"/>
              <a:t> Thus says </a:t>
            </a:r>
            <a:r>
              <a:rPr lang="en-US" sz="3200" u="sng" dirty="0"/>
              <a:t>the </a:t>
            </a:r>
            <a:r>
              <a:rPr lang="en-US" sz="3200" u="sng" cap="small" dirty="0"/>
              <a:t>Lord</a:t>
            </a:r>
            <a:r>
              <a:rPr lang="en-US" sz="3200" dirty="0"/>
              <a:t>, “Stand by the ways and see and ask for the ancient paths, where the good way is, and walk in it; and you will find rest for your souls.</a:t>
            </a:r>
          </a:p>
        </p:txBody>
      </p:sp>
    </p:spTree>
    <p:extLst>
      <p:ext uri="{BB962C8B-B14F-4D97-AF65-F5344CB8AC3E}">
        <p14:creationId xmlns:p14="http://schemas.microsoft.com/office/powerpoint/2010/main" val="172710339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 other religious founder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ever claimed the ability to give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</a:t>
            </a:r>
            <a:r>
              <a:rPr lang="en-US" sz="3200" u="sng" dirty="0"/>
              <a:t>I will give you rest</a:t>
            </a:r>
            <a:r>
              <a:rPr lang="en-US" sz="3200" dirty="0"/>
              <a:t>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u="sng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350642888"/>
      </p:ext>
    </p:extLst>
  </p:cSld>
  <p:clrMapOvr>
    <a:masterClrMapping/>
  </p:clrMapOvr>
  <p:transition spd="med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524000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ts val="3400"/>
              </a:lnSpc>
              <a:defRPr/>
            </a:pPr>
            <a:endParaRPr lang="en-US" sz="4000" b="1" kern="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80622" y="1828800"/>
            <a:ext cx="117856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WHAT JESUS OFFERS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 other religious founder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ever claimed the ability to give this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400" b="0" i="1" dirty="0">
                <a:effectLst/>
                <a:cs typeface="Times New Roman" pitchFamily="18" charset="0"/>
              </a:rPr>
              <a:t>No doctor, counselor, or pastor </a:t>
            </a:r>
            <a:br>
              <a:rPr lang="en-US" sz="4400" b="0" i="1" dirty="0">
                <a:effectLst/>
                <a:cs typeface="Times New Roman" pitchFamily="18" charset="0"/>
              </a:rPr>
            </a:br>
            <a:r>
              <a:rPr lang="en-US" sz="4400" b="0" i="1" dirty="0">
                <a:effectLst/>
                <a:cs typeface="Times New Roman" pitchFamily="18" charset="0"/>
              </a:rPr>
              <a:t>is able to give you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180622" y="274638"/>
            <a:ext cx="11785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defRPr>
            </a:lvl9pPr>
          </a:lstStyle>
          <a:p>
            <a:pPr>
              <a:lnSpc>
                <a:spcPts val="4400"/>
              </a:lnSpc>
              <a:defRPr/>
            </a:pPr>
            <a:r>
              <a:rPr lang="en-US" sz="4800" kern="0" dirty="0"/>
              <a:t>Jesus’ Invitations</a:t>
            </a:r>
            <a:br>
              <a:rPr lang="en-US" sz="4800" kern="0" dirty="0"/>
            </a:br>
            <a:r>
              <a:rPr lang="en-US" sz="4800" kern="0" dirty="0"/>
              <a:t>Matthew 11:28-30</a:t>
            </a:r>
            <a:endParaRPr lang="en-US" sz="4800" b="0" dirty="0">
              <a:effectLst/>
              <a:cs typeface="Times New Roman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5174013"/>
            <a:ext cx="12178937" cy="173380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ts val="3200"/>
              </a:lnSpc>
            </a:pPr>
            <a:r>
              <a:rPr lang="en-US" sz="3200" baseline="30000" dirty="0"/>
              <a:t>Matthew 11:28</a:t>
            </a:r>
            <a:r>
              <a:rPr lang="en-US" sz="3200" dirty="0"/>
              <a:t> “Come to Me, all who are weary and heavy-laden, and </a:t>
            </a:r>
            <a:r>
              <a:rPr lang="en-US" sz="3200" u="sng" dirty="0"/>
              <a:t>I will give you rest</a:t>
            </a:r>
            <a:r>
              <a:rPr lang="en-US" sz="3200" dirty="0"/>
              <a:t>. </a:t>
            </a:r>
            <a:r>
              <a:rPr lang="en-US" sz="3200" baseline="30000" dirty="0"/>
              <a:t>29</a:t>
            </a:r>
            <a:r>
              <a:rPr lang="en-US" sz="3200" dirty="0"/>
              <a:t> Take My yoke upon you and learn from Me, for I am gentle and humble in heart, and </a:t>
            </a:r>
            <a:r>
              <a:rPr lang="en-US" sz="3200" u="sng" cap="small" dirty="0"/>
              <a:t>you will find rest for your souls</a:t>
            </a:r>
            <a:r>
              <a:rPr lang="en-US" sz="3200" dirty="0"/>
              <a:t>. </a:t>
            </a:r>
            <a:r>
              <a:rPr lang="en-US" sz="3200" baseline="30000" dirty="0"/>
              <a:t>30</a:t>
            </a:r>
            <a:r>
              <a:rPr lang="en-US" sz="3200" dirty="0"/>
              <a:t> 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2176417092"/>
      </p:ext>
    </p:extLst>
  </p:cSld>
  <p:clrMapOvr>
    <a:masterClrMapping/>
  </p:clrMapOvr>
  <p:transition spd="med">
    <p:randomBar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1306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Trebuchet MS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2022-04-25T19:21:28Z</dcterms:created>
  <dcterms:modified xsi:type="dcterms:W3CDTF">2022-04-25T20:09:58Z</dcterms:modified>
</cp:coreProperties>
</file>